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E345AB"/>
    <a:srgbClr val="3A0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81900" autoAdjust="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50000">
              <a:srgbClr val="E345AB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D23B2F-9DBB-413D-9F27-977161AFDE86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7BBADF-8150-4B57-B425-99FCE5A1FB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5;&#1086;&#1083;&#1100;&#1079;&#1086;&#1074;&#1072;&#1090;&#1077;&#1083;&#1100;\Downloads\&#1053;&#1077;&#1087;&#1086;&#1089;&#1077;&#1076;&#1099;%20-%20&#1050;&#1088;&#1099;&#1083;&#1072;&#1090;&#1099;&#1077;%20&#1082;&#1072;&#1095;&#1077;&#1083;&#1080;%20(minus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-krylatye-kache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 rot="16200000">
            <a:off x="1767170" y="-1376066"/>
            <a:ext cx="5609661" cy="91440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E345AB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КРЫЛАТЫЕ КАЧЕЛИ</a:t>
            </a:r>
            <a:endParaRPr lang="ru-RU" sz="5400" b="1" cap="none" spc="0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E345AB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Непоседы - Крылатые качели (minu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45719" cy="45719"/>
          </a:xfrm>
          <a:prstGeom prst="rect">
            <a:avLst/>
          </a:prstGeom>
        </p:spPr>
      </p:pic>
    </p:spTree>
  </p:cSld>
  <p:clrMapOvr>
    <a:masterClrMapping/>
  </p:clrMapOvr>
  <p:transition advTm="6687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0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-krylatye-kache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 rot="16200000">
            <a:off x="1767170" y="-1376066"/>
            <a:ext cx="5609661" cy="91440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E345AB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КРЫЛАТЫЕ КАЧЕЛИ</a:t>
            </a:r>
            <a:endParaRPr lang="ru-RU" sz="5400" b="1" cap="none" spc="0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E345AB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9391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928802"/>
            <a:ext cx="7643866" cy="407196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Композиция </a:t>
            </a:r>
            <a:r>
              <a:rPr lang="ru-RU" sz="2400" dirty="0" smtClean="0">
                <a:solidFill>
                  <a:schemeClr val="tx1"/>
                </a:solidFill>
              </a:rPr>
              <a:t>«Крылатые качели» - так до сих пор любимая уже многими поколениями – была написана специально для фильма режиссёра Константина </a:t>
            </a:r>
            <a:r>
              <a:rPr lang="ru-RU" sz="2400" dirty="0" err="1" smtClean="0">
                <a:solidFill>
                  <a:schemeClr val="tx1"/>
                </a:solidFill>
              </a:rPr>
              <a:t>Бромберга</a:t>
            </a:r>
            <a:r>
              <a:rPr lang="ru-RU" sz="2400" dirty="0" smtClean="0">
                <a:solidFill>
                  <a:schemeClr val="tx1"/>
                </a:solidFill>
              </a:rPr>
              <a:t> «Приключения Электроника» 1979г. Авторами этой известной песни являются композитор Евгений </a:t>
            </a:r>
            <a:r>
              <a:rPr lang="ru-RU" sz="2400" dirty="0" err="1" smtClean="0">
                <a:solidFill>
                  <a:schemeClr val="tx1"/>
                </a:solidFill>
              </a:rPr>
              <a:t>Крылатов</a:t>
            </a:r>
            <a:r>
              <a:rPr lang="ru-RU" sz="2400" dirty="0" smtClean="0">
                <a:solidFill>
                  <a:schemeClr val="tx1"/>
                </a:solidFill>
              </a:rPr>
              <a:t> и  поэт – Юрий </a:t>
            </a:r>
            <a:r>
              <a:rPr lang="ru-RU" sz="2400" dirty="0" err="1" smtClean="0">
                <a:solidFill>
                  <a:schemeClr val="tx1"/>
                </a:solidFill>
              </a:rPr>
              <a:t>Энтин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14290"/>
            <a:ext cx="864399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1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E345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ИСТОРИЯ</a:t>
            </a: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E345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41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E345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СОЗДАНИЯ ПРОИЗВЕДЕНИЯ</a:t>
            </a:r>
            <a:endParaRPr lang="ru-RU" sz="41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E345A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advTm="9344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571480"/>
            <a:ext cx="5472122" cy="5286412"/>
          </a:xfrm>
        </p:spPr>
        <p:txBody>
          <a:bodyPr anchor="ctr">
            <a:normAutofit/>
          </a:bodyPr>
          <a:lstStyle/>
          <a:p>
            <a:pPr marL="0" algn="just">
              <a:buNone/>
            </a:pPr>
            <a:r>
              <a:rPr lang="ru-RU" sz="2400" b="1" dirty="0" smtClean="0"/>
              <a:t>	Евгений </a:t>
            </a:r>
            <a:r>
              <a:rPr lang="ru-RU" sz="2400" b="1" dirty="0" smtClean="0"/>
              <a:t>Павлович </a:t>
            </a:r>
            <a:r>
              <a:rPr lang="ru-RU" sz="2400" b="1" dirty="0" err="1" smtClean="0"/>
              <a:t>Крылатов</a:t>
            </a:r>
            <a:r>
              <a:rPr lang="ru-RU" sz="2400" dirty="0" smtClean="0"/>
              <a:t> (род. 23.02.1934 в г.Лысьва, Свердловская обл. (в наст. время — город в Пермском крае)) — советский и российский </a:t>
            </a:r>
            <a:r>
              <a:rPr lang="ru-RU" sz="2400" dirty="0" smtClean="0"/>
              <a:t>композитор</a:t>
            </a:r>
            <a:r>
              <a:rPr lang="ru-RU" sz="2400" dirty="0" smtClean="0"/>
              <a:t>. Народный артист РФ (1994). </a:t>
            </a:r>
            <a:r>
              <a:rPr lang="ru-RU" sz="2400" dirty="0" smtClean="0"/>
              <a:t>Лауреат государственной </a:t>
            </a:r>
            <a:r>
              <a:rPr lang="ru-RU" sz="2400" dirty="0" smtClean="0"/>
              <a:t>премии СССР (1982). Лауреат премии президента российской федерации в области литературы и искусства за произведения для детей и юношества (2014). Член союза композиторов, союза кинематографистов и союза театральных деятелей.</a:t>
            </a:r>
          </a:p>
          <a:p>
            <a:pPr algn="just"/>
            <a:endParaRPr lang="ru-RU" dirty="0"/>
          </a:p>
        </p:txBody>
      </p:sp>
      <p:pic>
        <p:nvPicPr>
          <p:cNvPr id="4" name="Рисунок 3" descr="Eugene_Krylat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857232"/>
            <a:ext cx="3214709" cy="4572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10156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500174"/>
            <a:ext cx="4714908" cy="3500462"/>
          </a:xfrm>
        </p:spPr>
        <p:txBody>
          <a:bodyPr anchor="ctr">
            <a:normAutofit/>
          </a:bodyPr>
          <a:lstStyle/>
          <a:p>
            <a:pPr marL="0" algn="just">
              <a:buNone/>
            </a:pPr>
            <a:r>
              <a:rPr lang="ru-RU" sz="2400" b="1" dirty="0" smtClean="0"/>
              <a:t>	</a:t>
            </a:r>
            <a:r>
              <a:rPr lang="ru-RU" sz="2400" b="1" dirty="0" smtClean="0"/>
              <a:t>Юрий Сергеевич </a:t>
            </a:r>
            <a:r>
              <a:rPr lang="ru-RU" sz="2400" b="1" dirty="0" err="1" smtClean="0"/>
              <a:t>Энтин</a:t>
            </a:r>
            <a:r>
              <a:rPr lang="ru-RU" sz="2400" dirty="0" smtClean="0"/>
              <a:t> (</a:t>
            </a:r>
            <a:r>
              <a:rPr lang="ru-RU" sz="2400" dirty="0" smtClean="0"/>
              <a:t>род. 21.08.1935 в г.Москва)</a:t>
            </a:r>
            <a:r>
              <a:rPr lang="ru-RU" sz="2400" dirty="0" smtClean="0"/>
              <a:t> — советский и российский поэт, драматург, поэт-песенник, сценарист. Широко известен в России и СНГ благодаря песням из кино-, теле- и мультипликационных фильмов.</a:t>
            </a:r>
            <a:endParaRPr lang="ru-RU" sz="2400" dirty="0"/>
          </a:p>
        </p:txBody>
      </p:sp>
      <p:pic>
        <p:nvPicPr>
          <p:cNvPr id="4" name="Рисунок 3" descr="250px-Yury_Entin_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71612"/>
            <a:ext cx="2500330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9078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 anchor="ctr">
            <a:normAutofit lnSpcReduction="10000"/>
          </a:bodyPr>
          <a:lstStyle/>
          <a:p>
            <a:pPr marL="0" algn="just">
              <a:buNone/>
            </a:pPr>
            <a:r>
              <a:rPr lang="ru-RU" sz="1900" dirty="0" smtClean="0"/>
              <a:t>	</a:t>
            </a:r>
            <a:r>
              <a:rPr lang="ru-RU" sz="2200" dirty="0" smtClean="0"/>
              <a:t>Когда </a:t>
            </a:r>
            <a:r>
              <a:rPr lang="ru-RU" sz="2200" dirty="0" err="1" smtClean="0"/>
              <a:t>Бромберг</a:t>
            </a:r>
            <a:r>
              <a:rPr lang="ru-RU" sz="2200" dirty="0" smtClean="0"/>
              <a:t> попросил </a:t>
            </a:r>
            <a:r>
              <a:rPr lang="ru-RU" sz="2200" dirty="0" err="1" smtClean="0"/>
              <a:t>Крылатова</a:t>
            </a:r>
            <a:r>
              <a:rPr lang="ru-RU" sz="2200" dirty="0" smtClean="0"/>
              <a:t> сочинить песни для фильма, тот поначалу отнекивался. Евгения Павловича слишком смущало слово «Электроник». «Я не электронный композитор» — оправдывался </a:t>
            </a:r>
            <a:r>
              <a:rPr lang="ru-RU" sz="2200" dirty="0" err="1" smtClean="0"/>
              <a:t>Крылатов</a:t>
            </a:r>
            <a:r>
              <a:rPr lang="ru-RU" sz="2200" dirty="0" smtClean="0"/>
              <a:t>, на что режиссёр парировал: «Я не требую обязательно электронной музыки. Пишите, что хотите». Одним из пожеланий </a:t>
            </a:r>
            <a:r>
              <a:rPr lang="ru-RU" sz="2200" dirty="0" err="1" smtClean="0"/>
              <a:t>Бромберга</a:t>
            </a:r>
            <a:r>
              <a:rPr lang="ru-RU" sz="2200" dirty="0" smtClean="0"/>
              <a:t> было создание песни о детстве в духе модного тогда хита Александра </a:t>
            </a:r>
            <a:r>
              <a:rPr lang="ru-RU" sz="2200" dirty="0" err="1" smtClean="0"/>
              <a:t>Зацепина</a:t>
            </a:r>
            <a:r>
              <a:rPr lang="ru-RU" sz="2200" dirty="0" smtClean="0"/>
              <a:t> «Куда уходит детство» в исполнении Аллы Пугачёвой. И надо сказать, с поставленной задачей поэт и композитор справились на все сто. «Крылатые качели» даже своей внутренней структурой напоминали </a:t>
            </a:r>
            <a:r>
              <a:rPr lang="ru-RU" sz="2200" dirty="0" err="1" smtClean="0"/>
              <a:t>Зацепинскую</a:t>
            </a:r>
            <a:r>
              <a:rPr lang="ru-RU" sz="2200" dirty="0" smtClean="0"/>
              <a:t> песню — тот же переливающийся куплет и взмывающий припев</a:t>
            </a:r>
            <a:r>
              <a:rPr lang="ru-RU" sz="2200" dirty="0" smtClean="0"/>
              <a:t>.</a:t>
            </a:r>
          </a:p>
          <a:p>
            <a:pPr marL="0" algn="just">
              <a:buNone/>
            </a:pPr>
            <a:r>
              <a:rPr lang="ru-RU" sz="2200" dirty="0" smtClean="0"/>
              <a:t>	Сам </a:t>
            </a:r>
            <a:r>
              <a:rPr lang="ru-RU" sz="2200" dirty="0" smtClean="0"/>
              <a:t>образ родился у </a:t>
            </a:r>
            <a:r>
              <a:rPr lang="ru-RU" sz="2200" dirty="0" err="1" smtClean="0"/>
              <a:t>Энтина</a:t>
            </a:r>
            <a:r>
              <a:rPr lang="ru-RU" sz="2200" dirty="0" smtClean="0"/>
              <a:t> из детских воспоминаний о тайных проникновениях в парк аттракционов — ранней весной, когда он ещё не работал</a:t>
            </a:r>
            <a:r>
              <a:rPr lang="ru-RU" sz="2200" dirty="0" smtClean="0"/>
              <a:t>.</a:t>
            </a:r>
          </a:p>
          <a:p>
            <a:pPr marL="0" algn="just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 advTm="15594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 anchor="ctr">
            <a:normAutofit fontScale="92500" lnSpcReduction="20000"/>
          </a:bodyPr>
          <a:lstStyle/>
          <a:p>
            <a:pPr marL="0" algn="just">
              <a:buNone/>
            </a:pPr>
            <a:r>
              <a:rPr lang="ru-RU" dirty="0" smtClean="0"/>
              <a:t>	</a:t>
            </a:r>
            <a:r>
              <a:rPr lang="ru-RU" sz="2600" dirty="0" smtClean="0"/>
              <a:t>По </a:t>
            </a:r>
            <a:r>
              <a:rPr lang="ru-RU" sz="2600" dirty="0" smtClean="0"/>
              <a:t>признанию Электроника свои «Крылатые качели» он исполнил «голосом </a:t>
            </a:r>
            <a:r>
              <a:rPr lang="ru-RU" sz="2600" dirty="0" err="1" smtClean="0"/>
              <a:t>Робертино</a:t>
            </a:r>
            <a:r>
              <a:rPr lang="ru-RU" sz="2600" dirty="0" smtClean="0"/>
              <a:t> </a:t>
            </a:r>
            <a:r>
              <a:rPr lang="ru-RU" sz="2600" dirty="0" err="1" smtClean="0"/>
              <a:t>Лоретти</a:t>
            </a:r>
            <a:r>
              <a:rPr lang="ru-RU" sz="2600" dirty="0" smtClean="0"/>
              <a:t>», но в реальной жизни это был голос </a:t>
            </a:r>
            <a:r>
              <a:rPr lang="ru-RU" sz="2600" dirty="0" smtClean="0"/>
              <a:t>17тилетней Елены Камбуровой из детского хора Большого театра – у неё оказался именно тот тембр и характер голоса, который нужен был режиссёру. </a:t>
            </a:r>
            <a:r>
              <a:rPr lang="ru-RU" sz="2600" dirty="0" smtClean="0"/>
              <a:t>Говорят, что перед записью певицу попросили представить себя 10-летним хулиганом. Она кивнула и тут же записала всё с первого дубля. </a:t>
            </a:r>
            <a:r>
              <a:rPr lang="ru-RU" sz="2600" dirty="0" smtClean="0"/>
              <a:t>Как </a:t>
            </a:r>
            <a:r>
              <a:rPr lang="ru-RU" sz="2600" dirty="0" smtClean="0"/>
              <a:t>вспоминал </a:t>
            </a:r>
            <a:r>
              <a:rPr lang="ru-RU" sz="2600" dirty="0" err="1" smtClean="0"/>
              <a:t>Крылатов</a:t>
            </a:r>
            <a:r>
              <a:rPr lang="ru-RU" sz="2600" dirty="0" smtClean="0"/>
              <a:t>, работа над </a:t>
            </a:r>
            <a:r>
              <a:rPr lang="ru-RU" sz="2600" dirty="0" err="1" smtClean="0"/>
              <a:t>саундтреком</a:t>
            </a:r>
            <a:r>
              <a:rPr lang="ru-RU" sz="2600" dirty="0" smtClean="0"/>
              <a:t> к «Электронику» шла довольно легко. Никакого </a:t>
            </a:r>
            <a:r>
              <a:rPr lang="ru-RU" sz="2600" dirty="0" err="1" smtClean="0"/>
              <a:t>суперхита</a:t>
            </a:r>
            <a:r>
              <a:rPr lang="ru-RU" sz="2600" dirty="0" smtClean="0"/>
              <a:t> он в «Крылатых качелях» не видел и не выделял её из прочих песен фильма. А тут ещё ложку дёгтя неожиданно подкинул режиссёр. Послушав окончательную запись «Качелей», он помрачнел и в сердцах </a:t>
            </a:r>
            <a:r>
              <a:rPr lang="ru-RU" sz="2600" dirty="0" smtClean="0"/>
              <a:t>нелестно отозвался о ней. </a:t>
            </a:r>
            <a:r>
              <a:rPr lang="ru-RU" sz="2600" dirty="0" smtClean="0"/>
              <a:t>Песня показалось ему занудной и — о! это ключевое обвинение в адрес </a:t>
            </a:r>
            <a:r>
              <a:rPr lang="ru-RU" sz="2600" dirty="0" err="1" smtClean="0"/>
              <a:t>Крылатова</a:t>
            </a:r>
            <a:r>
              <a:rPr lang="ru-RU" sz="2600" dirty="0" smtClean="0"/>
              <a:t> — несовременной. К счастью, времени что-то переделать уже не было</a:t>
            </a:r>
            <a:r>
              <a:rPr lang="ru-RU" sz="2600" dirty="0" smtClean="0"/>
              <a:t>.</a:t>
            </a:r>
          </a:p>
          <a:p>
            <a:pPr marL="0" algn="just">
              <a:buNone/>
            </a:pP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</p:spTree>
  </p:cSld>
  <p:clrMapOvr>
    <a:masterClrMapping/>
  </p:clrMapOvr>
  <p:transition advTm="1239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 anchor="ctr">
            <a:normAutofit/>
          </a:bodyPr>
          <a:lstStyle/>
          <a:p>
            <a:pPr marL="0" algn="just">
              <a:buNone/>
            </a:pPr>
            <a:r>
              <a:rPr lang="ru-RU" sz="2200" dirty="0" smtClean="0"/>
              <a:t>	Спас </a:t>
            </a:r>
            <a:r>
              <a:rPr lang="ru-RU" sz="2200" dirty="0" smtClean="0"/>
              <a:t>будущий хит, как это часто в кино бывает, график сдачи картины. Режиссёр, когда ему показали песню, физически не мог её не принять: «Качели» были записаны, времени для того, чтобы новую тему писать, не было. И режиссёр нехотя сдался.</a:t>
            </a:r>
          </a:p>
          <a:p>
            <a:pPr marL="0" algn="just">
              <a:buNone/>
            </a:pPr>
            <a:r>
              <a:rPr lang="ru-RU" sz="2200" dirty="0" smtClean="0"/>
              <a:t>	Однако</a:t>
            </a:r>
            <a:r>
              <a:rPr lang="ru-RU" sz="2200" dirty="0" smtClean="0"/>
              <a:t>, когда «Приключения…» вышли в прокат, а музыка и песни из фильма обрели зашкаливающую популярность, </a:t>
            </a:r>
            <a:r>
              <a:rPr lang="ru-RU" sz="2200" dirty="0" err="1" smtClean="0"/>
              <a:t>Бромберг</a:t>
            </a:r>
            <a:r>
              <a:rPr lang="ru-RU" sz="2200" dirty="0" smtClean="0"/>
              <a:t> нашёл в себе силы признать, что был не прав. А </a:t>
            </a:r>
            <a:r>
              <a:rPr lang="ru-RU" sz="2200" dirty="0" err="1" smtClean="0"/>
              <a:t>Крылатов</a:t>
            </a:r>
            <a:r>
              <a:rPr lang="ru-RU" sz="2200" dirty="0" smtClean="0"/>
              <a:t> нашёл в себе силы сознаться, что схитрил: песня «Крылатые качели» написана была им заблаговременно, но он её специально не показывал, потому как был уверен, что её не примут. Именно из-за лиричности, именно из-за её земного, а не фантастического содержания, что сразу же и не понравилось </a:t>
            </a:r>
            <a:r>
              <a:rPr lang="ru-RU" sz="2200" dirty="0" err="1" smtClean="0"/>
              <a:t>Бромбергу</a:t>
            </a:r>
            <a:r>
              <a:rPr lang="ru-RU" sz="2200" dirty="0" smtClean="0"/>
              <a:t>.</a:t>
            </a:r>
          </a:p>
          <a:p>
            <a:pPr marL="0" algn="just"/>
            <a:endParaRPr lang="ru-RU" sz="2200" dirty="0"/>
          </a:p>
        </p:txBody>
      </p:sp>
    </p:spTree>
  </p:cSld>
  <p:clrMapOvr>
    <a:masterClrMapping/>
  </p:clrMapOvr>
  <p:transition advTm="9859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6350">
                  <a:solidFill>
                    <a:schemeClr val="bg1"/>
                  </a:solidFill>
                </a:ln>
                <a:solidFill>
                  <a:srgbClr val="E345AB"/>
                </a:solidFill>
              </a:rPr>
              <a:t>«МУЗЫКАЛЬНЫЕ </a:t>
            </a:r>
            <a:r>
              <a:rPr lang="ru-RU" dirty="0" smtClean="0">
                <a:ln w="6350">
                  <a:solidFill>
                    <a:schemeClr val="bg1"/>
                  </a:solidFill>
                </a:ln>
                <a:solidFill>
                  <a:srgbClr val="E345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КРАСКИ</a:t>
            </a:r>
            <a:r>
              <a:rPr lang="ru-RU" dirty="0" smtClean="0">
                <a:ln w="6350">
                  <a:solidFill>
                    <a:schemeClr val="bg1"/>
                  </a:solidFill>
                </a:ln>
                <a:solidFill>
                  <a:srgbClr val="E345AB"/>
                </a:solidFill>
              </a:rPr>
              <a:t>»</a:t>
            </a:r>
            <a:endParaRPr lang="ru-RU" dirty="0">
              <a:ln w="6350">
                <a:solidFill>
                  <a:schemeClr val="bg1"/>
                </a:solidFill>
              </a:ln>
              <a:solidFill>
                <a:srgbClr val="E345A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0000" lnSpcReduction="20000"/>
          </a:bodyPr>
          <a:lstStyle/>
          <a:p>
            <a:pPr marL="0" algn="just">
              <a:buNone/>
            </a:pPr>
            <a:r>
              <a:rPr lang="ru-RU" dirty="0" smtClean="0"/>
              <a:t>	В </a:t>
            </a:r>
            <a:r>
              <a:rPr lang="ru-RU" dirty="0" smtClean="0"/>
              <a:t>композиции сочетаются «два вида гармонии» - минорная, грустная, и мажорная, ритмичная. Если бы гармоническая окраска была одной и той же от начала до конца, тесня была бы более однообразной, в ней было бы меньше красок.</a:t>
            </a:r>
          </a:p>
          <a:p>
            <a:pPr marL="0" algn="just">
              <a:buNone/>
            </a:pPr>
            <a:r>
              <a:rPr lang="ru-RU" dirty="0" smtClean="0"/>
              <a:t>	Данное </a:t>
            </a:r>
            <a:r>
              <a:rPr lang="ru-RU" dirty="0" smtClean="0"/>
              <a:t>произведение отличается мягкостью и проникновенностью звучания. Музыка, устремленная ввысь, создает светлое и ласковое настроение. Композитор умело передает сочетание радостного и грустного в характере сочинения.</a:t>
            </a:r>
          </a:p>
          <a:p>
            <a:pPr marL="0" algn="just">
              <a:buNone/>
            </a:pPr>
            <a:r>
              <a:rPr lang="ru-RU" dirty="0" smtClean="0"/>
              <a:t>	Темп </a:t>
            </a:r>
            <a:r>
              <a:rPr lang="ru-RU" dirty="0" smtClean="0"/>
              <a:t>песни обозначен как не слишком быстрый, размер </a:t>
            </a:r>
            <a:r>
              <a:rPr lang="ru-RU" baseline="30000" dirty="0" smtClean="0"/>
              <a:t>4</a:t>
            </a:r>
            <a:r>
              <a:rPr lang="ru-RU" baseline="-25000" dirty="0" smtClean="0"/>
              <a:t>4</a:t>
            </a:r>
            <a:r>
              <a:rPr lang="ru-RU" dirty="0" smtClean="0"/>
              <a:t>. Она написана в куплетной форме, где запев звучит в тональности ре минор, а припев - в Ре мажоре. Гармонические средства музыкальной выразительности очень просты, но ярки и образны. Фактура изложения аккомпанемента - гомофонно-гармоническая с использованием волнообразных мелодических фигурации, вносящих в звучание музыки ощущение широкой наполненности и теплоты.</a:t>
            </a:r>
          </a:p>
          <a:p>
            <a:pPr marL="0" algn="just">
              <a:buNone/>
            </a:pPr>
            <a:r>
              <a:rPr lang="ru-RU" dirty="0" smtClean="0"/>
              <a:t>	Слегка </a:t>
            </a:r>
            <a:r>
              <a:rPr lang="ru-RU" dirty="0" smtClean="0"/>
              <a:t>грустный, минорный характер куплета, сменяется одноименным мажором в припеве , И музыка сразу приобретает иной оттенок - краски светлеют, появляются подчеркнуто активные интонации.</a:t>
            </a:r>
          </a:p>
          <a:p>
            <a:endParaRPr lang="ru-RU" dirty="0"/>
          </a:p>
        </p:txBody>
      </p:sp>
    </p:spTree>
  </p:cSld>
  <p:clrMapOvr>
    <a:masterClrMapping/>
  </p:clrMapOvr>
  <p:transition advTm="14328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600" dirty="0" smtClean="0">
                <a:ln w="6350">
                  <a:solidFill>
                    <a:schemeClr val="bg1"/>
                  </a:solidFill>
                </a:ln>
                <a:solidFill>
                  <a:srgbClr val="E345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ОТНОШЕНИЕ</a:t>
            </a:r>
            <a:r>
              <a:rPr lang="ru-RU" dirty="0" smtClean="0">
                <a:ln w="6350">
                  <a:solidFill>
                    <a:schemeClr val="bg1"/>
                  </a:solidFill>
                </a:ln>
                <a:solidFill>
                  <a:srgbClr val="E345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4600" dirty="0" smtClean="0">
                <a:ln w="6350">
                  <a:solidFill>
                    <a:schemeClr val="bg1"/>
                  </a:solidFill>
                </a:ln>
                <a:solidFill>
                  <a:srgbClr val="E345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 ПРОИЗВЕДЕНИЮ</a:t>
            </a:r>
            <a:endParaRPr lang="ru-RU" sz="4600" dirty="0">
              <a:ln w="6350">
                <a:solidFill>
                  <a:schemeClr val="bg1"/>
                </a:solidFill>
              </a:ln>
              <a:solidFill>
                <a:srgbClr val="E345A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algn="just">
              <a:buNone/>
            </a:pPr>
            <a:r>
              <a:rPr lang="ru-RU" dirty="0" smtClean="0"/>
              <a:t>	Несомненно классический вариант в самой киноленте нравится больше. Именно он наиболее вдохновляет и затрагивает душу. Да и при звучании в любом другом исполнении всё равно память ассоциирует это произведение с кинолентой, с </a:t>
            </a:r>
            <a:r>
              <a:rPr lang="ru-RU" dirty="0" err="1" smtClean="0"/>
              <a:t>Электроником</a:t>
            </a:r>
            <a:r>
              <a:rPr lang="ru-RU" dirty="0" smtClean="0"/>
              <a:t>, </a:t>
            </a:r>
            <a:r>
              <a:rPr lang="ru-RU" dirty="0" err="1" smtClean="0"/>
              <a:t>Сыроежкиным</a:t>
            </a:r>
            <a:r>
              <a:rPr lang="ru-RU" dirty="0" smtClean="0"/>
              <a:t> и другими ребятами.</a:t>
            </a:r>
            <a:endParaRPr lang="ru-RU" dirty="0"/>
          </a:p>
        </p:txBody>
      </p:sp>
    </p:spTree>
  </p:cSld>
  <p:clrMapOvr>
    <a:masterClrMapping/>
  </p:clrMapOvr>
  <p:transition advTm="10859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252</TotalTime>
  <Words>14</Words>
  <Application>Microsoft Office PowerPoint</Application>
  <PresentationFormat>Экран (4:3)</PresentationFormat>
  <Paragraphs>20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 Композиция «Крылатые качели» - так до сих пор любимая уже многими поколениями – была написана специально для фильма режиссёра Константина Бромберга «Приключения Электроника» 1979г. Авторами этой известной песни являются композитор Евгений Крылатов и  поэт – Юрий Энтин.  </vt:lpstr>
      <vt:lpstr>Слайд 3</vt:lpstr>
      <vt:lpstr>Слайд 4</vt:lpstr>
      <vt:lpstr>Слайд 5</vt:lpstr>
      <vt:lpstr>Слайд 6</vt:lpstr>
      <vt:lpstr>Слайд 7</vt:lpstr>
      <vt:lpstr>«МУЗЫКАЛЬНЫЕ КРАСКИ»</vt:lpstr>
      <vt:lpstr>ОТНОШЕНИЕ К ПРОИЗВЕДЕНИЮ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22</cp:revision>
  <dcterms:created xsi:type="dcterms:W3CDTF">2018-01-10T03:39:46Z</dcterms:created>
  <dcterms:modified xsi:type="dcterms:W3CDTF">2018-01-10T07:52:32Z</dcterms:modified>
</cp:coreProperties>
</file>