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23"/>
  </p:notesMasterIdLst>
  <p:sldIdLst>
    <p:sldId id="256" r:id="rId2"/>
    <p:sldId id="257" r:id="rId3"/>
    <p:sldId id="258" r:id="rId4"/>
    <p:sldId id="259" r:id="rId5"/>
    <p:sldId id="260" r:id="rId6"/>
    <p:sldId id="276"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717" autoAdjust="0"/>
  </p:normalViewPr>
  <p:slideViewPr>
    <p:cSldViewPr>
      <p:cViewPr varScale="1">
        <p:scale>
          <a:sx n="103" d="100"/>
          <a:sy n="103" d="100"/>
        </p:scale>
        <p:origin x="-1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28"/>
  <c:chart>
    <c:autoTitleDeleted val="1"/>
    <c:plotArea>
      <c:layout>
        <c:manualLayout>
          <c:layoutTarget val="inner"/>
          <c:xMode val="edge"/>
          <c:yMode val="edge"/>
          <c:x val="7.2861281393424918E-2"/>
          <c:y val="0.2001198158088954"/>
          <c:w val="0.85828159615641264"/>
          <c:h val="0.68052801217437919"/>
        </c:manualLayout>
      </c:layout>
      <c:barChart>
        <c:barDir val="col"/>
        <c:grouping val="clustered"/>
        <c:ser>
          <c:idx val="0"/>
          <c:order val="0"/>
          <c:tx>
            <c:strRef>
              <c:f>Лист1!$B$1</c:f>
              <c:strCache>
                <c:ptCount val="1"/>
                <c:pt idx="0">
                  <c:v>Ряд 1</c:v>
                </c:pt>
              </c:strCache>
            </c:strRef>
          </c:tx>
          <c:dLbls>
            <c:dLbl>
              <c:idx val="0"/>
              <c:layout/>
              <c:showVal val="1"/>
            </c:dLbl>
            <c:dLbl>
              <c:idx val="1"/>
              <c:layout/>
              <c:showVal val="1"/>
            </c:dLbl>
            <c:dLbl>
              <c:idx val="2"/>
              <c:layout/>
              <c:showVal val="1"/>
            </c:dLbl>
            <c:dLbl>
              <c:idx val="3"/>
              <c:layout/>
              <c:showVal val="1"/>
            </c:dLbl>
            <c:delete val="1"/>
          </c:dLbls>
          <c:cat>
            <c:strRef>
              <c:f>Лист1!$A$2:$A$5</c:f>
              <c:strCache>
                <c:ptCount val="4"/>
                <c:pt idx="0">
                  <c:v>Категория 1</c:v>
                </c:pt>
                <c:pt idx="1">
                  <c:v>Категория 2</c:v>
                </c:pt>
                <c:pt idx="2">
                  <c:v>Категория 3</c:v>
                </c:pt>
                <c:pt idx="3">
                  <c:v>Категория 4</c:v>
                </c:pt>
              </c:strCache>
            </c:strRef>
          </c:cat>
          <c:val>
            <c:numRef>
              <c:f>Лист1!$B$2:$B$5</c:f>
              <c:numCache>
                <c:formatCode>0%</c:formatCode>
                <c:ptCount val="4"/>
                <c:pt idx="0">
                  <c:v>0.79</c:v>
                </c:pt>
                <c:pt idx="1">
                  <c:v>0.56999999999999995</c:v>
                </c:pt>
                <c:pt idx="2">
                  <c:v>0.29000000000000031</c:v>
                </c:pt>
                <c:pt idx="3">
                  <c:v>0.49000000000000032</c:v>
                </c:pt>
              </c:numCache>
            </c:numRef>
          </c:val>
        </c:ser>
        <c:axId val="138599424"/>
        <c:axId val="139789056"/>
      </c:barChart>
      <c:catAx>
        <c:axId val="138599424"/>
        <c:scaling>
          <c:orientation val="minMax"/>
        </c:scaling>
        <c:delete val="1"/>
        <c:axPos val="b"/>
        <c:tickLblPos val="none"/>
        <c:crossAx val="139789056"/>
        <c:crosses val="autoZero"/>
        <c:auto val="1"/>
        <c:lblAlgn val="ctr"/>
        <c:lblOffset val="100"/>
      </c:catAx>
      <c:valAx>
        <c:axId val="139789056"/>
        <c:scaling>
          <c:orientation val="minMax"/>
        </c:scaling>
        <c:delete val="1"/>
        <c:axPos val="l"/>
        <c:majorGridlines/>
        <c:numFmt formatCode="0%" sourceLinked="1"/>
        <c:tickLblPos val="none"/>
        <c:crossAx val="138599424"/>
        <c:crosses val="autoZero"/>
        <c:crossBetween val="between"/>
      </c:valAx>
      <c:spPr>
        <a:noFill/>
        <a:ln w="25400">
          <a:noFill/>
        </a:ln>
      </c:spPr>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0C3203-23AB-4B2C-ACF1-6C629819A8B3}" type="datetimeFigureOut">
              <a:rPr lang="ru-RU" smtClean="0"/>
              <a:pPr/>
              <a:t>28.03.2017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853756-9974-4953-BF2E-C4B53BB6BC0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5C48024-8E6C-4AE9-96D4-8F701ED82725}" type="datetimeFigureOut">
              <a:rPr lang="ru-RU" smtClean="0"/>
              <a:pPr/>
              <a:t>28.03.2017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37579C-9EB6-42B3-A892-51DACD9CF8D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C48024-8E6C-4AE9-96D4-8F701ED82725}" type="datetimeFigureOut">
              <a:rPr lang="ru-RU" smtClean="0"/>
              <a:pPr/>
              <a:t>28.03.2017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37579C-9EB6-42B3-A892-51DACD9CF8D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C48024-8E6C-4AE9-96D4-8F701ED82725}" type="datetimeFigureOut">
              <a:rPr lang="ru-RU" smtClean="0"/>
              <a:pPr/>
              <a:t>28.03.2017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37579C-9EB6-42B3-A892-51DACD9CF8D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C48024-8E6C-4AE9-96D4-8F701ED82725}" type="datetimeFigureOut">
              <a:rPr lang="ru-RU" smtClean="0"/>
              <a:pPr/>
              <a:t>28.03.2017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37579C-9EB6-42B3-A892-51DACD9CF8D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C48024-8E6C-4AE9-96D4-8F701ED82725}" type="datetimeFigureOut">
              <a:rPr lang="ru-RU" smtClean="0"/>
              <a:pPr/>
              <a:t>28.03.2017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37579C-9EB6-42B3-A892-51DACD9CF8D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5C48024-8E6C-4AE9-96D4-8F701ED82725}" type="datetimeFigureOut">
              <a:rPr lang="ru-RU" smtClean="0"/>
              <a:pPr/>
              <a:t>28.03.2017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37579C-9EB6-42B3-A892-51DACD9CF8D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5C48024-8E6C-4AE9-96D4-8F701ED82725}" type="datetimeFigureOut">
              <a:rPr lang="ru-RU" smtClean="0"/>
              <a:pPr/>
              <a:t>28.03.2017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B37579C-9EB6-42B3-A892-51DACD9CF8D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5C48024-8E6C-4AE9-96D4-8F701ED82725}" type="datetimeFigureOut">
              <a:rPr lang="ru-RU" smtClean="0"/>
              <a:pPr/>
              <a:t>28.03.2017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B37579C-9EB6-42B3-A892-51DACD9CF8D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C48024-8E6C-4AE9-96D4-8F701ED82725}" type="datetimeFigureOut">
              <a:rPr lang="ru-RU" smtClean="0"/>
              <a:pPr/>
              <a:t>28.03.2017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B37579C-9EB6-42B3-A892-51DACD9CF8D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C48024-8E6C-4AE9-96D4-8F701ED82725}" type="datetimeFigureOut">
              <a:rPr lang="ru-RU" smtClean="0"/>
              <a:pPr/>
              <a:t>28.03.2017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37579C-9EB6-42B3-A892-51DACD9CF8D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C48024-8E6C-4AE9-96D4-8F701ED82725}" type="datetimeFigureOut">
              <a:rPr lang="ru-RU" smtClean="0"/>
              <a:pPr/>
              <a:t>28.03.2017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37579C-9EB6-42B3-A892-51DACD9CF8D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48024-8E6C-4AE9-96D4-8F701ED82725}" type="datetimeFigureOut">
              <a:rPr lang="ru-RU" smtClean="0"/>
              <a:pPr/>
              <a:t>28.03.2017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7579C-9EB6-42B3-A892-51DACD9CF8D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_ftnref1"/><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smtClean="0"/>
          </a:p>
        </p:txBody>
      </p:sp>
      <p:pic>
        <p:nvPicPr>
          <p:cNvPr id="5" name="Рисунок 4" descr="20.jpg"/>
          <p:cNvPicPr>
            <a:picLocks noChangeAspect="1"/>
          </p:cNvPicPr>
          <p:nvPr/>
        </p:nvPicPr>
        <p:blipFill>
          <a:blip r:embed="rId2" cstate="print"/>
          <a:stretch>
            <a:fillRect/>
          </a:stretch>
        </p:blipFill>
        <p:spPr>
          <a:xfrm>
            <a:off x="0" y="0"/>
            <a:ext cx="2786050" cy="2314720"/>
          </a:xfrm>
          <a:prstGeom prst="rect">
            <a:avLst/>
          </a:prstGeom>
        </p:spPr>
      </p:pic>
      <p:pic>
        <p:nvPicPr>
          <p:cNvPr id="6" name="Рисунок 5" descr="29.jpg"/>
          <p:cNvPicPr>
            <a:picLocks noChangeAspect="1"/>
          </p:cNvPicPr>
          <p:nvPr/>
        </p:nvPicPr>
        <p:blipFill>
          <a:blip r:embed="rId3" cstate="print"/>
          <a:stretch>
            <a:fillRect/>
          </a:stretch>
        </p:blipFill>
        <p:spPr>
          <a:xfrm>
            <a:off x="2714612" y="4071942"/>
            <a:ext cx="3714776" cy="2786058"/>
          </a:xfrm>
          <a:prstGeom prst="rect">
            <a:avLst/>
          </a:prstGeom>
        </p:spPr>
      </p:pic>
      <p:pic>
        <p:nvPicPr>
          <p:cNvPr id="7" name="Рисунок 6" descr="images.jpg"/>
          <p:cNvPicPr>
            <a:picLocks noChangeAspect="1"/>
          </p:cNvPicPr>
          <p:nvPr/>
        </p:nvPicPr>
        <p:blipFill>
          <a:blip r:embed="rId4" cstate="print"/>
          <a:stretch>
            <a:fillRect/>
          </a:stretch>
        </p:blipFill>
        <p:spPr>
          <a:xfrm>
            <a:off x="2786050" y="0"/>
            <a:ext cx="3571900" cy="2285992"/>
          </a:xfrm>
          <a:prstGeom prst="rect">
            <a:avLst/>
          </a:prstGeom>
        </p:spPr>
      </p:pic>
      <p:pic>
        <p:nvPicPr>
          <p:cNvPr id="8" name="Рисунок 7" descr="images (1).jpg"/>
          <p:cNvPicPr>
            <a:picLocks noChangeAspect="1"/>
          </p:cNvPicPr>
          <p:nvPr/>
        </p:nvPicPr>
        <p:blipFill>
          <a:blip r:embed="rId5" cstate="print"/>
          <a:stretch>
            <a:fillRect/>
          </a:stretch>
        </p:blipFill>
        <p:spPr>
          <a:xfrm>
            <a:off x="0" y="4071942"/>
            <a:ext cx="2786050" cy="2786058"/>
          </a:xfrm>
          <a:prstGeom prst="rect">
            <a:avLst/>
          </a:prstGeom>
        </p:spPr>
      </p:pic>
      <p:pic>
        <p:nvPicPr>
          <p:cNvPr id="9" name="Рисунок 8" descr="загружено (1).jpg"/>
          <p:cNvPicPr>
            <a:picLocks noChangeAspect="1"/>
          </p:cNvPicPr>
          <p:nvPr/>
        </p:nvPicPr>
        <p:blipFill>
          <a:blip r:embed="rId6" cstate="print"/>
          <a:stretch>
            <a:fillRect/>
          </a:stretch>
        </p:blipFill>
        <p:spPr>
          <a:xfrm>
            <a:off x="0" y="2285992"/>
            <a:ext cx="2786050" cy="1928826"/>
          </a:xfrm>
          <a:prstGeom prst="rect">
            <a:avLst/>
          </a:prstGeom>
        </p:spPr>
      </p:pic>
      <p:pic>
        <p:nvPicPr>
          <p:cNvPr id="10" name="Рисунок 9" descr="загружено (2).jpg"/>
          <p:cNvPicPr>
            <a:picLocks noChangeAspect="1"/>
          </p:cNvPicPr>
          <p:nvPr/>
        </p:nvPicPr>
        <p:blipFill>
          <a:blip r:embed="rId7" cstate="print"/>
          <a:stretch>
            <a:fillRect/>
          </a:stretch>
        </p:blipFill>
        <p:spPr>
          <a:xfrm>
            <a:off x="2786050" y="2285993"/>
            <a:ext cx="3643338" cy="1928826"/>
          </a:xfrm>
          <a:prstGeom prst="rect">
            <a:avLst/>
          </a:prstGeom>
        </p:spPr>
      </p:pic>
      <p:pic>
        <p:nvPicPr>
          <p:cNvPr id="12" name="Рисунок 11" descr="images (2).jpg"/>
          <p:cNvPicPr>
            <a:picLocks noChangeAspect="1"/>
          </p:cNvPicPr>
          <p:nvPr/>
        </p:nvPicPr>
        <p:blipFill>
          <a:blip r:embed="rId8" cstate="print"/>
          <a:stretch>
            <a:fillRect/>
          </a:stretch>
        </p:blipFill>
        <p:spPr>
          <a:xfrm>
            <a:off x="6357950" y="4071942"/>
            <a:ext cx="2786050" cy="2786058"/>
          </a:xfrm>
          <a:prstGeom prst="rect">
            <a:avLst/>
          </a:prstGeom>
        </p:spPr>
      </p:pic>
      <p:pic>
        <p:nvPicPr>
          <p:cNvPr id="14" name="Рисунок 13" descr="загружено (8).jpg"/>
          <p:cNvPicPr>
            <a:picLocks noChangeAspect="1"/>
          </p:cNvPicPr>
          <p:nvPr/>
        </p:nvPicPr>
        <p:blipFill>
          <a:blip r:embed="rId9" cstate="print"/>
          <a:stretch>
            <a:fillRect/>
          </a:stretch>
        </p:blipFill>
        <p:spPr>
          <a:xfrm>
            <a:off x="6357950" y="0"/>
            <a:ext cx="2786050" cy="2285992"/>
          </a:xfrm>
          <a:prstGeom prst="rect">
            <a:avLst/>
          </a:prstGeom>
        </p:spPr>
      </p:pic>
      <p:pic>
        <p:nvPicPr>
          <p:cNvPr id="15" name="Рисунок 14" descr="загружено (9).jpg"/>
          <p:cNvPicPr>
            <a:picLocks noChangeAspect="1"/>
          </p:cNvPicPr>
          <p:nvPr/>
        </p:nvPicPr>
        <p:blipFill>
          <a:blip r:embed="rId10" cstate="print"/>
          <a:stretch>
            <a:fillRect/>
          </a:stretch>
        </p:blipFill>
        <p:spPr>
          <a:xfrm>
            <a:off x="6357950" y="2285992"/>
            <a:ext cx="2786050" cy="1928826"/>
          </a:xfrm>
          <a:prstGeom prst="rect">
            <a:avLst/>
          </a:prstGeom>
        </p:spPr>
      </p:pic>
      <p:sp>
        <p:nvSpPr>
          <p:cNvPr id="16" name="Прямоугольник 15"/>
          <p:cNvSpPr/>
          <p:nvPr/>
        </p:nvSpPr>
        <p:spPr>
          <a:xfrm>
            <a:off x="0" y="642918"/>
            <a:ext cx="8929718" cy="2308324"/>
          </a:xfrm>
          <a:prstGeom prst="rect">
            <a:avLst/>
          </a:prstGeom>
        </p:spPr>
        <p:txBody>
          <a:bodyPr wrap="square" numCol="1">
            <a:spAutoFit/>
          </a:bodyPr>
          <a:lstStyle/>
          <a:p>
            <a:pPr lvl="0" algn="ctr" fontAlgn="base">
              <a:spcBef>
                <a:spcPct val="0"/>
              </a:spcBef>
              <a:spcAft>
                <a:spcPct val="0"/>
              </a:spcAft>
            </a:pPr>
            <a:r>
              <a:rPr lang="ru-RU" sz="4800" b="1" i="1" u="sng" dirty="0">
                <a:solidFill>
                  <a:srgbClr val="FF0000"/>
                </a:solidFill>
                <a:effectLst>
                  <a:outerShdw blurRad="38100" dist="38100" dir="2700000" algn="tl">
                    <a:srgbClr val="000000">
                      <a:alpha val="43137"/>
                    </a:srgbClr>
                  </a:outerShdw>
                </a:effectLst>
                <a:ea typeface="Yu Gothic Light" pitchFamily="34" charset="-128"/>
                <a:cs typeface="Times New Roman" pitchFamily="18" charset="0"/>
              </a:rPr>
              <a:t>Башкортостан в </a:t>
            </a:r>
            <a:r>
              <a:rPr lang="ru-RU" sz="4800" b="1" i="1" u="sng" dirty="0" smtClean="0">
                <a:solidFill>
                  <a:srgbClr val="FF0000"/>
                </a:solidFill>
                <a:effectLst>
                  <a:outerShdw blurRad="38100" dist="38100" dir="2700000" algn="tl">
                    <a:srgbClr val="000000">
                      <a:alpha val="43137"/>
                    </a:srgbClr>
                  </a:outerShdw>
                </a:effectLst>
                <a:ea typeface="Yu Gothic Light" pitchFamily="34" charset="-128"/>
                <a:cs typeface="Times New Roman" pitchFamily="18" charset="0"/>
              </a:rPr>
              <a:t>произведениях русских писателей </a:t>
            </a:r>
            <a:endParaRPr lang="ru-RU" sz="4800" b="1" i="1" u="sng" dirty="0">
              <a:solidFill>
                <a:srgbClr val="FF0000"/>
              </a:solidFill>
              <a:effectLst>
                <a:outerShdw blurRad="38100" dist="38100" dir="2700000" algn="tl">
                  <a:srgbClr val="000000">
                    <a:alpha val="43137"/>
                  </a:srgbClr>
                </a:outerShdw>
              </a:effectLst>
              <a:ea typeface="Yu Gothic Light"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88760"/>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Сочувственно изображал жизнь нерусских народностей – башкир, татар, казахов оренбургский поэт и революционер П. М. </a:t>
            </a:r>
            <a:r>
              <a:rPr kumimoji="0" lang="ru-RU" sz="1400" b="0" i="0" u="none" strike="noStrike" cap="none" normalizeH="0" baseline="0" dirty="0" err="1" smtClean="0">
                <a:ln>
                  <a:noFill/>
                </a:ln>
                <a:solidFill>
                  <a:srgbClr val="000000"/>
                </a:solidFill>
                <a:effectLst/>
                <a:latin typeface="Cambria" pitchFamily="18" charset="0"/>
                <a:ea typeface="Times New Roman" pitchFamily="18" charset="0"/>
                <a:cs typeface="Tahoma" pitchFamily="34" charset="0"/>
              </a:rPr>
              <a:t>Кудряшев</a:t>
            </a: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 (1797 – 1827). Зная языки и фольклор многих народов края, он написал несколько поэм, повестей, историко-этнографических очерков, а также большое количество стихотворений. Творческий метод </a:t>
            </a:r>
            <a:r>
              <a:rPr kumimoji="0" lang="ru-RU" sz="1400" b="0" i="0" u="none" strike="noStrike" cap="none" normalizeH="0" baseline="0" dirty="0" err="1" smtClean="0">
                <a:ln>
                  <a:noFill/>
                </a:ln>
                <a:solidFill>
                  <a:srgbClr val="000000"/>
                </a:solidFill>
                <a:effectLst/>
                <a:latin typeface="Cambria" pitchFamily="18" charset="0"/>
                <a:ea typeface="Times New Roman" pitchFamily="18" charset="0"/>
                <a:cs typeface="Tahoma" pitchFamily="34" charset="0"/>
              </a:rPr>
              <a:t>Кудряшева</a:t>
            </a: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 - поэта – романтический, но в </a:t>
            </a:r>
            <a:r>
              <a:rPr kumimoji="0" lang="ru-RU" sz="1400" b="0" i="0" u="none" strike="noStrike" cap="none" normalizeH="0" baseline="0" dirty="0" err="1" smtClean="0">
                <a:ln>
                  <a:noFill/>
                </a:ln>
                <a:solidFill>
                  <a:srgbClr val="000000"/>
                </a:solidFill>
                <a:effectLst/>
                <a:latin typeface="Cambria" pitchFamily="18" charset="0"/>
                <a:ea typeface="Times New Roman" pitchFamily="18" charset="0"/>
                <a:cs typeface="Tahoma" pitchFamily="34" charset="0"/>
              </a:rPr>
              <a:t>фольклорноэтнографических</a:t>
            </a: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 произведениях его заметны реалистические тенден­ции. Стремясь прежде всего довести до читателя идею, мысль, он довольно свободно обращается с поэтической формой, хотя произ­ведения свои, обильно сдобренные как русским, так и иноязычным фольклорным материалом, именует «башкирскими», «татарскими», «киргизскими». В произведениях, созданных по фольк­лорным мотивам («</a:t>
            </a:r>
            <a:r>
              <a:rPr kumimoji="0" lang="ru-RU" sz="1400" b="0" i="0" u="none" strike="noStrike" cap="none" normalizeH="0" baseline="0" dirty="0" err="1" smtClean="0">
                <a:ln>
                  <a:noFill/>
                </a:ln>
                <a:solidFill>
                  <a:srgbClr val="000000"/>
                </a:solidFill>
                <a:effectLst/>
                <a:latin typeface="Cambria" pitchFamily="18" charset="0"/>
                <a:ea typeface="Times New Roman" pitchFamily="18" charset="0"/>
                <a:cs typeface="Tahoma" pitchFamily="34" charset="0"/>
              </a:rPr>
              <a:t>Абдряш</a:t>
            </a: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 «</a:t>
            </a:r>
            <a:r>
              <a:rPr kumimoji="0" lang="ru-RU" sz="1400" b="0" i="0" u="none" strike="noStrike" cap="none" normalizeH="0" baseline="0" dirty="0" err="1" smtClean="0">
                <a:ln>
                  <a:noFill/>
                </a:ln>
                <a:solidFill>
                  <a:srgbClr val="000000"/>
                </a:solidFill>
                <a:effectLst/>
                <a:latin typeface="Cambria" pitchFamily="18" charset="0"/>
                <a:ea typeface="Times New Roman" pitchFamily="18" charset="0"/>
                <a:cs typeface="Tahoma" pitchFamily="34" charset="0"/>
              </a:rPr>
              <a:t>Абдрахман</a:t>
            </a: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 «</a:t>
            </a:r>
            <a:r>
              <a:rPr kumimoji="0" lang="ru-RU" sz="1400" b="0" i="0" u="none" strike="noStrike" cap="none" normalizeH="0" baseline="0" dirty="0" err="1" smtClean="0">
                <a:ln>
                  <a:noFill/>
                </a:ln>
                <a:solidFill>
                  <a:srgbClr val="000000"/>
                </a:solidFill>
                <a:effectLst/>
                <a:latin typeface="Cambria" pitchFamily="18" charset="0"/>
                <a:ea typeface="Times New Roman" pitchFamily="18" charset="0"/>
                <a:cs typeface="Tahoma" pitchFamily="34" charset="0"/>
              </a:rPr>
              <a:t>Искак</a:t>
            </a: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 и другие), </a:t>
            </a:r>
            <a:r>
              <a:rPr kumimoji="0" lang="ru-RU" sz="1400" b="0" i="0" u="none" strike="noStrike" cap="none" normalizeH="0" baseline="0" dirty="0" err="1" smtClean="0">
                <a:ln>
                  <a:noFill/>
                </a:ln>
                <a:solidFill>
                  <a:srgbClr val="000000"/>
                </a:solidFill>
                <a:effectLst/>
                <a:latin typeface="Cambria" pitchFamily="18" charset="0"/>
                <a:ea typeface="Times New Roman" pitchFamily="18" charset="0"/>
                <a:cs typeface="Tahoma" pitchFamily="34" charset="0"/>
              </a:rPr>
              <a:t>Кудряшев</a:t>
            </a: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 прославлял народных героев, боровшихся против соци­альной несправедливости национального гнета. Интересовался он личностью поэта и воина Салавата </a:t>
            </a:r>
            <a:r>
              <a:rPr kumimoji="0" lang="ru-RU" sz="1400" b="0" i="0" u="none" strike="noStrike" cap="none" normalizeH="0" baseline="0" dirty="0" err="1" smtClean="0">
                <a:ln>
                  <a:noFill/>
                </a:ln>
                <a:solidFill>
                  <a:srgbClr val="000000"/>
                </a:solidFill>
                <a:effectLst/>
                <a:latin typeface="Cambria" pitchFamily="18" charset="0"/>
                <a:ea typeface="Times New Roman" pitchFamily="18" charset="0"/>
                <a:cs typeface="Tahoma" pitchFamily="34" charset="0"/>
              </a:rPr>
              <a:t>Юлаева</a:t>
            </a: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 По сведениям оренбургского историка И. Казанцева, на слова песни о </a:t>
            </a:r>
            <a:r>
              <a:rPr kumimoji="0" lang="ru-RU" sz="1400" b="0" i="0" u="none" strike="noStrike" cap="none" normalizeH="0" baseline="0" dirty="0" err="1" smtClean="0">
                <a:ln>
                  <a:noFill/>
                </a:ln>
                <a:solidFill>
                  <a:srgbClr val="000000"/>
                </a:solidFill>
                <a:effectLst/>
                <a:latin typeface="Cambria" pitchFamily="18" charset="0"/>
                <a:ea typeface="Times New Roman" pitchFamily="18" charset="0"/>
                <a:cs typeface="Tahoma" pitchFamily="34" charset="0"/>
              </a:rPr>
              <a:t>Салаваге</a:t>
            </a: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 в переводе </a:t>
            </a:r>
            <a:r>
              <a:rPr kumimoji="0" lang="ru-RU" sz="1400" b="0" i="0" u="none" strike="noStrike" cap="none" normalizeH="0" baseline="0" dirty="0" err="1" smtClean="0">
                <a:ln>
                  <a:noFill/>
                </a:ln>
                <a:solidFill>
                  <a:srgbClr val="000000"/>
                </a:solidFill>
                <a:effectLst/>
                <a:latin typeface="Cambria" pitchFamily="18" charset="0"/>
                <a:ea typeface="Times New Roman" pitchFamily="18" charset="0"/>
                <a:cs typeface="Tahoma" pitchFamily="34" charset="0"/>
              </a:rPr>
              <a:t>Кудряшева</a:t>
            </a: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 написал музыку композитор А. </a:t>
            </a:r>
            <a:r>
              <a:rPr kumimoji="0" lang="ru-RU" sz="1400" b="0" i="0" u="none" strike="noStrike" cap="none" normalizeH="0" baseline="0" dirty="0" err="1" smtClean="0">
                <a:ln>
                  <a:noFill/>
                </a:ln>
                <a:solidFill>
                  <a:srgbClr val="000000"/>
                </a:solidFill>
                <a:effectLst/>
                <a:latin typeface="Cambria" pitchFamily="18" charset="0"/>
                <a:ea typeface="Times New Roman" pitchFamily="18" charset="0"/>
                <a:cs typeface="Tahoma" pitchFamily="34" charset="0"/>
              </a:rPr>
              <a:t>Алябьев</a:t>
            </a: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 находившийся в 30-х годах XIX в. в ссылке в Оренбурге</a:t>
            </a:r>
            <a:r>
              <a:rPr kumimoji="0" lang="ru-RU" sz="1400" b="0" i="0" u="none" strike="noStrike" cap="none" normalizeH="0" baseline="0" dirty="0" smtClean="0">
                <a:ln>
                  <a:noFill/>
                </a:ln>
                <a:solidFill>
                  <a:srgbClr val="000000"/>
                </a:solidFill>
                <a:effectLst/>
                <a:latin typeface="+mj-lt"/>
                <a:ea typeface="Times New Roman" pitchFamily="18" charset="0"/>
                <a:cs typeface="Tahoma" pitchFamily="34" charset="0"/>
              </a:rPr>
              <a:t>. </a:t>
            </a:r>
            <a:r>
              <a:rPr lang="ru-RU" sz="1400" dirty="0">
                <a:latin typeface="+mj-lt"/>
              </a:rPr>
              <a:t>В произведениях </a:t>
            </a:r>
            <a:r>
              <a:rPr lang="ru-RU" sz="1400" dirty="0" err="1">
                <a:latin typeface="+mj-lt"/>
              </a:rPr>
              <a:t>Кудряшева</a:t>
            </a:r>
            <a:r>
              <a:rPr lang="ru-RU" sz="1400" dirty="0">
                <a:latin typeface="+mj-lt"/>
              </a:rPr>
              <a:t> рисуется широкая панорама жизни народов, населяющих Башкирию. В частности, эго имеет место в повести «</a:t>
            </a:r>
            <a:r>
              <a:rPr lang="ru-RU" sz="1400" dirty="0" err="1">
                <a:latin typeface="+mj-lt"/>
              </a:rPr>
              <a:t>Искак</a:t>
            </a:r>
            <a:r>
              <a:rPr lang="ru-RU" sz="1400" dirty="0">
                <a:latin typeface="+mj-lt"/>
              </a:rPr>
              <a:t>», навеянном башкирским и татарским фолькло­ром. Но главный пафос его творчества – воспевание дружбы и равноправия всех народов России. Так, рассказывая в повести «</a:t>
            </a:r>
            <a:r>
              <a:rPr lang="ru-RU" sz="1400" dirty="0" err="1">
                <a:latin typeface="+mj-lt"/>
              </a:rPr>
              <a:t>Абдряш</a:t>
            </a:r>
            <a:r>
              <a:rPr lang="ru-RU" sz="1400" dirty="0">
                <a:latin typeface="+mj-lt"/>
              </a:rPr>
              <a:t>» о столкновениях, имевших место в середине XVIII в между башкирами и казахами, писатель осудил связанное с поли­тикой царизма натравливание одного народа на другой Вместе с тем он видел большое прогрессивное значение добровольного присоединения Башкирии к России, писал о дружбе русского и башкирского народов: «Мудрость, правота и человеколюбие Рос­сии показали </a:t>
            </a:r>
            <a:r>
              <a:rPr lang="ru-RU" sz="1400" dirty="0" err="1">
                <a:latin typeface="+mj-lt"/>
              </a:rPr>
              <a:t>башкирцам</a:t>
            </a:r>
            <a:r>
              <a:rPr lang="ru-RU" sz="1400" dirty="0">
                <a:latin typeface="+mj-lt"/>
              </a:rPr>
              <a:t> путь к спокойствию и благоденствию: они добровольно покорились Российской державе</a:t>
            </a:r>
            <a:r>
              <a:rPr lang="ru-RU" sz="1400" dirty="0" smtClean="0">
                <a:latin typeface="+mj-lt"/>
              </a:rPr>
              <a:t>».</a:t>
            </a:r>
            <a:r>
              <a:rPr lang="ru-RU" sz="1400" dirty="0"/>
              <a:t> Идея дружбы народов утверждается также в повести «Сокру­шитель Пугачева, </a:t>
            </a:r>
            <a:r>
              <a:rPr lang="ru-RU" sz="1400" dirty="0" err="1"/>
              <a:t>илецкий</a:t>
            </a:r>
            <a:r>
              <a:rPr lang="ru-RU" sz="1400" dirty="0"/>
              <a:t> казак Иван», отразившей </a:t>
            </a:r>
            <a:r>
              <a:rPr lang="ru-RU" sz="1400" dirty="0" smtClean="0"/>
              <a:t>мужественную </a:t>
            </a:r>
            <a:r>
              <a:rPr lang="ru-RU" sz="1400" dirty="0"/>
              <a:t>борьбу угнетенных масс за свои права. Тема мира и дружбы народов посвящены и другие произведения </a:t>
            </a:r>
            <a:r>
              <a:rPr lang="ru-RU" sz="1400" dirty="0" err="1"/>
              <a:t>Кудряшева</a:t>
            </a:r>
            <a:r>
              <a:rPr lang="ru-RU" sz="1400" dirty="0"/>
              <a:t>, в частно­сти, цикл стихотворений о совместной борьбе русских и башкир в Отечественной войне 1812 года</a:t>
            </a:r>
            <a:endParaRPr lang="ru-RU" sz="1400" dirty="0">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1"/>
            <a:ext cx="9144000" cy="3173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Этот цикл объединяет три стихотворения: «Прощание </a:t>
            </a:r>
            <a:r>
              <a:rPr kumimoji="0" lang="ru-RU" sz="1400" b="0" i="0" u="none" strike="noStrike" cap="none" normalizeH="0" baseline="0" dirty="0" err="1" smtClean="0">
                <a:ln>
                  <a:noFill/>
                </a:ln>
                <a:solidFill>
                  <a:srgbClr val="000000"/>
                </a:solidFill>
                <a:effectLst/>
                <a:latin typeface="Cambria" pitchFamily="18" charset="0"/>
                <a:ea typeface="Times New Roman" pitchFamily="18" charset="0"/>
                <a:cs typeface="Tahoma" pitchFamily="34" charset="0"/>
              </a:rPr>
              <a:t>башкирца</a:t>
            </a: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 с милой», «Песнь </a:t>
            </a:r>
            <a:r>
              <a:rPr kumimoji="0" lang="ru-RU" sz="1400" b="0" i="0" u="none" strike="noStrike" cap="none" normalizeH="0" baseline="0" dirty="0" err="1" smtClean="0">
                <a:ln>
                  <a:noFill/>
                </a:ln>
                <a:solidFill>
                  <a:srgbClr val="000000"/>
                </a:solidFill>
                <a:effectLst/>
                <a:latin typeface="Cambria" pitchFamily="18" charset="0"/>
                <a:ea typeface="Times New Roman" pitchFamily="18" charset="0"/>
                <a:cs typeface="Tahoma" pitchFamily="34" charset="0"/>
              </a:rPr>
              <a:t>башкирца</a:t>
            </a: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 перед сражением», «Песнь </a:t>
            </a:r>
            <a:r>
              <a:rPr kumimoji="0" lang="ru-RU" sz="1400" b="0" i="0" u="none" strike="noStrike" cap="none" normalizeH="0" baseline="0" dirty="0" err="1" smtClean="0">
                <a:ln>
                  <a:noFill/>
                </a:ln>
                <a:solidFill>
                  <a:srgbClr val="000000"/>
                </a:solidFill>
                <a:effectLst/>
                <a:latin typeface="Cambria" pitchFamily="18" charset="0"/>
                <a:ea typeface="Times New Roman" pitchFamily="18" charset="0"/>
                <a:cs typeface="Tahoma" pitchFamily="34" charset="0"/>
              </a:rPr>
              <a:t>баш­кирца</a:t>
            </a: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 после сражения», представляющие собой вольный перевод башкирских народных песен. Следует отметить, что </a:t>
            </a:r>
            <a:r>
              <a:rPr kumimoji="0" lang="ru-RU" sz="1400" b="0" i="0" u="none" strike="noStrike" cap="none" normalizeH="0" baseline="0" dirty="0" err="1" smtClean="0">
                <a:ln>
                  <a:noFill/>
                </a:ln>
                <a:solidFill>
                  <a:srgbClr val="000000"/>
                </a:solidFill>
                <a:effectLst/>
                <a:latin typeface="Cambria" pitchFamily="18" charset="0"/>
                <a:ea typeface="Times New Roman" pitchFamily="18" charset="0"/>
                <a:cs typeface="Tahoma" pitchFamily="34" charset="0"/>
              </a:rPr>
              <a:t>Кудряшев</a:t>
            </a: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 выступил первым собирателем и публикатором башкирских песен.</a:t>
            </a: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В стихотворении «Песнь </a:t>
            </a:r>
            <a:r>
              <a:rPr kumimoji="0" lang="ru-RU" sz="1400" b="0" i="0" u="none" strike="noStrike" cap="none" normalizeH="0" baseline="0" dirty="0" err="1" smtClean="0">
                <a:ln>
                  <a:noFill/>
                </a:ln>
                <a:solidFill>
                  <a:srgbClr val="000000"/>
                </a:solidFill>
                <a:effectLst/>
                <a:latin typeface="Cambria" pitchFamily="18" charset="0"/>
                <a:ea typeface="Times New Roman" pitchFamily="18" charset="0"/>
                <a:cs typeface="Tahoma" pitchFamily="34" charset="0"/>
              </a:rPr>
              <a:t>башкирца</a:t>
            </a: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 после сражения» повеству­ется о том, как спасая родную землю, защищая родных и милых, «питомцы быстрого Урала, башкирские богатыри» отличились на поле битвы. Поэт взволнованно восклицает:</a:t>
            </a: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Друзья! Гордитесь: целый мир</a:t>
            </a:r>
            <a:b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b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Узнает, сколь могуч башкир</a:t>
            </a: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Все три стихотворения </a:t>
            </a:r>
            <a:r>
              <a:rPr kumimoji="0" lang="ru-RU" sz="1400" b="0" i="0" u="none" strike="noStrike" cap="none" normalizeH="0" baseline="0" dirty="0" err="1" smtClean="0">
                <a:ln>
                  <a:noFill/>
                </a:ln>
                <a:solidFill>
                  <a:srgbClr val="000000"/>
                </a:solidFill>
                <a:effectLst/>
                <a:latin typeface="Cambria" pitchFamily="18" charset="0"/>
                <a:ea typeface="Times New Roman" pitchFamily="18" charset="0"/>
                <a:cs typeface="Tahoma" pitchFamily="34" charset="0"/>
              </a:rPr>
              <a:t>Кудряшева</a:t>
            </a: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 объединяет единый лириче­ский герой – воин-рассказчик, в образе которого воплощены луч­шие народные черты. Но главным героем песен выступает весь народ, поднявшийся на защиту своей родины. Повествуя о грозных событиях, поэт достигает в цикле стихотворений о войне 1812 года значительной обобщающей силы: крепостной мужик и «дикие сыны степей» вершат судьбу России, оказывают влияние на весь ход истории.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images (12).jpg"/>
          <p:cNvPicPr>
            <a:picLocks noChangeAspect="1"/>
          </p:cNvPicPr>
          <p:nvPr/>
        </p:nvPicPr>
        <p:blipFill>
          <a:blip r:embed="rId2" cstate="print"/>
          <a:stretch>
            <a:fillRect/>
          </a:stretch>
        </p:blipFill>
        <p:spPr>
          <a:xfrm>
            <a:off x="142844" y="3357538"/>
            <a:ext cx="2857520" cy="3500462"/>
          </a:xfrm>
          <a:prstGeom prst="rect">
            <a:avLst/>
          </a:prstGeom>
        </p:spPr>
      </p:pic>
      <p:pic>
        <p:nvPicPr>
          <p:cNvPr id="4" name="Рисунок 3" descr="images (11).jpg"/>
          <p:cNvPicPr>
            <a:picLocks noChangeAspect="1"/>
          </p:cNvPicPr>
          <p:nvPr/>
        </p:nvPicPr>
        <p:blipFill>
          <a:blip r:embed="rId3" cstate="print"/>
          <a:stretch>
            <a:fillRect/>
          </a:stretch>
        </p:blipFill>
        <p:spPr>
          <a:xfrm>
            <a:off x="2857488" y="3357562"/>
            <a:ext cx="2928958" cy="3500438"/>
          </a:xfrm>
          <a:prstGeom prst="rect">
            <a:avLst/>
          </a:prstGeom>
        </p:spPr>
      </p:pic>
      <p:pic>
        <p:nvPicPr>
          <p:cNvPr id="5" name="Рисунок 4" descr="93663965.jpg"/>
          <p:cNvPicPr>
            <a:picLocks noChangeAspect="1"/>
          </p:cNvPicPr>
          <p:nvPr/>
        </p:nvPicPr>
        <p:blipFill>
          <a:blip r:embed="rId4" cstate="print"/>
          <a:stretch>
            <a:fillRect/>
          </a:stretch>
        </p:blipFill>
        <p:spPr>
          <a:xfrm>
            <a:off x="5786414" y="3357562"/>
            <a:ext cx="3357586" cy="3500438"/>
          </a:xfrm>
          <a:prstGeom prst="rect">
            <a:avLst/>
          </a:prstGeom>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9144000" cy="40740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Биография и годы жизни В. </a:t>
            </a:r>
            <a:r>
              <a:rPr kumimoji="0" lang="ru-RU" sz="1400" b="0" i="0" u="none" strike="noStrike" cap="none" normalizeH="0" baseline="0" dirty="0" err="1" smtClean="0">
                <a:ln>
                  <a:noFill/>
                </a:ln>
                <a:solidFill>
                  <a:srgbClr val="331F1B"/>
                </a:solidFill>
                <a:effectLst/>
                <a:latin typeface="Cambria" pitchFamily="18" charset="0"/>
                <a:ea typeface="Times New Roman" pitchFamily="18" charset="0"/>
                <a:cs typeface="Tahoma" pitchFamily="34" charset="0"/>
              </a:rPr>
              <a:t>Зефирова</a:t>
            </a: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 пока не установлены, молодость, видимо, он провёл в Уфе. Мы даже не знаем его имени, он подписывал свои работы только анонимно: «</a:t>
            </a:r>
            <a:r>
              <a:rPr kumimoji="0" lang="ru-RU" sz="1400" b="0" i="0" u="none" strike="noStrike" cap="none" normalizeH="0" baseline="0" dirty="0" err="1" smtClean="0">
                <a:ln>
                  <a:noFill/>
                </a:ln>
                <a:solidFill>
                  <a:srgbClr val="331F1B"/>
                </a:solidFill>
                <a:effectLst/>
                <a:latin typeface="Cambria" pitchFamily="18" charset="0"/>
                <a:ea typeface="Times New Roman" pitchFamily="18" charset="0"/>
                <a:cs typeface="Tahoma" pitchFamily="34" charset="0"/>
              </a:rPr>
              <a:t>З.ф.р.в.ъ</a:t>
            </a: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 «</a:t>
            </a:r>
            <a:r>
              <a:rPr kumimoji="0" lang="ru-RU" sz="1400" b="0" i="0" u="none" strike="noStrike" cap="none" normalizeH="0" baseline="0" dirty="0" err="1" smtClean="0">
                <a:ln>
                  <a:noFill/>
                </a:ln>
                <a:solidFill>
                  <a:srgbClr val="331F1B"/>
                </a:solidFill>
                <a:effectLst/>
                <a:latin typeface="Cambria" pitchFamily="18" charset="0"/>
                <a:ea typeface="Times New Roman" pitchFamily="18" charset="0"/>
                <a:cs typeface="Tahoma" pitchFamily="34" charset="0"/>
              </a:rPr>
              <a:t>В.З.ф.р.въ</a:t>
            </a: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 «</a:t>
            </a:r>
            <a:r>
              <a:rPr kumimoji="0" lang="ru-RU" sz="1400" b="0" i="0" u="none" strike="noStrike" cap="none" normalizeH="0" baseline="0" dirty="0" err="1" smtClean="0">
                <a:ln>
                  <a:noFill/>
                </a:ln>
                <a:solidFill>
                  <a:srgbClr val="331F1B"/>
                </a:solidFill>
                <a:effectLst/>
                <a:latin typeface="Cambria" pitchFamily="18" charset="0"/>
                <a:ea typeface="Times New Roman" pitchFamily="18" charset="0"/>
                <a:cs typeface="Tahoma" pitchFamily="34" charset="0"/>
              </a:rPr>
              <a:t>В.З-ф-р-въ</a:t>
            </a: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 и т. д. С 1847 года в уфимской газете «Оренбургские губернские ведомости» начинают регулярно публиковаться его художественные произведения, первым выходит цикл «Поездка на </a:t>
            </a:r>
            <a:r>
              <a:rPr kumimoji="0" lang="ru-RU" sz="1400" b="0" i="0" u="none" strike="noStrike" cap="none" normalizeH="0" baseline="0" dirty="0" err="1" smtClean="0">
                <a:ln>
                  <a:noFill/>
                </a:ln>
                <a:solidFill>
                  <a:srgbClr val="331F1B"/>
                </a:solidFill>
                <a:effectLst/>
                <a:latin typeface="Cambria" pitchFamily="18" charset="0"/>
                <a:ea typeface="Times New Roman" pitchFamily="18" charset="0"/>
                <a:cs typeface="Tahoma" pitchFamily="34" charset="0"/>
              </a:rPr>
              <a:t>кумыз</a:t>
            </a: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 По всей видимости, редактор газеты Иван </a:t>
            </a:r>
            <a:r>
              <a:rPr kumimoji="0" lang="ru-RU" sz="1400" b="0" i="0" u="none" strike="noStrike" cap="none" normalizeH="0" baseline="0" dirty="0" err="1" smtClean="0">
                <a:ln>
                  <a:noFill/>
                </a:ln>
                <a:solidFill>
                  <a:srgbClr val="331F1B"/>
                </a:solidFill>
                <a:effectLst/>
                <a:latin typeface="Cambria" pitchFamily="18" charset="0"/>
                <a:ea typeface="Times New Roman" pitchFamily="18" charset="0"/>
                <a:cs typeface="Tahoma" pitchFamily="34" charset="0"/>
              </a:rPr>
              <a:t>Прокофьевич</a:t>
            </a: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 </a:t>
            </a:r>
            <a:r>
              <a:rPr kumimoji="0" lang="ru-RU" sz="1400" b="0" i="0" u="none" strike="noStrike" cap="none" normalizeH="0" baseline="0" dirty="0" err="1" smtClean="0">
                <a:ln>
                  <a:noFill/>
                </a:ln>
                <a:solidFill>
                  <a:srgbClr val="331F1B"/>
                </a:solidFill>
                <a:effectLst/>
                <a:latin typeface="Cambria" pitchFamily="18" charset="0"/>
                <a:ea typeface="Times New Roman" pitchFamily="18" charset="0"/>
                <a:cs typeface="Tahoma" pitchFamily="34" charset="0"/>
              </a:rPr>
              <a:t>Сосфенов</a:t>
            </a: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 специально разыскивал литературно одарённых авторов. Известны сочинения В. </a:t>
            </a:r>
            <a:r>
              <a:rPr kumimoji="0" lang="ru-RU" sz="1400" b="0" i="0" u="none" strike="noStrike" cap="none" normalizeH="0" baseline="0" dirty="0" err="1" smtClean="0">
                <a:ln>
                  <a:noFill/>
                </a:ln>
                <a:solidFill>
                  <a:srgbClr val="331F1B"/>
                </a:solidFill>
                <a:effectLst/>
                <a:latin typeface="Cambria" pitchFamily="18" charset="0"/>
                <a:ea typeface="Times New Roman" pitchFamily="18" charset="0"/>
                <a:cs typeface="Tahoma" pitchFamily="34" charset="0"/>
              </a:rPr>
              <a:t>Зефирова</a:t>
            </a: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 вышедшие только в этой уфимской газете (приводятся подлинные наименования)</a:t>
            </a: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1849 год: «Урок охотникам. Истинное происшествие в Башкирии. (Черта к Естественной Истории)», «Уральская рыбная ловля», «Рассказ бухарского муллы в Башкирии»;1850 год: «Взгляд на Уфу» и «Поездка в </a:t>
            </a:r>
            <a:r>
              <a:rPr kumimoji="0" lang="ru-RU" sz="1400" b="0" i="0" u="none" strike="noStrike" cap="none" normalizeH="0" baseline="0" dirty="0" err="1" smtClean="0">
                <a:ln>
                  <a:noFill/>
                </a:ln>
                <a:solidFill>
                  <a:srgbClr val="000000"/>
                </a:solidFill>
                <a:effectLst/>
                <a:latin typeface="Cambria" pitchFamily="18" charset="0"/>
                <a:ea typeface="Times New Roman" pitchFamily="18" charset="0"/>
                <a:cs typeface="Tahoma" pitchFamily="34" charset="0"/>
              </a:rPr>
              <a:t>Табынск</a:t>
            </a: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»;1851 год: «Взгляд на семейный быт </a:t>
            </a:r>
            <a:r>
              <a:rPr kumimoji="0" lang="ru-RU" sz="1400" b="0" i="0" u="none" strike="noStrike" cap="none" normalizeH="0" baseline="0" dirty="0" err="1" smtClean="0">
                <a:ln>
                  <a:noFill/>
                </a:ln>
                <a:solidFill>
                  <a:srgbClr val="000000"/>
                </a:solidFill>
                <a:effectLst/>
                <a:latin typeface="Cambria" pitchFamily="18" charset="0"/>
                <a:ea typeface="Times New Roman" pitchFamily="18" charset="0"/>
                <a:cs typeface="Tahoma" pitchFamily="34" charset="0"/>
              </a:rPr>
              <a:t>башкирца</a:t>
            </a: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 «Смертный поединок на реке Белой. (Местный анекдот)»,«Киргизский пленник, или Взгляд на линию за 22 года», возможно и художественно-этнографический очерк «Шихан. (Из </a:t>
            </a:r>
            <a:r>
              <a:rPr kumimoji="0" lang="ru-RU" sz="1400" b="0" i="0" u="none" strike="noStrike" cap="none" normalizeH="0" baseline="0" dirty="0" err="1" smtClean="0">
                <a:ln>
                  <a:noFill/>
                </a:ln>
                <a:solidFill>
                  <a:srgbClr val="000000"/>
                </a:solidFill>
                <a:effectLst/>
                <a:latin typeface="Cambria" pitchFamily="18" charset="0"/>
                <a:ea typeface="Times New Roman" pitchFamily="18" charset="0"/>
                <a:cs typeface="Tahoma" pitchFamily="34" charset="0"/>
              </a:rPr>
              <a:t>восп</a:t>
            </a: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 </a:t>
            </a:r>
            <a:r>
              <a:rPr kumimoji="0" lang="ru-RU" sz="1400" b="0" i="0" u="none" strike="noStrike" cap="none" normalizeH="0" baseline="0" dirty="0" err="1" smtClean="0">
                <a:ln>
                  <a:noFill/>
                </a:ln>
                <a:solidFill>
                  <a:srgbClr val="000000"/>
                </a:solidFill>
                <a:effectLst/>
                <a:latin typeface="Cambria" pitchFamily="18" charset="0"/>
                <a:ea typeface="Times New Roman" pitchFamily="18" charset="0"/>
                <a:cs typeface="Tahoma" pitchFamily="34" charset="0"/>
              </a:rPr>
              <a:t>провинц</a:t>
            </a: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 туриста)», подписанный «З…</a:t>
            </a:r>
            <a:r>
              <a:rPr kumimoji="0" lang="ru-RU" sz="1400" b="0" i="0" u="none" strike="noStrike" cap="none" normalizeH="0" baseline="0" dirty="0" err="1" smtClean="0">
                <a:ln>
                  <a:noFill/>
                </a:ln>
                <a:solidFill>
                  <a:srgbClr val="000000"/>
                </a:solidFill>
                <a:effectLst/>
                <a:latin typeface="Cambria" pitchFamily="18" charset="0"/>
                <a:ea typeface="Times New Roman" pitchFamily="18" charset="0"/>
                <a:cs typeface="Tahoma" pitchFamily="34" charset="0"/>
              </a:rPr>
              <a:t>ъ</a:t>
            </a: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»;1852 год: «</a:t>
            </a:r>
            <a:r>
              <a:rPr kumimoji="0" lang="ru-RU" sz="1400" b="0" i="0" u="none" strike="noStrike" cap="none" normalizeH="0" baseline="0" dirty="0" err="1" smtClean="0">
                <a:ln>
                  <a:noFill/>
                </a:ln>
                <a:solidFill>
                  <a:srgbClr val="000000"/>
                </a:solidFill>
                <a:effectLst/>
                <a:latin typeface="Cambria" pitchFamily="18" charset="0"/>
                <a:ea typeface="Times New Roman" pitchFamily="18" charset="0"/>
                <a:cs typeface="Tahoma" pitchFamily="34" charset="0"/>
              </a:rPr>
              <a:t>Удряк-баш</a:t>
            </a: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Tahoma" pitchFamily="34" charset="0"/>
              </a:rPr>
              <a:t>, или 22 августа в мещерякском кантоне»;1853 год: «Две ночи за Уралом»;1854 год: «Чёрный кот»;1855 год: «Летучая почта, или Ночь на гауптвахте (Из воспоминаний об Оренбурге)», посвящённые купцу Кондратию Блохину</a:t>
            </a: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a:t>
            </a: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Самобытное творчество В. </a:t>
            </a:r>
            <a:r>
              <a:rPr kumimoji="0" lang="ru-RU" sz="1400" b="0" i="0" u="none" strike="noStrike" cap="none" normalizeH="0" baseline="0" dirty="0" err="1" smtClean="0">
                <a:ln>
                  <a:noFill/>
                </a:ln>
                <a:solidFill>
                  <a:srgbClr val="331F1B"/>
                </a:solidFill>
                <a:effectLst/>
                <a:latin typeface="Cambria" pitchFamily="18" charset="0"/>
                <a:ea typeface="Times New Roman" pitchFamily="18" charset="0"/>
                <a:cs typeface="Tahoma" pitchFamily="34" charset="0"/>
              </a:rPr>
              <a:t>Зефирова</a:t>
            </a: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 было замечено современниками, его произведения перепечатывались в других изданиях, за тысячи вёрст от Башкирии. Например, статья </a:t>
            </a:r>
            <a:r>
              <a:rPr kumimoji="0" lang="ru-RU" sz="1400" b="0" i="0" u="none" strike="noStrike" cap="none" normalizeH="0" baseline="0" dirty="0" err="1" smtClean="0">
                <a:ln>
                  <a:noFill/>
                </a:ln>
                <a:solidFill>
                  <a:srgbClr val="331F1B"/>
                </a:solidFill>
                <a:effectLst/>
                <a:latin typeface="Cambria" pitchFamily="18" charset="0"/>
                <a:ea typeface="Times New Roman" pitchFamily="18" charset="0"/>
                <a:cs typeface="Tahoma" pitchFamily="34" charset="0"/>
              </a:rPr>
              <a:t>Зефирова</a:t>
            </a: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 (</a:t>
            </a:r>
            <a:r>
              <a:rPr kumimoji="0" lang="ru-RU" sz="1400" b="0" i="0" u="none" strike="noStrike" cap="none" normalizeH="0" baseline="0" dirty="0" err="1" smtClean="0">
                <a:ln>
                  <a:noFill/>
                </a:ln>
                <a:solidFill>
                  <a:srgbClr val="331F1B"/>
                </a:solidFill>
                <a:effectLst/>
                <a:latin typeface="Cambria" pitchFamily="18" charset="0"/>
                <a:ea typeface="Times New Roman" pitchFamily="18" charset="0"/>
                <a:cs typeface="Tahoma" pitchFamily="34" charset="0"/>
              </a:rPr>
              <a:t>В.З.Ф.р.въ</a:t>
            </a: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 «Урок охотникам. Истинное происшествие в Башкирии» вышла в № 20 «Новгородских губернских ведомостей» от 14 мая 1849 года.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6" name="Rectangle 2"/>
          <p:cNvSpPr>
            <a:spLocks noChangeArrowheads="1"/>
          </p:cNvSpPr>
          <p:nvPr/>
        </p:nvSpPr>
        <p:spPr bwMode="auto">
          <a:xfrm>
            <a:off x="0" y="4028732"/>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А дебютировал В. Зефиров в «Оренбургских губернских ведомостях» в 1847 году с циклом работ под общим названием «Поездка на </a:t>
            </a:r>
            <a:r>
              <a:rPr kumimoji="0" lang="ru-RU" sz="1400" b="0" i="0" u="none" strike="noStrike" cap="none" normalizeH="0" baseline="0" dirty="0" err="1" smtClean="0">
                <a:ln>
                  <a:noFill/>
                </a:ln>
                <a:solidFill>
                  <a:srgbClr val="331F1B"/>
                </a:solidFill>
                <a:effectLst/>
                <a:latin typeface="Cambria" pitchFamily="18" charset="0"/>
                <a:ea typeface="Times New Roman" pitchFamily="18" charset="0"/>
                <a:cs typeface="Tahoma" pitchFamily="34" charset="0"/>
              </a:rPr>
              <a:t>кумыз</a:t>
            </a: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 состоящим из четырёх статей. Три произведения, точные названия – «Соколиная охота в Башкирии (Отрывок из Поездки на </a:t>
            </a:r>
            <a:r>
              <a:rPr kumimoji="0" lang="ru-RU" sz="1400" b="0" i="0" u="none" strike="noStrike" cap="none" normalizeH="0" baseline="0" dirty="0" err="1" smtClean="0">
                <a:ln>
                  <a:noFill/>
                </a:ln>
                <a:solidFill>
                  <a:srgbClr val="331F1B"/>
                </a:solidFill>
                <a:effectLst/>
                <a:latin typeface="Cambria" pitchFamily="18" charset="0"/>
                <a:ea typeface="Times New Roman" pitchFamily="18" charset="0"/>
                <a:cs typeface="Tahoma" pitchFamily="34" charset="0"/>
              </a:rPr>
              <a:t>кумыз</a:t>
            </a: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 «Гроза в Башкирии (отрывок из Поездки на </a:t>
            </a:r>
            <a:r>
              <a:rPr kumimoji="0" lang="ru-RU" sz="1400" b="0" i="0" u="none" strike="noStrike" cap="none" normalizeH="0" baseline="0" dirty="0" err="1" smtClean="0">
                <a:ln>
                  <a:noFill/>
                </a:ln>
                <a:solidFill>
                  <a:srgbClr val="331F1B"/>
                </a:solidFill>
                <a:effectLst/>
                <a:latin typeface="Cambria" pitchFamily="18" charset="0"/>
                <a:ea typeface="Times New Roman" pitchFamily="18" charset="0"/>
                <a:cs typeface="Tahoma" pitchFamily="34" charset="0"/>
              </a:rPr>
              <a:t>кумыз</a:t>
            </a: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 и «Рассказ </a:t>
            </a:r>
            <a:r>
              <a:rPr kumimoji="0" lang="ru-RU" sz="1400" b="0" i="0" u="none" strike="noStrike" cap="none" normalizeH="0" baseline="0" dirty="0" err="1" smtClean="0">
                <a:ln>
                  <a:noFill/>
                </a:ln>
                <a:solidFill>
                  <a:srgbClr val="331F1B"/>
                </a:solidFill>
                <a:effectLst/>
                <a:latin typeface="Cambria" pitchFamily="18" charset="0"/>
                <a:ea typeface="Times New Roman" pitchFamily="18" charset="0"/>
                <a:cs typeface="Tahoma" pitchFamily="34" charset="0"/>
              </a:rPr>
              <a:t>башкирца</a:t>
            </a: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 </a:t>
            </a:r>
            <a:r>
              <a:rPr kumimoji="0" lang="ru-RU" sz="1400" b="0" i="0" u="none" strike="noStrike" cap="none" normalizeH="0" baseline="0" dirty="0" err="1" smtClean="0">
                <a:ln>
                  <a:noFill/>
                </a:ln>
                <a:solidFill>
                  <a:srgbClr val="331F1B"/>
                </a:solidFill>
                <a:effectLst/>
                <a:latin typeface="Cambria" pitchFamily="18" charset="0"/>
                <a:ea typeface="Times New Roman" pitchFamily="18" charset="0"/>
                <a:cs typeface="Tahoma" pitchFamily="34" charset="0"/>
              </a:rPr>
              <a:t>Джантюри</a:t>
            </a: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 из воспоминаний о войне с Французами. (Последний отрывок из Поездки в </a:t>
            </a:r>
            <a:r>
              <a:rPr kumimoji="0" lang="ru-RU" sz="1400" b="0" i="0" u="none" strike="noStrike" cap="none" normalizeH="0" baseline="0" dirty="0" err="1" smtClean="0">
                <a:ln>
                  <a:noFill/>
                </a:ln>
                <a:solidFill>
                  <a:srgbClr val="331F1B"/>
                </a:solidFill>
                <a:effectLst/>
                <a:latin typeface="Cambria" pitchFamily="18" charset="0"/>
                <a:ea typeface="Times New Roman" pitchFamily="18" charset="0"/>
                <a:cs typeface="Tahoma" pitchFamily="34" charset="0"/>
              </a:rPr>
              <a:t>Башк</a:t>
            </a: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 – хорошо известны читателям Башкортостана, благодаря усилиям М.Г. </a:t>
            </a:r>
            <a:r>
              <a:rPr kumimoji="0" lang="ru-RU" sz="1400" b="0" i="0" u="none" strike="noStrike" cap="none" normalizeH="0" baseline="0" dirty="0" err="1" smtClean="0">
                <a:ln>
                  <a:noFill/>
                </a:ln>
                <a:solidFill>
                  <a:srgbClr val="331F1B"/>
                </a:solidFill>
                <a:effectLst/>
                <a:latin typeface="Cambria" pitchFamily="18" charset="0"/>
                <a:ea typeface="Times New Roman" pitchFamily="18" charset="0"/>
                <a:cs typeface="Tahoma" pitchFamily="34" charset="0"/>
              </a:rPr>
              <a:t>Рахимкулова</a:t>
            </a: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 они неоднократно переиздавались.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2187384"/>
            <a:ext cx="6357950" cy="307777"/>
          </a:xfrm>
          <a:prstGeom prst="rect">
            <a:avLst/>
          </a:prstGeom>
          <a:solidFill>
            <a:schemeClr val="accent5">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4MPN-aUAONkiughodsghoidfукк88.jpg"/>
          <p:cNvPicPr>
            <a:picLocks noChangeAspect="1"/>
          </p:cNvPicPr>
          <p:nvPr/>
        </p:nvPicPr>
        <p:blipFill>
          <a:blip r:embed="rId2" cstate="print"/>
          <a:stretch>
            <a:fillRect/>
          </a:stretch>
        </p:blipFill>
        <p:spPr>
          <a:xfrm>
            <a:off x="6429388" y="0"/>
            <a:ext cx="2714612" cy="2357430"/>
          </a:xfrm>
          <a:prstGeom prst="rect">
            <a:avLst/>
          </a:prstGeom>
        </p:spPr>
      </p:pic>
      <p:pic>
        <p:nvPicPr>
          <p:cNvPr id="5" name="Рисунок 4" descr="images (4).jpg"/>
          <p:cNvPicPr>
            <a:picLocks noChangeAspect="1"/>
          </p:cNvPicPr>
          <p:nvPr/>
        </p:nvPicPr>
        <p:blipFill>
          <a:blip r:embed="rId3" cstate="print"/>
          <a:stretch>
            <a:fillRect/>
          </a:stretch>
        </p:blipFill>
        <p:spPr>
          <a:xfrm>
            <a:off x="6429388" y="4500570"/>
            <a:ext cx="2714612" cy="2357430"/>
          </a:xfrm>
          <a:prstGeom prst="rect">
            <a:avLst/>
          </a:prstGeom>
        </p:spPr>
      </p:pic>
      <p:pic>
        <p:nvPicPr>
          <p:cNvPr id="6" name="Рисунок 5" descr="images (3).jpg"/>
          <p:cNvPicPr>
            <a:picLocks noChangeAspect="1"/>
          </p:cNvPicPr>
          <p:nvPr/>
        </p:nvPicPr>
        <p:blipFill>
          <a:blip r:embed="rId4" cstate="print"/>
          <a:stretch>
            <a:fillRect/>
          </a:stretch>
        </p:blipFill>
        <p:spPr>
          <a:xfrm>
            <a:off x="0" y="4572008"/>
            <a:ext cx="3428992" cy="2285992"/>
          </a:xfrm>
          <a:prstGeom prst="rect">
            <a:avLst/>
          </a:prstGeom>
        </p:spPr>
      </p:pic>
      <p:pic>
        <p:nvPicPr>
          <p:cNvPr id="7" name="Рисунок 6" descr="images (5).jpg"/>
          <p:cNvPicPr>
            <a:picLocks noChangeAspect="1"/>
          </p:cNvPicPr>
          <p:nvPr/>
        </p:nvPicPr>
        <p:blipFill>
          <a:blip r:embed="rId5" cstate="print"/>
          <a:stretch>
            <a:fillRect/>
          </a:stretch>
        </p:blipFill>
        <p:spPr>
          <a:xfrm>
            <a:off x="3428992" y="4572009"/>
            <a:ext cx="3000396" cy="2285992"/>
          </a:xfrm>
          <a:prstGeom prst="rect">
            <a:avLst/>
          </a:prstGeom>
        </p:spPr>
      </p:pic>
      <p:sp>
        <p:nvSpPr>
          <p:cNvPr id="27650" name="Rectangle 2"/>
          <p:cNvSpPr>
            <a:spLocks noChangeArrowheads="1"/>
          </p:cNvSpPr>
          <p:nvPr/>
        </p:nvSpPr>
        <p:spPr bwMode="auto">
          <a:xfrm>
            <a:off x="0" y="446897"/>
            <a:ext cx="6429388"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200" b="1" dirty="0" smtClean="0">
                <a:solidFill>
                  <a:schemeClr val="tx2">
                    <a:lumMod val="75000"/>
                  </a:schemeClr>
                </a:solidFill>
                <a:latin typeface="+mj-lt"/>
                <a:ea typeface="Times New Roman" pitchFamily="18" charset="0"/>
                <a:cs typeface="Arial" pitchFamily="34" charset="0"/>
              </a:rPr>
              <a:t>О</a:t>
            </a:r>
            <a:r>
              <a:rPr kumimoji="0" lang="ru-RU" sz="1200" b="1" cap="none" normalizeH="0" baseline="0" dirty="0" smtClean="0">
                <a:ln>
                  <a:noFill/>
                </a:ln>
                <a:solidFill>
                  <a:schemeClr val="tx2">
                    <a:lumMod val="75000"/>
                  </a:schemeClr>
                </a:solidFill>
                <a:latin typeface="+mj-lt"/>
                <a:ea typeface="Times New Roman" pitchFamily="18" charset="0"/>
                <a:cs typeface="Arial" pitchFamily="34" charset="0"/>
              </a:rPr>
              <a:t>хота с соколами в </a:t>
            </a:r>
            <a:r>
              <a:rPr lang="ru-RU" sz="1200" b="1" dirty="0" smtClean="0">
                <a:solidFill>
                  <a:schemeClr val="tx2">
                    <a:lumMod val="75000"/>
                  </a:schemeClr>
                </a:solidFill>
                <a:latin typeface="+mj-lt"/>
                <a:ea typeface="Times New Roman" pitchFamily="18" charset="0"/>
                <a:cs typeface="Arial" pitchFamily="34" charset="0"/>
              </a:rPr>
              <a:t>Б</a:t>
            </a:r>
            <a:r>
              <a:rPr kumimoji="0" lang="ru-RU" sz="1200" b="1" cap="none" normalizeH="0" baseline="0" dirty="0" smtClean="0">
                <a:ln>
                  <a:noFill/>
                </a:ln>
                <a:solidFill>
                  <a:schemeClr val="tx2">
                    <a:lumMod val="75000"/>
                  </a:schemeClr>
                </a:solidFill>
                <a:latin typeface="+mj-lt"/>
                <a:ea typeface="Times New Roman" pitchFamily="18" charset="0"/>
                <a:cs typeface="Arial" pitchFamily="34" charset="0"/>
              </a:rPr>
              <a:t>ашкортостане была занятием башкир с незапамятных времен. </a:t>
            </a:r>
            <a:r>
              <a:rPr lang="ru-RU" sz="1200" b="1" dirty="0" smtClean="0">
                <a:solidFill>
                  <a:schemeClr val="tx2">
                    <a:lumMod val="75000"/>
                  </a:schemeClr>
                </a:solidFill>
                <a:latin typeface="+mj-lt"/>
                <a:ea typeface="Times New Roman" pitchFamily="18" charset="0"/>
                <a:cs typeface="Arial" pitchFamily="34" charset="0"/>
              </a:rPr>
              <a:t>С</a:t>
            </a:r>
            <a:r>
              <a:rPr kumimoji="0" lang="ru-RU" sz="1200" b="1" cap="none" normalizeH="0" baseline="0" dirty="0" smtClean="0">
                <a:ln>
                  <a:noFill/>
                </a:ln>
                <a:solidFill>
                  <a:schemeClr val="tx2">
                    <a:lumMod val="75000"/>
                  </a:schemeClr>
                </a:solidFill>
                <a:latin typeface="+mj-lt"/>
                <a:ea typeface="Times New Roman" pitchFamily="18" charset="0"/>
                <a:cs typeface="Arial" pitchFamily="34" charset="0"/>
              </a:rPr>
              <a:t>охранилось немало письменных свидетельств о соколиной охоте в </a:t>
            </a:r>
            <a:r>
              <a:rPr lang="ru-RU" sz="1200" b="1" dirty="0" smtClean="0">
                <a:solidFill>
                  <a:schemeClr val="tx2">
                    <a:lumMod val="75000"/>
                  </a:schemeClr>
                </a:solidFill>
                <a:latin typeface="+mj-lt"/>
                <a:ea typeface="Times New Roman" pitchFamily="18" charset="0"/>
                <a:cs typeface="Arial" pitchFamily="34" charset="0"/>
              </a:rPr>
              <a:t>Б</a:t>
            </a:r>
            <a:r>
              <a:rPr kumimoji="0" lang="ru-RU" sz="1200" b="1" cap="none" normalizeH="0" baseline="0" dirty="0" smtClean="0">
                <a:ln>
                  <a:noFill/>
                </a:ln>
                <a:solidFill>
                  <a:schemeClr val="tx2">
                    <a:lumMod val="75000"/>
                  </a:schemeClr>
                </a:solidFill>
                <a:latin typeface="+mj-lt"/>
                <a:ea typeface="Times New Roman" pitchFamily="18" charset="0"/>
                <a:cs typeface="Arial" pitchFamily="34" charset="0"/>
              </a:rPr>
              <a:t>ашкортостане. </a:t>
            </a:r>
            <a:r>
              <a:rPr lang="ru-RU" sz="1200" b="1" dirty="0" smtClean="0">
                <a:solidFill>
                  <a:schemeClr val="tx2">
                    <a:lumMod val="75000"/>
                  </a:schemeClr>
                </a:solidFill>
                <a:latin typeface="+mj-lt"/>
                <a:ea typeface="Times New Roman" pitchFamily="18" charset="0"/>
                <a:cs typeface="Arial" pitchFamily="34" charset="0"/>
              </a:rPr>
              <a:t>В</a:t>
            </a:r>
            <a:r>
              <a:rPr kumimoji="0" lang="ru-RU" sz="1200" b="1" cap="none" normalizeH="0" baseline="0" dirty="0" smtClean="0">
                <a:ln>
                  <a:noFill/>
                </a:ln>
                <a:solidFill>
                  <a:schemeClr val="tx2">
                    <a:lumMod val="75000"/>
                  </a:schemeClr>
                </a:solidFill>
                <a:latin typeface="+mj-lt"/>
                <a:ea typeface="Times New Roman" pitchFamily="18" charset="0"/>
                <a:cs typeface="Arial" pitchFamily="34" charset="0"/>
              </a:rPr>
              <a:t>о своим условиям именно эти территории наиболее подходили для охот с ловчими птицами. известно, что соколиный двор держал еще </a:t>
            </a:r>
            <a:r>
              <a:rPr lang="ru-RU" sz="1200" b="1" dirty="0" err="1" smtClean="0">
                <a:solidFill>
                  <a:schemeClr val="tx2">
                    <a:lumMod val="75000"/>
                  </a:schemeClr>
                </a:solidFill>
                <a:latin typeface="+mj-lt"/>
                <a:ea typeface="Times New Roman" pitchFamily="18" charset="0"/>
                <a:cs typeface="Arial" pitchFamily="34" charset="0"/>
              </a:rPr>
              <a:t>Б</a:t>
            </a:r>
            <a:r>
              <a:rPr kumimoji="0" lang="ru-RU" sz="1200" b="1" cap="none" normalizeH="0" baseline="0" dirty="0" err="1" smtClean="0">
                <a:ln>
                  <a:noFill/>
                </a:ln>
                <a:solidFill>
                  <a:schemeClr val="tx2">
                    <a:lumMod val="75000"/>
                  </a:schemeClr>
                </a:solidFill>
                <a:latin typeface="+mj-lt"/>
                <a:ea typeface="Times New Roman" pitchFamily="18" charset="0"/>
                <a:cs typeface="Arial" pitchFamily="34" charset="0"/>
              </a:rPr>
              <a:t>ашкорт</a:t>
            </a:r>
            <a:r>
              <a:rPr kumimoji="0" lang="ru-RU" sz="1200" b="1" cap="none" normalizeH="0" baseline="0" dirty="0" smtClean="0">
                <a:ln>
                  <a:noFill/>
                </a:ln>
                <a:solidFill>
                  <a:schemeClr val="tx2">
                    <a:lumMod val="75000"/>
                  </a:schemeClr>
                </a:solidFill>
                <a:latin typeface="+mj-lt"/>
                <a:ea typeface="Times New Roman" pitchFamily="18" charset="0"/>
                <a:cs typeface="Arial" pitchFamily="34" charset="0"/>
              </a:rPr>
              <a:t> хан. постепенно интерес к соколиной охоте, и, прежде всего, со стороны новгородской знати, возрастал. возрастала и потребность в охотничьих птицах. спрос на них послужил тому, что начали появляться ловцы пернатых хищников. ловля хищных птиц становится прибыльным делом.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cap="none" normalizeH="0" baseline="0" dirty="0" smtClean="0">
                <a:ln>
                  <a:noFill/>
                </a:ln>
                <a:solidFill>
                  <a:schemeClr val="tx2">
                    <a:lumMod val="75000"/>
                  </a:schemeClr>
                </a:solidFill>
                <a:latin typeface="+mj-lt"/>
                <a:ea typeface="Times New Roman" pitchFamily="18" charset="0"/>
                <a:cs typeface="Arial" pitchFamily="34" charset="0"/>
              </a:rPr>
              <a:t>сокольник, сокол и охотничья собака – это отличные составляющие охоты, которые создают физическую и духовную связь между человеком и природой. Башкирский фольклор и исторические артефакты, так же традиционные письменные изложения и личные записи, являются свидетельствами этой традиции, насчитывающей века, и черпают вдохновение из глубокой связи между человеком и птицей.</a:t>
            </a:r>
            <a:endParaRPr kumimoji="0" lang="ru-RU" sz="1200" b="1" cap="none" normalizeH="0" baseline="0" dirty="0" smtClean="0">
              <a:ln>
                <a:noFill/>
              </a:ln>
              <a:solidFill>
                <a:schemeClr val="tx2">
                  <a:lumMod val="75000"/>
                </a:schemeClr>
              </a:solidFill>
              <a:latin typeface="+mj-lt"/>
              <a:ea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cap="none" normalizeH="0" baseline="0" dirty="0" smtClean="0">
                <a:ln>
                  <a:noFill/>
                </a:ln>
                <a:solidFill>
                  <a:schemeClr val="tx2">
                    <a:lumMod val="75000"/>
                  </a:schemeClr>
                </a:solidFill>
                <a:latin typeface="+mj-lt"/>
                <a:ea typeface="Cambria" pitchFamily="18" charset="0"/>
                <a:cs typeface="Arial" pitchFamily="34" charset="0"/>
              </a:rPr>
              <a:t>об охоте сохранились популярные поговорки и нравоучительные повествования, которые до сих пор существуют в национальной культуре башкирского народа. Известно множество артефактов, изображающих башкир верхом на коне или верблюде с охотничьим соколом в руке. Декоративные мотивы на башкирских коврах так же свидетельствуют о давней культуре соколиной охоты в </a:t>
            </a:r>
            <a:r>
              <a:rPr lang="ru-RU" sz="1200" b="1" dirty="0" smtClean="0">
                <a:solidFill>
                  <a:schemeClr val="tx2">
                    <a:lumMod val="75000"/>
                  </a:schemeClr>
                </a:solidFill>
                <a:latin typeface="+mj-lt"/>
                <a:ea typeface="Cambria" pitchFamily="18" charset="0"/>
                <a:cs typeface="Arial" pitchFamily="34" charset="0"/>
              </a:rPr>
              <a:t>Б</a:t>
            </a:r>
            <a:r>
              <a:rPr kumimoji="0" lang="ru-RU" sz="1200" b="1" cap="none" normalizeH="0" baseline="0" dirty="0" smtClean="0">
                <a:ln>
                  <a:noFill/>
                </a:ln>
                <a:solidFill>
                  <a:schemeClr val="tx2">
                    <a:lumMod val="75000"/>
                  </a:schemeClr>
                </a:solidFill>
                <a:latin typeface="+mj-lt"/>
                <a:ea typeface="Cambria" pitchFamily="18" charset="0"/>
                <a:cs typeface="Arial" pitchFamily="34" charset="0"/>
              </a:rPr>
              <a:t>ашкортостане</a:t>
            </a:r>
            <a:r>
              <a:rPr kumimoji="0" lang="ru-RU" sz="1200" b="1" cap="none" normalizeH="0" baseline="0" dirty="0" smtClean="0">
                <a:ln>
                  <a:noFill/>
                </a:ln>
                <a:solidFill>
                  <a:schemeClr val="tx2">
                    <a:lumMod val="75000"/>
                  </a:schemeClr>
                </a:solidFill>
                <a:latin typeface="+mj-lt"/>
                <a:cs typeface="Arial" pitchFamily="34" charset="0"/>
              </a:rPr>
              <a:t> </a:t>
            </a:r>
          </a:p>
        </p:txBody>
      </p:sp>
      <p:pic>
        <p:nvPicPr>
          <p:cNvPr id="12" name="Рисунок 11" descr="images (13).jpg"/>
          <p:cNvPicPr>
            <a:picLocks noChangeAspect="1"/>
          </p:cNvPicPr>
          <p:nvPr/>
        </p:nvPicPr>
        <p:blipFill>
          <a:blip r:embed="rId6" cstate="print"/>
          <a:stretch>
            <a:fillRect/>
          </a:stretch>
        </p:blipFill>
        <p:spPr>
          <a:xfrm>
            <a:off x="6429388" y="2285992"/>
            <a:ext cx="2714612" cy="2286016"/>
          </a:xfrm>
          <a:prstGeom prst="rect">
            <a:avLst/>
          </a:prstGeom>
        </p:spPr>
      </p:pic>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1"/>
            <a:ext cx="9144000" cy="2549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Можно лишь догадываться, почему она так и не увидела свет. По всей видимости, повлияли два фактора. В советское время, да и сейчас нередко, </a:t>
            </a:r>
            <a:r>
              <a:rPr kumimoji="0" lang="ru-RU" sz="1400" b="0" i="0" u="none" strike="noStrike" cap="none" normalizeH="0" baseline="0" dirty="0" err="1" smtClean="0">
                <a:ln>
                  <a:noFill/>
                </a:ln>
                <a:solidFill>
                  <a:srgbClr val="331F1B"/>
                </a:solidFill>
                <a:effectLst/>
                <a:latin typeface="Cambria" pitchFamily="18" charset="0"/>
                <a:ea typeface="Times New Roman" pitchFamily="18" charset="0"/>
                <a:cs typeface="Tahoma" pitchFamily="34" charset="0"/>
              </a:rPr>
              <a:t>кантонная</a:t>
            </a: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 эпоха (1798 – 1865 годы) изображалась как мрачная пора в жизни башкир и татар края, а </a:t>
            </a:r>
            <a:r>
              <a:rPr kumimoji="0" lang="ru-RU" sz="1400" b="0" i="0" u="none" strike="noStrike" cap="none" normalizeH="0" baseline="0" dirty="0" err="1" smtClean="0">
                <a:ln>
                  <a:noFill/>
                </a:ln>
                <a:solidFill>
                  <a:srgbClr val="331F1B"/>
                </a:solidFill>
                <a:effectLst/>
                <a:latin typeface="Cambria" pitchFamily="18" charset="0"/>
                <a:ea typeface="Times New Roman" pitchFamily="18" charset="0"/>
                <a:cs typeface="Tahoma" pitchFamily="34" charset="0"/>
              </a:rPr>
              <a:t>кантонные</a:t>
            </a: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 начальники, конечно же, были главными эксплуататорами и кровопивцами. </a:t>
            </a:r>
            <a:r>
              <a:rPr kumimoji="0" lang="ru-RU" sz="1400" b="0" i="0" u="none" strike="noStrike" cap="none" normalizeH="0" baseline="0" dirty="0" err="1" smtClean="0">
                <a:ln>
                  <a:noFill/>
                </a:ln>
                <a:solidFill>
                  <a:srgbClr val="331F1B"/>
                </a:solidFill>
                <a:effectLst/>
                <a:latin typeface="Cambria" pitchFamily="18" charset="0"/>
                <a:ea typeface="Times New Roman" pitchFamily="18" charset="0"/>
                <a:cs typeface="Tahoma" pitchFamily="34" charset="0"/>
              </a:rPr>
              <a:t>Зефировские</a:t>
            </a: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 строки о радушии начальника: «Доброе лицо </a:t>
            </a:r>
            <a:r>
              <a:rPr kumimoji="0" lang="ru-RU" sz="1400" b="0" i="0" u="none" strike="noStrike" cap="none" normalizeH="0" baseline="0" dirty="0" err="1" smtClean="0">
                <a:ln>
                  <a:noFill/>
                </a:ln>
                <a:solidFill>
                  <a:srgbClr val="331F1B"/>
                </a:solidFill>
                <a:effectLst/>
                <a:latin typeface="Cambria" pitchFamily="18" charset="0"/>
                <a:ea typeface="Times New Roman" pitchFamily="18" charset="0"/>
                <a:cs typeface="Tahoma" pitchFamily="34" charset="0"/>
              </a:rPr>
              <a:t>Кантонного</a:t>
            </a: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 умные глаза и приветливость» никак не укладывались в господствовавшие стереотипы. Кроме того, этот (третий по счёту в цикле) очерк явно не закончен. Или таков был авторский замысел, или же редактор (цензура?) убрал окончание, где речь идёт о делопроизводстве в башкирском кантоне, что в общем-то было нежелательно выставлять на широкий суд читателей.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Судя по произведениям, В. Зефиров много путешествовал по Башкирии, его статьи сохранили свидетельство современника о конкретных лицах. Вот и в этом очерке «Радушие и откровенность </a:t>
            </a:r>
            <a:r>
              <a:rPr kumimoji="0" lang="ru-RU" sz="1400" b="0" i="0" u="none" strike="noStrike" cap="none" normalizeH="0" baseline="0" dirty="0" err="1" smtClean="0">
                <a:ln>
                  <a:noFill/>
                </a:ln>
                <a:solidFill>
                  <a:srgbClr val="331F1B"/>
                </a:solidFill>
                <a:effectLst/>
                <a:latin typeface="Cambria" pitchFamily="18" charset="0"/>
                <a:ea typeface="Times New Roman" pitchFamily="18" charset="0"/>
                <a:cs typeface="Tahoma" pitchFamily="34" charset="0"/>
              </a:rPr>
              <a:t>Кантонного</a:t>
            </a:r>
            <a:r>
              <a:rPr kumimoji="0" lang="ru-RU" sz="1400" b="0" i="0" u="none" strike="noStrike" cap="none" normalizeH="0" baseline="0" dirty="0" smtClean="0">
                <a:ln>
                  <a:noFill/>
                </a:ln>
                <a:solidFill>
                  <a:srgbClr val="331F1B"/>
                </a:solidFill>
                <a:effectLst/>
                <a:latin typeface="Cambria" pitchFamily="18" charset="0"/>
                <a:ea typeface="Times New Roman" pitchFamily="18" charset="0"/>
                <a:cs typeface="Tahoma" pitchFamily="34" charset="0"/>
              </a:rPr>
              <a:t>» речь идёт о седьмом башкирском кантоне и его начальнике на лето 1847 года (статья вышла в газете в ноябре).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0" y="2428868"/>
            <a:ext cx="9144000" cy="4185761"/>
          </a:xfrm>
          <a:prstGeom prst="rect">
            <a:avLst/>
          </a:prstGeom>
        </p:spPr>
        <p:txBody>
          <a:bodyPr wrap="square">
            <a:spAutoFit/>
          </a:bodyPr>
          <a:lstStyle/>
          <a:p>
            <a:r>
              <a:rPr lang="ru-RU" sz="1400" dirty="0"/>
              <a:t>В одном из произведений, под названием «Взгляд на семейный быт </a:t>
            </a:r>
            <a:r>
              <a:rPr lang="ru-RU" sz="1400" dirty="0" err="1"/>
              <a:t>башкирца</a:t>
            </a:r>
            <a:r>
              <a:rPr lang="ru-RU" sz="1400" dirty="0"/>
              <a:t>», он подробно описал трапезу в доме зажиточного башкира.</a:t>
            </a:r>
            <a:br>
              <a:rPr lang="ru-RU" sz="1400" dirty="0"/>
            </a:br>
            <a:r>
              <a:rPr lang="ru-RU" sz="1400" dirty="0"/>
              <a:t>Проезжая по тракту из </a:t>
            </a:r>
            <a:r>
              <a:rPr lang="ru-RU" sz="1400" dirty="0" err="1"/>
              <a:t>Табынска</a:t>
            </a:r>
            <a:r>
              <a:rPr lang="ru-RU" sz="1400" dirty="0"/>
              <a:t> в Уфу, Зефиров увидел опрокинувшуюся телегу, а под ней придавленного и запутавшегося в вожжах человека. Им оказался башкир из ближайшей деревни. «Исправив повреждение своей арбы с помощью моего ямщика, и узнав, что я буду ночевать в их деревне, Абдулла не хотел остаться в долгу и приглашал меня остановиться в его доме.</a:t>
            </a:r>
            <a:br>
              <a:rPr lang="ru-RU" sz="1400" dirty="0"/>
            </a:br>
            <a:r>
              <a:rPr lang="ru-RU" sz="1400" dirty="0"/>
              <a:t>…Я вошел в избу, довольно обширную, чисто прибранную… одна из жен Абдуллы раскидывала для меня небольшой ковер на передних нарах …мой знакомец, разоблаченный от дорожной сермяги, оставшись в одной белой рубахе, уселся впереди на ковре, пригласив и меня сесть с ним рядом</a:t>
            </a:r>
            <a:r>
              <a:rPr lang="ru-RU" sz="1400" dirty="0" smtClean="0"/>
              <a:t>.</a:t>
            </a:r>
            <a:r>
              <a:rPr lang="ru-RU" sz="1400" dirty="0"/>
              <a:t> …Подали самовар. Абдулла сам распоряжался и потчевал меня со всем усердием радушного хозяина, и, признаюсь, с таким удовольствием и так много я никогда не пил чаю. В это время вошли в избу два его сына и, ответив на вопрос отца «все ли убрано на дворе?», остановились около печи и, не садясь, безмолвно смотрели на нас. Я, для испытания, пригласил их сесть; но Абдулла сказал мне, что они еще молоды, и при дальнейшем разговоре объяснил, что этот обычай у них относится не столько к почтению гостя, сколько к уважению отца, и сын обидел бы его, если бы при постороннем лице, и особенно незнакомом дозволил себе сесть. Похвальный обычай, достойный подражания.</a:t>
            </a:r>
            <a:br>
              <a:rPr lang="ru-RU" sz="1400" dirty="0"/>
            </a:br>
            <a:r>
              <a:rPr lang="ru-RU" sz="1400" dirty="0"/>
              <a:t>Около часу мы с Абдуллой распивали чай с густыми сливками и сотами, разговаривая друг с другом о разных пустых предметах…</a:t>
            </a:r>
            <a:br>
              <a:rPr lang="ru-RU" sz="1400" dirty="0"/>
            </a:br>
            <a:r>
              <a:rPr lang="ru-RU" sz="1400" dirty="0"/>
              <a:t/>
            </a:r>
            <a:br>
              <a:rPr lang="ru-RU" sz="1400" dirty="0"/>
            </a:br>
            <a:endParaRPr lang="ru-RU"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1"/>
            <a:ext cx="9144000" cy="31952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C1C1C"/>
                </a:solidFill>
                <a:effectLst/>
                <a:latin typeface="Cambria" pitchFamily="18" charset="0"/>
                <a:ea typeface="Times New Roman" pitchFamily="18" charset="0"/>
                <a:cs typeface="Arial" pitchFamily="34" charset="0"/>
              </a:rPr>
              <a:t>Между тем приготовлен был ужин и, когда сняли самовар, тут же, без малейшего промежутка, подали нам знакомое башкирское кушанье — </a:t>
            </a:r>
            <a:r>
              <a:rPr kumimoji="0" lang="ru-RU" sz="1400" b="0" i="0" u="none" strike="noStrike" cap="none" normalizeH="0" baseline="0" dirty="0" err="1" smtClean="0">
                <a:ln>
                  <a:noFill/>
                </a:ln>
                <a:solidFill>
                  <a:srgbClr val="1C1C1C"/>
                </a:solidFill>
                <a:effectLst/>
                <a:latin typeface="Cambria" pitchFamily="18" charset="0"/>
                <a:ea typeface="Times New Roman" pitchFamily="18" charset="0"/>
                <a:cs typeface="Arial" pitchFamily="34" charset="0"/>
              </a:rPr>
              <a:t>бишбармак</a:t>
            </a:r>
            <a:r>
              <a:rPr kumimoji="0" lang="ru-RU" sz="1400" b="0" i="0" u="none" strike="noStrike" cap="none" normalizeH="0" baseline="0" dirty="0" smtClean="0">
                <a:ln>
                  <a:noFill/>
                </a:ln>
                <a:solidFill>
                  <a:srgbClr val="1C1C1C"/>
                </a:solidFill>
                <a:effectLst/>
                <a:latin typeface="Cambria" pitchFamily="18" charset="0"/>
                <a:ea typeface="Times New Roman" pitchFamily="18" charset="0"/>
                <a:cs typeface="Arial" pitchFamily="34" charset="0"/>
              </a:rPr>
              <a:t>. Это, изволите видеть, просто сваренная баранина с салмой и приправленная луком. Кажется, не затейливо; но надобно знать, что за приятность, что за вкус; а особенно, когда хозяин, искрошив баранину </a:t>
            </a:r>
            <a:r>
              <a:rPr kumimoji="0" lang="ru-RU" sz="1400" b="0" i="0" u="none" strike="noStrike" cap="none" normalizeH="0" baseline="0" dirty="0" err="1" smtClean="0">
                <a:ln>
                  <a:noFill/>
                </a:ln>
                <a:solidFill>
                  <a:srgbClr val="1C1C1C"/>
                </a:solidFill>
                <a:effectLst/>
                <a:latin typeface="Cambria" pitchFamily="18" charset="0"/>
                <a:ea typeface="Times New Roman" pitchFamily="18" charset="0"/>
                <a:cs typeface="Arial" pitchFamily="34" charset="0"/>
              </a:rPr>
              <a:t>мелко-намелко</a:t>
            </a:r>
            <a:r>
              <a:rPr kumimoji="0" lang="ru-RU" sz="1400" b="0" i="0" u="none" strike="noStrike" cap="none" normalizeH="0" baseline="0" dirty="0" smtClean="0">
                <a:ln>
                  <a:noFill/>
                </a:ln>
                <a:solidFill>
                  <a:srgbClr val="1C1C1C"/>
                </a:solidFill>
                <a:effectLst/>
                <a:latin typeface="Cambria" pitchFamily="18" charset="0"/>
                <a:ea typeface="Times New Roman" pitchFamily="18" charset="0"/>
                <a:cs typeface="Arial" pitchFamily="34" charset="0"/>
              </a:rPr>
              <a:t> и, желая выказать все свое доброхотство и любовь к гостю, зачерпнет своей пятерней из чашки баранины и поднесет к его рту — так я уже и не знаю, как выразить это наслаждение — оно выше всякого понятия. Гостю только осталось с небольшим усилием забрать все предлагаемое в рот и, прожевывая, с умилением читать молитву: благодарю тебя, господи, яко насытил мя </a:t>
            </a:r>
            <a:r>
              <a:rPr kumimoji="0" lang="ru-RU" sz="1400" b="0" i="0" u="none" strike="noStrike" cap="none" normalizeH="0" baseline="0" dirty="0" err="1" smtClean="0">
                <a:ln>
                  <a:noFill/>
                </a:ln>
                <a:solidFill>
                  <a:srgbClr val="1C1C1C"/>
                </a:solidFill>
                <a:effectLst/>
                <a:latin typeface="Cambria" pitchFamily="18" charset="0"/>
                <a:ea typeface="Times New Roman" pitchFamily="18" charset="0"/>
                <a:cs typeface="Arial" pitchFamily="34" charset="0"/>
              </a:rPr>
              <a:t>еси</a:t>
            </a:r>
            <a:r>
              <a:rPr kumimoji="0" lang="ru-RU" sz="1400" b="0" i="0" u="none" strike="noStrike" cap="none" normalizeH="0" baseline="0" dirty="0" smtClean="0">
                <a:ln>
                  <a:noFill/>
                </a:ln>
                <a:solidFill>
                  <a:srgbClr val="1C1C1C"/>
                </a:solidFill>
                <a:effectLst/>
                <a:latin typeface="Cambria" pitchFamily="18" charset="0"/>
                <a:ea typeface="Times New Roman" pitchFamily="18" charset="0"/>
                <a:cs typeface="Arial" pitchFamily="34" charset="0"/>
              </a:rPr>
              <a:t> земных твоих благ.</a:t>
            </a:r>
            <a:br>
              <a:rPr kumimoji="0" lang="ru-RU" sz="1400" b="0" i="0" u="none" strike="noStrike" cap="none" normalizeH="0" baseline="0" dirty="0" smtClean="0">
                <a:ln>
                  <a:noFill/>
                </a:ln>
                <a:solidFill>
                  <a:srgbClr val="1C1C1C"/>
                </a:solidFill>
                <a:effectLst/>
                <a:latin typeface="Cambria" pitchFamily="18" charset="0"/>
                <a:ea typeface="Times New Roman" pitchFamily="18" charset="0"/>
                <a:cs typeface="Arial" pitchFamily="34" charset="0"/>
              </a:rPr>
            </a:br>
            <a:r>
              <a:rPr kumimoji="0" lang="ru-RU" sz="1400" b="0" i="0" u="none" strike="noStrike" cap="none" normalizeH="0" baseline="0" dirty="0" smtClean="0">
                <a:ln>
                  <a:noFill/>
                </a:ln>
                <a:solidFill>
                  <a:srgbClr val="1C1C1C"/>
                </a:solidFill>
                <a:effectLst/>
                <a:latin typeface="Cambria" pitchFamily="18" charset="0"/>
                <a:ea typeface="Times New Roman" pitchFamily="18" charset="0"/>
                <a:cs typeface="Arial" pitchFamily="34" charset="0"/>
              </a:rPr>
              <a:t>Так было и за нашим ужином. Абдулла искрошил баранину в особую чашку, облил ее салмой и бульоном, и трапеза началась. Обрезав четыре мосла, Абдулла два из них отдал женам, потом, немного погодя, другие два, не поднимая глаз, подал сыновьям, назвав каждого по имени, а сам принялся за пятый».</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mj-lt"/>
                <a:ea typeface="Times New Roman" pitchFamily="18" charset="0"/>
                <a:cs typeface="Arial" pitchFamily="34" charset="0"/>
              </a:rPr>
              <a:t>Зефиров</a:t>
            </a:r>
            <a:r>
              <a:rPr kumimoji="0" lang="ru-RU" sz="1400" b="0" i="0" u="none" strike="noStrike" cap="none" normalizeH="0" dirty="0" smtClean="0">
                <a:ln>
                  <a:noFill/>
                </a:ln>
                <a:solidFill>
                  <a:schemeClr val="tx1"/>
                </a:solidFill>
                <a:effectLst/>
                <a:latin typeface="+mj-lt"/>
                <a:ea typeface="Times New Roman" pitchFamily="18" charset="0"/>
                <a:cs typeface="Arial" pitchFamily="34" charset="0"/>
              </a:rPr>
              <a:t> отметил</a:t>
            </a:r>
            <a:r>
              <a:rPr kumimoji="0" lang="ru-RU" sz="1400" b="0" i="0" u="none" strike="noStrike" cap="none" normalizeH="0" baseline="0" dirty="0" smtClean="0">
                <a:ln>
                  <a:noFill/>
                </a:ln>
                <a:solidFill>
                  <a:schemeClr val="tx1"/>
                </a:solidFill>
                <a:effectLst/>
                <a:latin typeface="+mj-lt"/>
                <a:ea typeface="Times New Roman" pitchFamily="18" charset="0"/>
                <a:cs typeface="Arial" pitchFamily="34" charset="0"/>
              </a:rPr>
              <a:t>: </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ru-RU" sz="1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этот обычай у них относится не столько к почтению гостя, сколько к уважению отца, и сын обидел бы его, если бы при постороннем лице и особенно незнакомом дозволил себе сесть. Похвальный обычай, достойный подражания»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башкиры.jpg"/>
          <p:cNvPicPr>
            <a:picLocks noChangeAspect="1"/>
          </p:cNvPicPr>
          <p:nvPr/>
        </p:nvPicPr>
        <p:blipFill>
          <a:blip r:embed="rId2" cstate="print"/>
          <a:stretch>
            <a:fillRect/>
          </a:stretch>
        </p:blipFill>
        <p:spPr>
          <a:xfrm>
            <a:off x="2285984" y="3500438"/>
            <a:ext cx="4267200" cy="2571750"/>
          </a:xfrm>
          <a:prstGeom prst="rect">
            <a:avLst/>
          </a:prstGeom>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175430"/>
            <a:ext cx="707233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mbria" pitchFamily="18" charset="0"/>
                <a:ea typeface="Cambria" pitchFamily="18" charset="0"/>
                <a:cs typeface="Times New Roman" pitchFamily="18" charset="0"/>
              </a:rPr>
              <a:t>Большой интерес к истории и культуре башкирского и других народов Оренбургского края проявил видный русский лексикограф, этнограф и писатель В.И. Даль. Интересуясь фольклором народностей обширного края, Даль собирал также произведения башкирского устно-поэтического творчества. Любовно описывает он природу Башкирии, особенно восхищают его загадочные пещеры и овеянные легендами башкирские озера </a:t>
            </a:r>
            <a:r>
              <a:rPr kumimoji="0" lang="ru-RU" sz="1400" b="0" i="0" u="none" strike="noStrike" cap="none" normalizeH="0" baseline="0" dirty="0" err="1" smtClean="0">
                <a:ln>
                  <a:noFill/>
                </a:ln>
                <a:solidFill>
                  <a:srgbClr val="000000"/>
                </a:solidFill>
                <a:effectLst/>
                <a:latin typeface="Cambria" pitchFamily="18" charset="0"/>
                <a:ea typeface="Cambria" pitchFamily="18" charset="0"/>
                <a:cs typeface="Times New Roman" pitchFamily="18" charset="0"/>
              </a:rPr>
              <a:t>Аслы</a:t>
            </a:r>
            <a:r>
              <a:rPr kumimoji="0" lang="ru-RU" sz="1400" b="0" i="0" u="none" strike="noStrike" cap="none" normalizeH="0" baseline="0" dirty="0" smtClean="0">
                <a:ln>
                  <a:noFill/>
                </a:ln>
                <a:solidFill>
                  <a:srgbClr val="000000"/>
                </a:solidFill>
                <a:effectLst/>
                <a:latin typeface="Cambria" pitchFamily="18" charset="0"/>
                <a:ea typeface="Cambria" pitchFamily="18" charset="0"/>
                <a:cs typeface="Times New Roman" pitchFamily="18" charset="0"/>
              </a:rPr>
              <a:t> и Кандры. Башкирские мотивы встречаются во многих его произведениях: в повести из жизни казахского народа «</a:t>
            </a:r>
            <a:r>
              <a:rPr kumimoji="0" lang="ru-RU" sz="1400" b="0" i="0" u="none" strike="noStrike" cap="none" normalizeH="0" baseline="0" dirty="0" err="1" smtClean="0">
                <a:ln>
                  <a:noFill/>
                </a:ln>
                <a:solidFill>
                  <a:srgbClr val="000000"/>
                </a:solidFill>
                <a:effectLst/>
                <a:latin typeface="Cambria" pitchFamily="18" charset="0"/>
                <a:ea typeface="Cambria" pitchFamily="18" charset="0"/>
                <a:cs typeface="Times New Roman" pitchFamily="18" charset="0"/>
              </a:rPr>
              <a:t>Бикей</a:t>
            </a:r>
            <a:r>
              <a:rPr kumimoji="0" lang="ru-RU" sz="1400" b="0" i="0" u="none" strike="noStrike" cap="none" normalizeH="0" baseline="0" dirty="0" smtClean="0">
                <a:ln>
                  <a:noFill/>
                </a:ln>
                <a:solidFill>
                  <a:srgbClr val="000000"/>
                </a:solidFill>
                <a:effectLst/>
                <a:latin typeface="Cambria" pitchFamily="18" charset="0"/>
                <a:ea typeface="Cambria" pitchFamily="18" charset="0"/>
                <a:cs typeface="Times New Roman" pitchFamily="18" charset="0"/>
              </a:rPr>
              <a:t> и </a:t>
            </a:r>
            <a:r>
              <a:rPr kumimoji="0" lang="ru-RU" sz="1400" b="0" i="0" u="none" strike="noStrike" cap="none" normalizeH="0" baseline="0" dirty="0" err="1" smtClean="0">
                <a:ln>
                  <a:noFill/>
                </a:ln>
                <a:solidFill>
                  <a:srgbClr val="000000"/>
                </a:solidFill>
                <a:effectLst/>
                <a:latin typeface="Cambria" pitchFamily="18" charset="0"/>
                <a:ea typeface="Cambria" pitchFamily="18" charset="0"/>
                <a:cs typeface="Times New Roman" pitchFamily="18" charset="0"/>
              </a:rPr>
              <a:t>Мауляна</a:t>
            </a:r>
            <a:r>
              <a:rPr kumimoji="0" lang="ru-RU" sz="1400" b="0" i="0" u="none" strike="noStrike" cap="none" normalizeH="0" baseline="0" dirty="0" smtClean="0">
                <a:ln>
                  <a:noFill/>
                </a:ln>
                <a:solidFill>
                  <a:srgbClr val="000000"/>
                </a:solidFill>
                <a:effectLst/>
                <a:latin typeface="Cambria" pitchFamily="18" charset="0"/>
                <a:ea typeface="Cambria" pitchFamily="18" charset="0"/>
                <a:cs typeface="Times New Roman" pitchFamily="18" charset="0"/>
              </a:rPr>
              <a:t>», в рассказах «Майна», «Охота на волков», «Серенькая» и других. Но самым замечательным произведением Даля на башкирскую тему является творческая обработка эпического сказания о </a:t>
            </a:r>
            <a:r>
              <a:rPr kumimoji="0" lang="ru-RU" sz="1400" b="0" i="0" u="none" strike="noStrike" cap="none" normalizeH="0" baseline="0" dirty="0" err="1" smtClean="0">
                <a:ln>
                  <a:noFill/>
                </a:ln>
                <a:solidFill>
                  <a:srgbClr val="000000"/>
                </a:solidFill>
                <a:effectLst/>
                <a:latin typeface="Cambria" pitchFamily="18" charset="0"/>
                <a:ea typeface="Cambria" pitchFamily="18" charset="0"/>
                <a:cs typeface="Times New Roman" pitchFamily="18" charset="0"/>
              </a:rPr>
              <a:t>Зая</a:t>
            </a:r>
            <a:r>
              <a:rPr kumimoji="0" lang="ru-RU" sz="1400" b="0" i="0" u="none" strike="noStrike" cap="none" normalizeH="0" baseline="0" dirty="0" smtClean="0">
                <a:ln>
                  <a:noFill/>
                </a:ln>
                <a:solidFill>
                  <a:srgbClr val="000000"/>
                </a:solidFill>
                <a:effectLst/>
                <a:latin typeface="Cambria" pitchFamily="18" charset="0"/>
                <a:ea typeface="Cambria" pitchFamily="18" charset="0"/>
                <a:cs typeface="Times New Roman" pitchFamily="18" charset="0"/>
              </a:rPr>
              <a:t> - Туляке и </a:t>
            </a:r>
            <a:r>
              <a:rPr kumimoji="0" lang="ru-RU" sz="1400" b="0" i="0" u="none" strike="noStrike" cap="none" normalizeH="0" baseline="0" dirty="0" err="1" smtClean="0">
                <a:ln>
                  <a:noFill/>
                </a:ln>
                <a:solidFill>
                  <a:srgbClr val="000000"/>
                </a:solidFill>
                <a:effectLst/>
                <a:latin typeface="Cambria" pitchFamily="18" charset="0"/>
                <a:ea typeface="Cambria" pitchFamily="18" charset="0"/>
                <a:cs typeface="Times New Roman" pitchFamily="18" charset="0"/>
              </a:rPr>
              <a:t>Хыухылу</a:t>
            </a:r>
            <a:r>
              <a:rPr kumimoji="0" lang="ru-RU" sz="1400" b="0" i="0" u="none" strike="noStrike" cap="none" normalizeH="0" baseline="0" dirty="0" smtClean="0">
                <a:ln>
                  <a:noFill/>
                </a:ln>
                <a:solidFill>
                  <a:srgbClr val="000000"/>
                </a:solidFill>
                <a:effectLst/>
                <a:latin typeface="Cambria" pitchFamily="18" charset="0"/>
                <a:ea typeface="Cambria" pitchFamily="18" charset="0"/>
                <a:cs typeface="Times New Roman" pitchFamily="18" charset="0"/>
              </a:rPr>
              <a:t> – «Башкирская русалка» (1843).</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В произведении повествуется о большой любви легендарного батыра </a:t>
            </a:r>
            <a:r>
              <a:rPr kumimoji="0" lang="ru-RU" sz="1400" b="0" i="0" u="none" strike="noStrike" cap="none" normalizeH="0" baseline="0" dirty="0" err="1" smtClean="0">
                <a:ln>
                  <a:noFill/>
                </a:ln>
                <a:solidFill>
                  <a:schemeClr val="tx1"/>
                </a:solidFill>
                <a:effectLst/>
                <a:latin typeface="Cambria" pitchFamily="18" charset="0"/>
                <a:ea typeface="Cambria" pitchFamily="18" charset="0"/>
                <a:cs typeface="Times New Roman" pitchFamily="18" charset="0"/>
              </a:rPr>
              <a:t>Зая-Туляка</a:t>
            </a: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и русалки, дочери владыки озер </a:t>
            </a:r>
            <a:r>
              <a:rPr kumimoji="0" lang="ru-RU" sz="1400" b="0" i="0" u="none" strike="noStrike" cap="none" normalizeH="0" baseline="0" dirty="0" err="1" smtClean="0">
                <a:ln>
                  <a:noFill/>
                </a:ln>
                <a:solidFill>
                  <a:schemeClr val="tx1"/>
                </a:solidFill>
                <a:effectLst/>
                <a:latin typeface="Cambria" pitchFamily="18" charset="0"/>
                <a:ea typeface="Cambria" pitchFamily="18" charset="0"/>
                <a:cs typeface="Times New Roman" pitchFamily="18" charset="0"/>
              </a:rPr>
              <a:t>Аслы</a:t>
            </a:r>
            <a:r>
              <a:rPr kumimoji="0" lang="ru-RU" sz="1400" b="0" i="0" u="none" strike="noStrike" cap="none" normalizeH="0" dirty="0" smtClean="0">
                <a:ln>
                  <a:noFill/>
                </a:ln>
                <a:solidFill>
                  <a:schemeClr val="tx1"/>
                </a:solidFill>
                <a:effectLst/>
                <a:latin typeface="Cambria" pitchFamily="18" charset="0"/>
                <a:ea typeface="Cambria" pitchFamily="18" charset="0"/>
                <a:cs typeface="Times New Roman" pitchFamily="18" charset="0"/>
              </a:rPr>
              <a:t> </a:t>
            </a: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и Кандры. Это один из древнейших эпических памятников, относящийся к эпохе распада первобытно общинного строя. С поразительной яркостью здесь описывается период, предшествующий присоединению Башкирии  к Русскому государству, крушение </a:t>
            </a:r>
            <a:r>
              <a:rPr kumimoji="0" lang="ru-RU" sz="1400" b="0" i="0" u="none" strike="noStrike" cap="none" normalizeH="0" baseline="0" dirty="0" err="1" smtClean="0">
                <a:ln>
                  <a:noFill/>
                </a:ln>
                <a:solidFill>
                  <a:schemeClr val="tx1"/>
                </a:solidFill>
                <a:effectLst/>
                <a:latin typeface="Cambria" pitchFamily="18" charset="0"/>
                <a:ea typeface="Cambria" pitchFamily="18" charset="0"/>
                <a:cs typeface="Times New Roman" pitchFamily="18" charset="0"/>
              </a:rPr>
              <a:t>чингизидов</a:t>
            </a: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распад Ногайской империи, междоусобицы ногайских ханов и освобождение башкир из-под их власти.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Во вступлении к «Башкирской русалке» писатель дает краткое историко-этнографическое описание края, рассказывает о происхождении, быте, нравах, обычаях, поверьях и преданиях башкир. Ссылаясь на сказки и песни, он приводит различные версии о происхождении башкир. Рассказывая о современном ему положении башкир, Даль отмечал, что к началу XIX в. заводчики и другие переселенцы «</a:t>
            </a:r>
            <a:r>
              <a:rPr kumimoji="0" lang="ru-RU" sz="1400" b="0" i="0" u="none" strike="noStrike" cap="none" normalizeH="0" baseline="0" dirty="0" err="1" smtClean="0">
                <a:ln>
                  <a:noFill/>
                </a:ln>
                <a:solidFill>
                  <a:schemeClr val="tx1"/>
                </a:solidFill>
                <a:effectLst/>
                <a:latin typeface="Cambria" pitchFamily="18" charset="0"/>
                <a:ea typeface="Cambria" pitchFamily="18" charset="0"/>
                <a:cs typeface="Times New Roman" pitchFamily="18" charset="0"/>
              </a:rPr>
              <a:t>переполосовали</a:t>
            </a: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и испятнали уже почти всю Башкирию» и «уже оттягали сотни тысяч десятин богатейших земель, расквитавшись с вотчинниками-башкирами или десятилетнею давностью владения или полюбовною сделкою, тремя головами сахару, фунтом чаю».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загружено (5).jpg"/>
          <p:cNvPicPr>
            <a:picLocks noChangeAspect="1"/>
          </p:cNvPicPr>
          <p:nvPr/>
        </p:nvPicPr>
        <p:blipFill>
          <a:blip r:embed="rId2" cstate="print"/>
          <a:stretch>
            <a:fillRect/>
          </a:stretch>
        </p:blipFill>
        <p:spPr>
          <a:xfrm>
            <a:off x="7000893" y="0"/>
            <a:ext cx="2143108" cy="2457427"/>
          </a:xfrm>
          <a:prstGeom prst="rect">
            <a:avLst/>
          </a:prstGeom>
        </p:spPr>
      </p:pic>
      <p:pic>
        <p:nvPicPr>
          <p:cNvPr id="5" name="Рисунок 4" descr="images (2).jpg"/>
          <p:cNvPicPr>
            <a:picLocks noChangeAspect="1"/>
          </p:cNvPicPr>
          <p:nvPr/>
        </p:nvPicPr>
        <p:blipFill>
          <a:blip r:embed="rId3" cstate="print"/>
          <a:stretch>
            <a:fillRect/>
          </a:stretch>
        </p:blipFill>
        <p:spPr>
          <a:xfrm>
            <a:off x="7000892" y="2428868"/>
            <a:ext cx="2143108" cy="2071678"/>
          </a:xfrm>
          <a:prstGeom prst="rect">
            <a:avLst/>
          </a:prstGeom>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1542713"/>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Наличие в Оренбургском крае большого количества переселенцев из центральных русских губерний чрезвычайно благоприятствовало работе Даля по изучению диалектов русского языка. Башкирия для него явилась как бы живой лабораторией по работе над лексикографией. По утверждению биографа Даля П. И. Мельникова-Печерского, именно в Оренбургском крае В. И. Даль сделал главнейшее пополнение своего монументального «Толкового словаря живого великорусского языка».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0" y="214290"/>
            <a:ext cx="9144000" cy="1384995"/>
          </a:xfrm>
          <a:prstGeom prst="rect">
            <a:avLst/>
          </a:prstGeom>
        </p:spPr>
        <p:txBody>
          <a:bodyPr wrap="square">
            <a:spAutoFit/>
          </a:bodyPr>
          <a:lstStyle/>
          <a:p>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Положительно оценивая добровольное присоединение Башкирии к Русскому государству, Даль рассматривает его событие как закономерный шаг в историческом процессе развития башкирского народа. Писателя привлекают и другие вопросы. Он довольно точно охарактеризовал национальную специфику башкирского музыкально-песенного искусства, дал восторженное описание уникального мастерства певцов – «певчих особого рода», поющих горлом, отметил также, что «у кочевых </a:t>
            </a:r>
            <a:r>
              <a:rPr kumimoji="0" lang="ru-RU" sz="1400" b="0" i="0" u="none" strike="noStrike" cap="none" normalizeH="0" baseline="0" dirty="0" err="1" smtClean="0">
                <a:ln>
                  <a:noFill/>
                </a:ln>
                <a:solidFill>
                  <a:schemeClr val="tx1"/>
                </a:solidFill>
                <a:effectLst/>
                <a:latin typeface="Cambria" pitchFamily="18" charset="0"/>
                <a:ea typeface="Cambria" pitchFamily="18" charset="0"/>
                <a:cs typeface="Times New Roman" pitchFamily="18" charset="0"/>
              </a:rPr>
              <a:t>башкиров</a:t>
            </a: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осталось еще много поверий и преданий».</a:t>
            </a:r>
            <a:endParaRPr lang="ru-RU" sz="1400" dirty="0"/>
          </a:p>
        </p:txBody>
      </p:sp>
      <p:pic>
        <p:nvPicPr>
          <p:cNvPr id="4" name="Рисунок 3" descr="676ненепр.jpg"/>
          <p:cNvPicPr>
            <a:picLocks noChangeAspect="1"/>
          </p:cNvPicPr>
          <p:nvPr/>
        </p:nvPicPr>
        <p:blipFill>
          <a:blip r:embed="rId2" cstate="print"/>
          <a:stretch>
            <a:fillRect/>
          </a:stretch>
        </p:blipFill>
        <p:spPr>
          <a:xfrm>
            <a:off x="642911" y="3143248"/>
            <a:ext cx="2214578" cy="2790828"/>
          </a:xfrm>
          <a:prstGeom prst="rect">
            <a:avLst/>
          </a:prstGeom>
        </p:spPr>
      </p:pic>
      <p:pic>
        <p:nvPicPr>
          <p:cNvPr id="5" name="Рисунок 4" descr="images (7).jpg"/>
          <p:cNvPicPr>
            <a:picLocks noChangeAspect="1"/>
          </p:cNvPicPr>
          <p:nvPr/>
        </p:nvPicPr>
        <p:blipFill>
          <a:blip r:embed="rId3" cstate="print"/>
          <a:stretch>
            <a:fillRect/>
          </a:stretch>
        </p:blipFill>
        <p:spPr>
          <a:xfrm>
            <a:off x="5857884" y="3143248"/>
            <a:ext cx="2500330" cy="2857520"/>
          </a:xfrm>
          <a:prstGeom prst="rect">
            <a:avLst/>
          </a:prstGeom>
        </p:spPr>
      </p:pic>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44364"/>
            <a:ext cx="7215206" cy="6247864"/>
          </a:xfrm>
          <a:prstGeom prst="rect">
            <a:avLst/>
          </a:prstGeom>
          <a:solidFill>
            <a:schemeClr val="accent5">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mbria" pitchFamily="18" charset="0"/>
                <a:ea typeface="Cambria" pitchFamily="18" charset="0"/>
                <a:cs typeface="Times New Roman" pitchFamily="18" charset="0"/>
              </a:rPr>
              <a:t>Особенно много писал о Башкирии замечательный русский писатель С.Т. Аксаков. Детство его прошло в Башкирии, и в последующие годы он был тесно связан с родным краем. В двух трилогиях – охотничьей («Записки об уженье рыбы», «Записки ружейного охотника Оренбургской губернии», «Рассказы и воспоминания охотника») и автобиографической («Семейная хроника», «Д</a:t>
            </a:r>
            <a:r>
              <a:rPr kumimoji="0" lang="ru-RU" sz="1400" b="0" i="0" u="none" strike="noStrike" cap="none" normalizeH="0" baseline="0" dirty="0" smtClean="0" bmk="">
                <a:ln>
                  <a:noFill/>
                </a:ln>
                <a:solidFill>
                  <a:srgbClr val="000000"/>
                </a:solidFill>
                <a:effectLst/>
                <a:latin typeface="Cambria" pitchFamily="18" charset="0"/>
                <a:ea typeface="Cambria" pitchFamily="18" charset="0"/>
                <a:cs typeface="Times New Roman" pitchFamily="18" charset="0"/>
              </a:rPr>
              <a:t>етские годы </a:t>
            </a:r>
            <a:r>
              <a:rPr kumimoji="0" lang="ru-RU" sz="1400" b="0" i="0" u="none" strike="noStrike" cap="none" normalizeH="0" baseline="0" dirty="0" err="1" smtClean="0" bmk="">
                <a:ln>
                  <a:noFill/>
                </a:ln>
                <a:solidFill>
                  <a:srgbClr val="000000"/>
                </a:solidFill>
                <a:effectLst/>
                <a:latin typeface="Cambria" pitchFamily="18" charset="0"/>
                <a:ea typeface="Cambria" pitchFamily="18" charset="0"/>
                <a:cs typeface="Times New Roman" pitchFamily="18" charset="0"/>
              </a:rPr>
              <a:t>Багрова-внука</a:t>
            </a:r>
            <a:r>
              <a:rPr kumimoji="0" lang="ru-RU" sz="1400" b="0" i="0" u="none" strike="noStrike" cap="none" normalizeH="0" baseline="0" dirty="0" smtClean="0" bmk="">
                <a:ln>
                  <a:noFill/>
                </a:ln>
                <a:solidFill>
                  <a:srgbClr val="000000"/>
                </a:solidFill>
                <a:effectLst/>
                <a:latin typeface="Cambria" pitchFamily="18" charset="0"/>
                <a:ea typeface="Cambria" pitchFamily="18" charset="0"/>
                <a:cs typeface="Times New Roman" pitchFamily="18" charset="0"/>
              </a:rPr>
              <a:t>», «Воспоминания») Аксаков дал превосходное описание башкирской природы и реалистически отразил быт провинциального русского дворянства.</a:t>
            </a:r>
            <a:endParaRPr kumimoji="0" lang="ru-RU" sz="9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bmk="">
                <a:ln>
                  <a:noFill/>
                </a:ln>
                <a:solidFill>
                  <a:srgbClr val="000000"/>
                </a:solidFill>
                <a:effectLst/>
                <a:latin typeface="Cambria" pitchFamily="18" charset="0"/>
                <a:ea typeface="Cambria" pitchFamily="18" charset="0"/>
                <a:cs typeface="Times New Roman" pitchFamily="18" charset="0"/>
              </a:rPr>
              <a:t>Написанная на материале семейных преданий, рассказов отца и матери, «Семейная хроника» начинается с повествования о том, как дедушке </a:t>
            </a:r>
            <a:r>
              <a:rPr kumimoji="0" lang="ru-RU" sz="1400" b="0" i="0" u="none" strike="noStrike" cap="none" normalizeH="0" baseline="0" dirty="0" err="1" smtClean="0" bmk="">
                <a:ln>
                  <a:noFill/>
                </a:ln>
                <a:solidFill>
                  <a:srgbClr val="000000"/>
                </a:solidFill>
                <a:effectLst/>
                <a:latin typeface="Cambria" pitchFamily="18" charset="0"/>
                <a:ea typeface="Cambria" pitchFamily="18" charset="0"/>
                <a:cs typeface="Times New Roman" pitchFamily="18" charset="0"/>
              </a:rPr>
              <a:t>Багрову</a:t>
            </a:r>
            <a:r>
              <a:rPr kumimoji="0" lang="ru-RU" sz="1400" b="0" i="0" u="none" strike="noStrike" cap="none" normalizeH="0" baseline="0" dirty="0" smtClean="0" bmk="">
                <a:ln>
                  <a:noFill/>
                </a:ln>
                <a:solidFill>
                  <a:srgbClr val="000000"/>
                </a:solidFill>
                <a:effectLst/>
                <a:latin typeface="Cambria" pitchFamily="18" charset="0"/>
                <a:ea typeface="Cambria" pitchFamily="18" charset="0"/>
                <a:cs typeface="Times New Roman" pitchFamily="18" charset="0"/>
              </a:rPr>
              <a:t> (его прототип – дед самого писателя) стало тесно в своих поместьях </a:t>
            </a:r>
            <a:r>
              <a:rPr kumimoji="0" lang="ru-RU" sz="1400" b="0" i="0" u="none" strike="noStrike" cap="none" normalizeH="0" baseline="0" dirty="0" err="1" smtClean="0" bmk="">
                <a:ln>
                  <a:noFill/>
                </a:ln>
                <a:solidFill>
                  <a:srgbClr val="000000"/>
                </a:solidFill>
                <a:effectLst/>
                <a:latin typeface="Cambria" pitchFamily="18" charset="0"/>
                <a:ea typeface="Cambria" pitchFamily="18" charset="0"/>
                <a:cs typeface="Times New Roman" pitchFamily="18" charset="0"/>
              </a:rPr>
              <a:t>Симбирской</a:t>
            </a:r>
            <a:r>
              <a:rPr kumimoji="0" lang="ru-RU" sz="1400" b="0" i="0" u="none" strike="noStrike" cap="none" normalizeH="0" baseline="0" dirty="0" smtClean="0" bmk="">
                <a:ln>
                  <a:noFill/>
                </a:ln>
                <a:solidFill>
                  <a:srgbClr val="000000"/>
                </a:solidFill>
                <a:effectLst/>
                <a:latin typeface="Cambria" pitchFamily="18" charset="0"/>
                <a:ea typeface="Cambria" pitchFamily="18" charset="0"/>
                <a:cs typeface="Times New Roman" pitchFamily="18" charset="0"/>
              </a:rPr>
              <a:t> губернии, и он переселился в Башкирию. Писатель показал, как огромные земельные угодья приобретались у башкир помещиками и заводчиками за угощение, за «два-три жирных барана» В произведениях Аксакова большое внимание уделяется описанию социальных отношений. Писатель показывает жизнь и нравы жителей Уфы, дает правдивые картины помещиков-крепостников. </a:t>
            </a:r>
            <a:endParaRPr kumimoji="0" lang="ru-RU" sz="9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bmk="">
                <a:ln>
                  <a:noFill/>
                </a:ln>
                <a:solidFill>
                  <a:srgbClr val="000000"/>
                </a:solidFill>
                <a:effectLst/>
                <a:latin typeface="Cambria" pitchFamily="18" charset="0"/>
                <a:ea typeface="Cambria" pitchFamily="18" charset="0"/>
                <a:cs typeface="Times New Roman" pitchFamily="18" charset="0"/>
              </a:rPr>
              <a:t>Непревзойденный мастер в описании природы, Аксаков не был равнодушным созерцателем красивою пейзажа: писатель показал, каким резким контрастом на фоне пышной природы казались «исхудалые, как зимние мухи, </a:t>
            </a:r>
            <a:r>
              <a:rPr kumimoji="0" lang="ru-RU" sz="1400" b="0" i="0" u="none" strike="noStrike" cap="none" normalizeH="0" baseline="0" dirty="0" err="1" smtClean="0" bmk="">
                <a:ln>
                  <a:noFill/>
                </a:ln>
                <a:solidFill>
                  <a:srgbClr val="000000"/>
                </a:solidFill>
                <a:effectLst/>
                <a:latin typeface="Cambria" pitchFamily="18" charset="0"/>
                <a:ea typeface="Cambria" pitchFamily="18" charset="0"/>
                <a:cs typeface="Times New Roman" pitchFamily="18" charset="0"/>
              </a:rPr>
              <a:t>башкирцы</a:t>
            </a:r>
            <a:r>
              <a:rPr kumimoji="0" lang="ru-RU" sz="1400" b="0" i="0" u="none" strike="noStrike" cap="none" normalizeH="0" baseline="0" dirty="0" smtClean="0" bmk="">
                <a:ln>
                  <a:noFill/>
                </a:ln>
                <a:solidFill>
                  <a:srgbClr val="000000"/>
                </a:solidFill>
                <a:effectLst/>
                <a:latin typeface="Cambria" pitchFamily="18" charset="0"/>
                <a:ea typeface="Cambria" pitchFamily="18" charset="0"/>
                <a:cs typeface="Times New Roman" pitchFamily="18" charset="0"/>
              </a:rPr>
              <a:t>» и их «наполовину передохшие от голода табуны и стада»</a:t>
            </a:r>
            <a:r>
              <a:rPr kumimoji="0" lang="ru-RU" sz="1400" b="0" i="0" u="none" strike="noStrike" cap="none" normalizeH="0" baseline="0" dirty="0" smtClean="0">
                <a:ln>
                  <a:noFill/>
                </a:ln>
                <a:solidFill>
                  <a:srgbClr val="000000"/>
                </a:solidFill>
                <a:effectLst/>
                <a:latin typeface="Cambria" pitchFamily="18" charset="0"/>
                <a:ea typeface="Cambria" pitchFamily="18" charset="0"/>
                <a:cs typeface="Times New Roman" pitchFamily="18" charset="0"/>
              </a:rPr>
              <a:t>. Несмотря на то, что Багров имел немало положительных качеств, он, как и всякий помещик, привык к неограниченной власти, был жесток с крестьянами и дворовыми и требовал безропотного повиновения всех членов своей семьи. С беспощадной правдивостью пишет Аксаков об обычаях уфимского дворянства XVIII века «В те времена в Уфимском наместничестве было самым обыкновенным делом покупать </a:t>
            </a:r>
            <a:r>
              <a:rPr kumimoji="0" lang="ru-RU" sz="1400" b="0" i="0" u="none" strike="noStrike" cap="none" normalizeH="0" baseline="0" dirty="0" err="1" smtClean="0">
                <a:ln>
                  <a:noFill/>
                </a:ln>
                <a:solidFill>
                  <a:srgbClr val="000000"/>
                </a:solidFill>
                <a:effectLst/>
                <a:latin typeface="Cambria" pitchFamily="18" charset="0"/>
                <a:ea typeface="Cambria" pitchFamily="18" charset="0"/>
                <a:cs typeface="Times New Roman" pitchFamily="18" charset="0"/>
              </a:rPr>
              <a:t>киргизят</a:t>
            </a:r>
            <a:r>
              <a:rPr kumimoji="0" lang="ru-RU" sz="1400" b="0" i="0" u="none" strike="noStrike" cap="none" normalizeH="0" baseline="0" dirty="0" smtClean="0">
                <a:ln>
                  <a:noFill/>
                </a:ln>
                <a:solidFill>
                  <a:srgbClr val="000000"/>
                </a:solidFill>
                <a:effectLst/>
                <a:latin typeface="Cambria" pitchFamily="18" charset="0"/>
                <a:ea typeface="Cambria" pitchFamily="18" charset="0"/>
                <a:cs typeface="Times New Roman" pitchFamily="18" charset="0"/>
              </a:rPr>
              <a:t> и </a:t>
            </a:r>
            <a:r>
              <a:rPr kumimoji="0" lang="ru-RU" sz="1400" b="0" i="0" u="none" strike="noStrike" cap="none" normalizeH="0" baseline="0" dirty="0" err="1" smtClean="0">
                <a:ln>
                  <a:noFill/>
                </a:ln>
                <a:solidFill>
                  <a:srgbClr val="000000"/>
                </a:solidFill>
                <a:effectLst/>
                <a:latin typeface="Cambria" pitchFamily="18" charset="0"/>
                <a:ea typeface="Cambria" pitchFamily="18" charset="0"/>
                <a:cs typeface="Times New Roman" pitchFamily="18" charset="0"/>
              </a:rPr>
              <a:t>калмычат</a:t>
            </a:r>
            <a:r>
              <a:rPr kumimoji="0" lang="ru-RU" sz="1400" b="0" i="0" u="none" strike="noStrike" cap="none" normalizeH="0" baseline="0" dirty="0" smtClean="0">
                <a:ln>
                  <a:noFill/>
                </a:ln>
                <a:solidFill>
                  <a:srgbClr val="000000"/>
                </a:solidFill>
                <a:effectLst/>
                <a:latin typeface="Cambria" pitchFamily="18" charset="0"/>
                <a:ea typeface="Cambria" pitchFamily="18" charset="0"/>
                <a:cs typeface="Times New Roman" pitchFamily="18" charset="0"/>
              </a:rPr>
              <a:t> обоего пола у их родителей и родственников; покупаемые дети делались крепостными слугами покупателя».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
            </a:r>
            <a:br>
              <a:rPr kumimoji="0" lang="ru-RU" sz="1800" b="0" i="0" u="none" strike="noStrike" cap="none" normalizeH="0" baseline="0" dirty="0" smtClean="0">
                <a:ln>
                  <a:noFill/>
                </a:ln>
                <a:solidFill>
                  <a:schemeClr val="tx1"/>
                </a:solidFill>
                <a:effectLst/>
                <a:latin typeface="Arial" pitchFamily="34"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1" name="Rectangle 3"/>
          <p:cNvSpPr>
            <a:spLocks noChangeArrowheads="1"/>
          </p:cNvSpPr>
          <p:nvPr/>
        </p:nvSpPr>
        <p:spPr bwMode="auto">
          <a:xfrm>
            <a:off x="0" y="438234"/>
            <a:ext cx="184731" cy="5078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загружено (7).jpg"/>
          <p:cNvPicPr>
            <a:picLocks noChangeAspect="1"/>
          </p:cNvPicPr>
          <p:nvPr/>
        </p:nvPicPr>
        <p:blipFill>
          <a:blip r:embed="rId2" cstate="print"/>
          <a:stretch>
            <a:fillRect/>
          </a:stretch>
        </p:blipFill>
        <p:spPr>
          <a:xfrm>
            <a:off x="7143768" y="0"/>
            <a:ext cx="2000232" cy="2500306"/>
          </a:xfrm>
          <a:prstGeom prst="rect">
            <a:avLst/>
          </a:prstGeom>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1334143"/>
            <a:ext cx="864396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mbria" pitchFamily="18" charset="0"/>
                <a:ea typeface="Cambria" pitchFamily="18" charset="0"/>
                <a:cs typeface="Times New Roman" pitchFamily="18" charset="0"/>
              </a:rPr>
              <a:t>В «Детских годах Багрова - внука» много страниц посвящено изображению дворянских поместий. Вот как описывает Аксаков имение отца: «Превосходная земля с лишком семь тысяч десятин, в тридцати верстах от Уфы по реке Белой, с множеством озер, из которых одно было длиною около грех верст, была куплена за небольшую цену». Не умалчивает автор и о том, что с этой земли согнали две деревни, чтоб сделать её дворянским поместьем Правдиво изобразил Аксаков самодура-помещика</a:t>
            </a:r>
            <a:r>
              <a:rPr kumimoji="0" lang="ru-RU" sz="1400" b="0" i="0" u="none" strike="noStrike" cap="none" normalizeH="0" dirty="0" smtClean="0">
                <a:ln>
                  <a:noFill/>
                </a:ln>
                <a:solidFill>
                  <a:srgbClr val="000000"/>
                </a:solidFill>
                <a:effectLst/>
                <a:latin typeface="Cambria" pitchFamily="18" charset="0"/>
                <a:ea typeface="Cambria" pitchFamily="18" charset="0"/>
                <a:cs typeface="Times New Roman" pitchFamily="18" charset="0"/>
              </a:rPr>
              <a:t> </a:t>
            </a:r>
            <a:r>
              <a:rPr kumimoji="0" lang="ru-RU" sz="1400" b="0" i="0" u="none" strike="noStrike" cap="none" normalizeH="0" baseline="0" dirty="0" err="1" smtClean="0">
                <a:ln>
                  <a:noFill/>
                </a:ln>
                <a:solidFill>
                  <a:srgbClr val="000000"/>
                </a:solidFill>
                <a:effectLst/>
                <a:latin typeface="Cambria" pitchFamily="18" charset="0"/>
                <a:ea typeface="Cambria" pitchFamily="18" charset="0"/>
                <a:cs typeface="Times New Roman" pitchFamily="18" charset="0"/>
              </a:rPr>
              <a:t>Куролесова</a:t>
            </a:r>
            <a:r>
              <a:rPr kumimoji="0" lang="ru-RU" sz="1400" b="0" i="0" u="none" strike="noStrike" cap="none" normalizeH="0" baseline="0" dirty="0" smtClean="0">
                <a:ln>
                  <a:noFill/>
                </a:ln>
                <a:solidFill>
                  <a:srgbClr val="000000"/>
                </a:solidFill>
                <a:effectLst/>
                <a:latin typeface="Cambria" pitchFamily="18" charset="0"/>
                <a:ea typeface="Cambria" pitchFamily="18" charset="0"/>
                <a:cs typeface="Times New Roman" pitchFamily="18" charset="0"/>
              </a:rPr>
              <a:t> (его реальный прототип – Куроедов), который издевался над крепостными, избивал и безнаказанно убивал их, придумывая специальные орудия пыток. Имение помещика находилось в нынешнем </a:t>
            </a:r>
            <a:r>
              <a:rPr kumimoji="0" lang="ru-RU" sz="1400" b="0" i="0" u="none" strike="noStrike" cap="none" normalizeH="0" baseline="0" dirty="0" err="1" smtClean="0">
                <a:ln>
                  <a:noFill/>
                </a:ln>
                <a:solidFill>
                  <a:srgbClr val="000000"/>
                </a:solidFill>
                <a:effectLst/>
                <a:latin typeface="Cambria" pitchFamily="18" charset="0"/>
                <a:ea typeface="Cambria" pitchFamily="18" charset="0"/>
                <a:cs typeface="Times New Roman" pitchFamily="18" charset="0"/>
              </a:rPr>
              <a:t>Белебеевском</a:t>
            </a:r>
            <a:r>
              <a:rPr kumimoji="0" lang="ru-RU" sz="1400" b="0" i="0" u="none" strike="noStrike" cap="none" normalizeH="0" baseline="0" dirty="0" smtClean="0">
                <a:ln>
                  <a:noFill/>
                </a:ln>
                <a:solidFill>
                  <a:srgbClr val="000000"/>
                </a:solidFill>
                <a:effectLst/>
                <a:latin typeface="Cambria" pitchFamily="18" charset="0"/>
                <a:ea typeface="Cambria" pitchFamily="18" charset="0"/>
                <a:cs typeface="Times New Roman" pitchFamily="18" charset="0"/>
              </a:rPr>
              <a:t> районе Республики Башкортостан, недалеко от железнодорожной станции Аксаково.</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dom.jpg"/>
          <p:cNvPicPr>
            <a:picLocks noChangeAspect="1"/>
          </p:cNvPicPr>
          <p:nvPr/>
        </p:nvPicPr>
        <p:blipFill>
          <a:blip r:embed="rId2" cstate="print"/>
          <a:stretch>
            <a:fillRect/>
          </a:stretch>
        </p:blipFill>
        <p:spPr>
          <a:xfrm>
            <a:off x="1428728" y="3571876"/>
            <a:ext cx="5357810" cy="2852725"/>
          </a:xfrm>
          <a:prstGeom prst="rect">
            <a:avLst/>
          </a:prstGeom>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214338"/>
            <a:ext cx="9144000" cy="6858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Введение </a:t>
            </a: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…Башкиры были народ свободолюбивый, независимый и воинственный. Богатство их составляли земля, скотоводство, охота и пчеловодство. Жили они в кибитках, аулами, по долинам и у подножий гор по обе стороны Уральского хребта, по берегам рек и озер, с ранней весны поднимались на кочевки и кочевали до поздней осени.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…Глядит на все башкир и удивляется, а на сердце у него так легко и радостно, уста сами собой, невольно слагают гимн и песню о природе.  </a:t>
            </a:r>
          </a:p>
          <a:p>
            <a:pPr marL="0" marR="0" lvl="0" indent="0" algn="l" defTabSz="914400" rtl="0" eaLnBrk="0" fontAlgn="base" latinLnBrk="0" hangingPunct="0">
              <a:lnSpc>
                <a:spcPct val="100000"/>
              </a:lnSpc>
              <a:spcBef>
                <a:spcPct val="0"/>
              </a:spcBef>
              <a:spcAft>
                <a:spcPct val="0"/>
              </a:spcAft>
              <a:buClrTx/>
              <a:buSzTx/>
              <a:buFontTx/>
              <a:buNone/>
              <a:tabLst/>
            </a:pPr>
            <a:r>
              <a:rPr lang="ru-RU" sz="1400" dirty="0">
                <a:latin typeface="Cambria" pitchFamily="18" charset="0"/>
                <a:ea typeface="Cambria" pitchFamily="18" charset="0"/>
                <a:cs typeface="Times New Roman" pitchFamily="18" charset="0"/>
              </a:rPr>
              <a:t> </a:t>
            </a:r>
            <a:r>
              <a:rPr lang="ru-RU" sz="1400" dirty="0" smtClean="0">
                <a:latin typeface="Cambria" pitchFamily="18" charset="0"/>
                <a:ea typeface="Cambria" pitchFamily="18" charset="0"/>
                <a:cs typeface="Times New Roman" pitchFamily="18" charset="0"/>
              </a:rPr>
              <a:t>                                                                                                                                                                                   </a:t>
            </a: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Ф. </a:t>
            </a:r>
            <a:r>
              <a:rPr lang="ru-RU" sz="1400" dirty="0" smtClean="0">
                <a:latin typeface="Cambria" pitchFamily="18" charset="0"/>
                <a:ea typeface="Cambria" pitchFamily="18" charset="0"/>
                <a:cs typeface="Times New Roman" pitchFamily="18" charset="0"/>
              </a:rPr>
              <a:t>Д. Нефедов.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Цель</a:t>
            </a: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Глубже изучить историю культуры башкирского народа на основе произведений русских писателей.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Задачи</a:t>
            </a: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Изучение истории и литературных произведений.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Выяснение того, какой вклад внесли писатели русской литературы.</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Знакомство с произведениями писателей А.С. Пушкина, Л.Н. Толстого, П.М. </a:t>
            </a:r>
            <a:r>
              <a:rPr kumimoji="0" lang="ru-RU" sz="1400" b="0" i="0" u="none" strike="noStrike" cap="none" normalizeH="0" baseline="0" dirty="0" err="1" smtClean="0">
                <a:ln>
                  <a:noFill/>
                </a:ln>
                <a:solidFill>
                  <a:schemeClr val="tx1"/>
                </a:solidFill>
                <a:effectLst/>
                <a:latin typeface="Cambria" pitchFamily="18" charset="0"/>
                <a:ea typeface="Cambria" pitchFamily="18" charset="0"/>
                <a:cs typeface="Times New Roman" pitchFamily="18" charset="0"/>
              </a:rPr>
              <a:t>Кудряшева</a:t>
            </a: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С.Г. Рыбакова, В. И. Даля, С. Т. Аксакова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Отражение башкирского края.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Актуальность проблемы</a:t>
            </a: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Сборник томов «Башкирия в русской литературе» ценный источник, в котором много достоверных исторических фактов и отражается вся правда и реальные события, происходившие в 18-19 веках. Она актуальна и тем, что при изучении истории края можно уверенно и безошибочно рассказать о нашей родине и ссылаться на этот источник. Так как это не вымысел и писатели были очевидцами этих событий.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Методы исследовательской работы</a:t>
            </a: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Ознакомление с произведениями русских писателей.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Ознакомление с материалами из интернета.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Опрос (анкетирование).</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Объект исследования работы</a:t>
            </a: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Литература по этой теме и другие источники.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Предмет исследования: произведения русских писателей в частности: А.С. Пушкина, Л.Н.Толстого, В.И. </a:t>
            </a:r>
            <a:r>
              <a:rPr kumimoji="0" lang="ru-RU" sz="1400" b="0" i="0" u="none" strike="noStrike" cap="none" normalizeH="0" baseline="0" dirty="0" err="1" smtClean="0">
                <a:ln>
                  <a:noFill/>
                </a:ln>
                <a:solidFill>
                  <a:schemeClr val="tx1"/>
                </a:solidFill>
                <a:effectLst/>
                <a:latin typeface="Cambria" pitchFamily="18" charset="0"/>
                <a:ea typeface="Cambria" pitchFamily="18" charset="0"/>
                <a:cs typeface="Times New Roman" pitchFamily="18" charset="0"/>
              </a:rPr>
              <a:t>Зефирова</a:t>
            </a: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П.М. </a:t>
            </a:r>
            <a:r>
              <a:rPr kumimoji="0" lang="ru-RU" sz="1400" b="0" i="0" u="none" strike="noStrike" cap="none" normalizeH="0" baseline="0" dirty="0" err="1" smtClean="0">
                <a:ln>
                  <a:noFill/>
                </a:ln>
                <a:solidFill>
                  <a:schemeClr val="tx1"/>
                </a:solidFill>
                <a:effectLst/>
                <a:latin typeface="Cambria" pitchFamily="18" charset="0"/>
                <a:ea typeface="Cambria" pitchFamily="18" charset="0"/>
                <a:cs typeface="Times New Roman" pitchFamily="18" charset="0"/>
              </a:rPr>
              <a:t>Кудряшева</a:t>
            </a: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С.Г. </a:t>
            </a:r>
            <a:r>
              <a:rPr kumimoji="0" lang="ru-RU" sz="1400" b="0" i="0" u="none" strike="noStrike" cap="none" normalizeH="0" baseline="0" dirty="0" err="1" smtClean="0">
                <a:ln>
                  <a:noFill/>
                </a:ln>
                <a:solidFill>
                  <a:schemeClr val="tx1"/>
                </a:solidFill>
                <a:effectLst/>
                <a:latin typeface="Cambria" pitchFamily="18" charset="0"/>
                <a:ea typeface="Cambria" pitchFamily="18" charset="0"/>
                <a:cs typeface="Times New Roman" pitchFamily="18" charset="0"/>
              </a:rPr>
              <a:t>Рыбакова,В</a:t>
            </a: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И. Даля, С. Т.Аксакова.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39" name="Rectangle 3"/>
          <p:cNvSpPr>
            <a:spLocks noChangeArrowheads="1"/>
          </p:cNvSpPr>
          <p:nvPr/>
        </p:nvSpPr>
        <p:spPr bwMode="auto">
          <a:xfrm>
            <a:off x="0" y="5699187"/>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План</a:t>
            </a: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Предпосылки изучения башкирского края и коренного народа русскими писателями.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Литературное краеведение – подлинная история и культура башкирского народа.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Отражение истории в произведениях Л.Н. Толстого, В. И. </a:t>
            </a:r>
            <a:r>
              <a:rPr kumimoji="0" lang="ru-RU" sz="1400" b="0" i="0" u="none" strike="noStrike" cap="none" normalizeH="0" baseline="0" dirty="0" err="1" smtClean="0">
                <a:ln>
                  <a:noFill/>
                </a:ln>
                <a:solidFill>
                  <a:schemeClr val="tx1"/>
                </a:solidFill>
                <a:effectLst/>
                <a:latin typeface="Cambria" pitchFamily="18" charset="0"/>
                <a:ea typeface="Cambria" pitchFamily="18" charset="0"/>
                <a:cs typeface="Times New Roman" pitchFamily="18" charset="0"/>
              </a:rPr>
              <a:t>Зефирова</a:t>
            </a: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П.М. </a:t>
            </a:r>
            <a:r>
              <a:rPr kumimoji="0" lang="ru-RU" sz="1400" b="0" i="0" u="none" strike="noStrike" cap="none" normalizeH="0" baseline="0" dirty="0" err="1" smtClean="0">
                <a:ln>
                  <a:noFill/>
                </a:ln>
                <a:solidFill>
                  <a:schemeClr val="tx1"/>
                </a:solidFill>
                <a:effectLst/>
                <a:latin typeface="Cambria" pitchFamily="18" charset="0"/>
                <a:ea typeface="Cambria" pitchFamily="18" charset="0"/>
                <a:cs typeface="Times New Roman" pitchFamily="18" charset="0"/>
              </a:rPr>
              <a:t>Кудряшева</a:t>
            </a: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С. Т.Аксакова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Был произведен опрос среди  9 – 10 классов и в нем принимали участие 22 ученика. Результаты таковы: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Диаграмма 2"/>
          <p:cNvGraphicFramePr/>
          <p:nvPr/>
        </p:nvGraphicFramePr>
        <p:xfrm>
          <a:off x="428596" y="285728"/>
          <a:ext cx="7786742" cy="3209927"/>
        </p:xfrm>
        <a:graphic>
          <a:graphicData uri="http://schemas.openxmlformats.org/drawingml/2006/chart">
            <c:chart xmlns:c="http://schemas.openxmlformats.org/drawingml/2006/chart" xmlns:r="http://schemas.openxmlformats.org/officeDocument/2006/relationships" r:id="rId2"/>
          </a:graphicData>
        </a:graphic>
      </p:graphicFrame>
      <p:sp>
        <p:nvSpPr>
          <p:cNvPr id="34818" name="Rectangle 2"/>
          <p:cNvSpPr>
            <a:spLocks noChangeArrowheads="1"/>
          </p:cNvSpPr>
          <p:nvPr/>
        </p:nvSpPr>
        <p:spPr bwMode="auto">
          <a:xfrm>
            <a:off x="0" y="3101177"/>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Вопросы:</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1. Название книги, где собраны произведения русских писателей о Башкортостане?</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2. Кто из русских писателей тесно общался с башкирами?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3. После каких событий в истории и культуре Башкортостана прогрессивные русские писатели начали изучать наш край?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4. Какие русские писатели изучали Башкортостан?</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2577814"/>
            <a:ext cx="9144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mj-lt"/>
                <a:ea typeface="Times New Roman" pitchFamily="18" charset="0"/>
                <a:cs typeface="Times New Roman" pitchFamily="18" charset="0"/>
              </a:rPr>
              <a:t>Заключение</a:t>
            </a:r>
            <a:endParaRPr kumimoji="0" lang="ru-RU" sz="1400" b="1"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Формы и виды взаимосвязей и взаимодействий литератур народов России в современную эпоху становятся многообразными и исключительно плодотворными. Одной из них и является отражение башкирской действительности в русской литературе. В произведениях русских писателей находят реалистическое отражение жизнь, новый социалистический быт созидательный творческий труд народов Башкирии, их мужество в годы военного лихолетья, значительные успехи в промышленности, сельском хозяйстве, изменения в духовной и культурной жизни. Все это имеет огромное культурно - эстетическое значение. При большем разнообразии творческих интересов и художественной манеры русских писателей – авторов произведений на башкирскую тему, им всем присуща общая черта – стремление по – новому, с позиций партийности, показать события исторического прошлого Башкирии и, главное, правдиво отобразить те грандиозные преобразования, которые произошли в республике после Великого Октября, воплотить образ положительного героя башкира, равноправного члена великой семьи советских народов, строящих самое светлое и справедливое общество в мире.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2" name="Rectangle 2"/>
          <p:cNvSpPr>
            <a:spLocks noChangeArrowheads="1"/>
          </p:cNvSpPr>
          <p:nvPr/>
        </p:nvSpPr>
        <p:spPr bwMode="auto">
          <a:xfrm>
            <a:off x="0" y="1071197"/>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Гипотеза:</a:t>
            </a: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В произведениях русских писателей лежит истинная история башкирского</a:t>
            </a:r>
            <a:r>
              <a:rPr kumimoji="0" lang="ru-RU" sz="1400" b="0" i="0" u="none" strike="noStrike" cap="none" normalizeH="0" dirty="0" smtClean="0">
                <a:ln>
                  <a:noFill/>
                </a:ln>
                <a:solidFill>
                  <a:schemeClr val="tx1"/>
                </a:solidFill>
                <a:effectLst/>
                <a:latin typeface="Cambria" pitchFamily="18" charset="0"/>
                <a:ea typeface="Cambria" pitchFamily="18" charset="0"/>
                <a:cs typeface="Times New Roman" pitchFamily="18" charset="0"/>
              </a:rPr>
              <a:t> </a:t>
            </a: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края и коренного народа башкир. И поэтому я думаю, что это действительные и  неопровержимые факты истории культуры нашей родной земли.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2394150"/>
            <a:ext cx="721520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Arial" pitchFamily="34"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4MPN-aUAONk6.jpg"/>
          <p:cNvPicPr>
            <a:picLocks noChangeAspect="1"/>
          </p:cNvPicPr>
          <p:nvPr/>
        </p:nvPicPr>
        <p:blipFill>
          <a:blip r:embed="rId2" cstate="print"/>
          <a:stretch>
            <a:fillRect/>
          </a:stretch>
        </p:blipFill>
        <p:spPr>
          <a:xfrm>
            <a:off x="7286644" y="0"/>
            <a:ext cx="1857356" cy="2257425"/>
          </a:xfrm>
          <a:prstGeom prst="rect">
            <a:avLst/>
          </a:prstGeom>
        </p:spPr>
      </p:pic>
      <p:pic>
        <p:nvPicPr>
          <p:cNvPr id="7" name="Рисунок 6" descr="загружено (3).jpg"/>
          <p:cNvPicPr>
            <a:picLocks noChangeAspect="1"/>
          </p:cNvPicPr>
          <p:nvPr/>
        </p:nvPicPr>
        <p:blipFill>
          <a:blip r:embed="rId3" cstate="print"/>
          <a:stretch>
            <a:fillRect/>
          </a:stretch>
        </p:blipFill>
        <p:spPr>
          <a:xfrm>
            <a:off x="7286644" y="2214554"/>
            <a:ext cx="1857356" cy="2357454"/>
          </a:xfrm>
          <a:prstGeom prst="rect">
            <a:avLst/>
          </a:prstGeom>
        </p:spPr>
      </p:pic>
      <p:pic>
        <p:nvPicPr>
          <p:cNvPr id="8" name="Рисунок 7" descr="загружено (4).jpg"/>
          <p:cNvPicPr>
            <a:picLocks noChangeAspect="1"/>
          </p:cNvPicPr>
          <p:nvPr/>
        </p:nvPicPr>
        <p:blipFill>
          <a:blip r:embed="rId4" cstate="print"/>
          <a:stretch>
            <a:fillRect/>
          </a:stretch>
        </p:blipFill>
        <p:spPr>
          <a:xfrm>
            <a:off x="7286644" y="4572008"/>
            <a:ext cx="1857356" cy="2285992"/>
          </a:xfrm>
          <a:prstGeom prst="rect">
            <a:avLst/>
          </a:prstGeom>
        </p:spPr>
      </p:pic>
      <p:pic>
        <p:nvPicPr>
          <p:cNvPr id="9" name="Рисунок 8" descr="загружено (5).jpg"/>
          <p:cNvPicPr>
            <a:picLocks noChangeAspect="1"/>
          </p:cNvPicPr>
          <p:nvPr/>
        </p:nvPicPr>
        <p:blipFill>
          <a:blip r:embed="rId5" cstate="print"/>
          <a:stretch>
            <a:fillRect/>
          </a:stretch>
        </p:blipFill>
        <p:spPr>
          <a:xfrm>
            <a:off x="0" y="5143512"/>
            <a:ext cx="2428860" cy="1714488"/>
          </a:xfrm>
          <a:prstGeom prst="rect">
            <a:avLst/>
          </a:prstGeom>
        </p:spPr>
      </p:pic>
      <p:pic>
        <p:nvPicPr>
          <p:cNvPr id="10" name="Рисунок 9" descr="загружено (6).jpg"/>
          <p:cNvPicPr>
            <a:picLocks noChangeAspect="1"/>
          </p:cNvPicPr>
          <p:nvPr/>
        </p:nvPicPr>
        <p:blipFill>
          <a:blip r:embed="rId6" cstate="print"/>
          <a:stretch>
            <a:fillRect/>
          </a:stretch>
        </p:blipFill>
        <p:spPr>
          <a:xfrm>
            <a:off x="2428860" y="5143512"/>
            <a:ext cx="2357454" cy="1714488"/>
          </a:xfrm>
          <a:prstGeom prst="rect">
            <a:avLst/>
          </a:prstGeom>
        </p:spPr>
      </p:pic>
      <p:pic>
        <p:nvPicPr>
          <p:cNvPr id="11" name="Рисунок 10" descr="загружено (7).jpg"/>
          <p:cNvPicPr>
            <a:picLocks noChangeAspect="1"/>
          </p:cNvPicPr>
          <p:nvPr/>
        </p:nvPicPr>
        <p:blipFill>
          <a:blip r:embed="rId7" cstate="print"/>
          <a:stretch>
            <a:fillRect/>
          </a:stretch>
        </p:blipFill>
        <p:spPr>
          <a:xfrm>
            <a:off x="4786314" y="5143512"/>
            <a:ext cx="2500330" cy="1714488"/>
          </a:xfrm>
          <a:prstGeom prst="rect">
            <a:avLst/>
          </a:prstGeom>
        </p:spPr>
      </p:pic>
      <p:pic>
        <p:nvPicPr>
          <p:cNvPr id="12" name="Рисунок 11" descr="images (8).jpg"/>
          <p:cNvPicPr>
            <a:picLocks noChangeAspect="1"/>
          </p:cNvPicPr>
          <p:nvPr/>
        </p:nvPicPr>
        <p:blipFill>
          <a:blip r:embed="rId8" cstate="print"/>
          <a:stretch>
            <a:fillRect/>
          </a:stretch>
        </p:blipFill>
        <p:spPr>
          <a:xfrm>
            <a:off x="0" y="0"/>
            <a:ext cx="7286644" cy="5214950"/>
          </a:xfrm>
          <a:prstGeom prst="rect">
            <a:avLst/>
          </a:prstGeom>
        </p:spPr>
      </p:pic>
      <p:sp>
        <p:nvSpPr>
          <p:cNvPr id="13" name="Прямоугольник 12"/>
          <p:cNvSpPr/>
          <p:nvPr/>
        </p:nvSpPr>
        <p:spPr>
          <a:xfrm>
            <a:off x="357158" y="357167"/>
            <a:ext cx="6715172" cy="4324261"/>
          </a:xfrm>
          <a:prstGeom prst="rect">
            <a:avLst/>
          </a:prstGeom>
        </p:spPr>
        <p:txBody>
          <a:bodyPr wrap="square">
            <a:spAutoFit/>
          </a:bodyPr>
          <a:lstStyle/>
          <a:p>
            <a:pPr lvl="0" fontAlgn="base">
              <a:spcBef>
                <a:spcPct val="0"/>
              </a:spcBef>
              <a:spcAft>
                <a:spcPct val="0"/>
              </a:spcAft>
            </a:pPr>
            <a:r>
              <a:rPr kumimoji="0" lang="ru-RU" sz="11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Основная часть</a:t>
            </a:r>
            <a:r>
              <a:rPr kumimoji="0" lang="ru-RU" sz="11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a:r>
            <a:br>
              <a:rPr kumimoji="0" lang="ru-RU" sz="11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br>
            <a:r>
              <a:rPr kumimoji="0" lang="ru-RU"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Добровольное присоединение Башкирии к Русскому государству, завершившееся в 1557 году, сыграло важную историческую роль в развитии экономики и культуры края, открыло широкие возможности для непосредственного общения башкирского народа с русским народом, сблизило их и положило начало великой дружбе русских и башкир.</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pPr>
            <a:r>
              <a:rPr kumimoji="0" lang="ru-RU"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После присоединения к России в Башкирии побывало много русских ученых, путешественников, писателей. Обширный край привлекал внимание своими необъятными просторами и богатыми недрами, своеобразной  этнографией и  интересным местоположением – на границе Европы и Азии.</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pPr>
            <a:r>
              <a:rPr kumimoji="0" lang="ru-RU"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В   19   веке    начинается    литературное     «освоение»     Башкортостана. Представители    русской   культуры   и   писатели   не   оставили  без  внимания бедственное положение башкирского  народа. Ими создано немало произведений о Башкирии. В них отражены история и культура башкирского народа, его героическая борьба против царизма и неповторимая природа нашего края. Творчество А.С.Пушкина, М.Ю.Лермонтова, Л.Н.Толстого, В.И.Даля, С.Т. Аксакова   и других писателей  пронизано глубоким сочувствием и симпатией к башкирскому народу.</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pPr>
            <a:r>
              <a:rPr kumimoji="0" lang="ru-RU" sz="1200" b="0" i="0" u="none" strike="noStrike" cap="none" normalizeH="0" baseline="0" dirty="0" smtClean="0">
                <a:ln>
                  <a:noFill/>
                </a:ln>
                <a:solidFill>
                  <a:srgbClr val="000000"/>
                </a:solidFill>
                <a:effectLst/>
                <a:latin typeface="Cambria" pitchFamily="18" charset="0"/>
                <a:ea typeface="Times New Roman" pitchFamily="18" charset="0"/>
                <a:cs typeface="Arial" pitchFamily="34" charset="0"/>
              </a:rPr>
              <a:t>Территория Башкирии и башкирский народ с давних пор привлекали к себе внимание и становились объектами художественного осмысления. В свое время здесь побывали А.Пушкин, Л.Толстой, А.Чехов, В.Маяковский, С.Черный и другие российские писатели. Постепенно через работы этнографов, краеведов, писателей, записок путешественников, донесений военных и царских чиновников сложились устойчивые представления о крае и его коренном населении. В процессе формировании этих образов роль литераторов была хоть и не главной, но существенной</a:t>
            </a:r>
            <a:endParaRPr lang="ru-RU"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80306"/>
            <a:ext cx="7358082" cy="6340197"/>
          </a:xfrm>
          <a:prstGeom prst="rect">
            <a:avLst/>
          </a:prstGeom>
          <a:solidFill>
            <a:schemeClr val="accent5">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У  истоков    литературного   содружества   русского   народа   с   другими народами стоит великий  Пушкин. Он был одним из первых русских писателей, обративших    внимание   на   жизнь   башкирского    народа.   В«Истории     Пугачева»    и    «Капитанской    дочке».   В   «Истории   Пугачева запоминающиеся образы   башкир – борцов   за    свободу   и    независимость     Пугачева значительное  место  он  уделяет  башкирам  во  главе  с  их  вождём  Салаватом </a:t>
            </a:r>
            <a:r>
              <a:rPr kumimoji="0" lang="ru-RU" sz="1400" b="0" i="0" u="none" strike="noStrike" cap="none" normalizeH="0" baseline="0" dirty="0" err="1" smtClean="0">
                <a:ln>
                  <a:noFill/>
                </a:ln>
                <a:solidFill>
                  <a:schemeClr val="tx1"/>
                </a:solidFill>
                <a:effectLst/>
                <a:latin typeface="Cambria" pitchFamily="18" charset="0"/>
                <a:ea typeface="Cambria" pitchFamily="18" charset="0"/>
                <a:cs typeface="Times New Roman" pitchFamily="18" charset="0"/>
              </a:rPr>
              <a:t>Юлаевым</a:t>
            </a:r>
            <a:r>
              <a:rPr kumimoji="0" lang="ru-RU"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Причину  активного  участия  башкир в  восстании  писатель видит в усилившемся   самодержавном   гнете.   Он   с   гневом   пишет   о  расправе над участниками восстания в 40-х годах 18 века. </a:t>
            </a:r>
            <a:r>
              <a:rPr kumimoji="0" lang="ru-RU" sz="1400" b="0" i="0" u="none" strike="noStrike" cap="none" normalizeH="0" baseline="0" dirty="0" smtClean="0">
                <a:ln>
                  <a:noFill/>
                </a:ln>
                <a:solidFill>
                  <a:srgbClr val="000000"/>
                </a:solidFill>
                <a:effectLst/>
                <a:latin typeface="Cambria" pitchFamily="18" charset="0"/>
                <a:ea typeface="Cambria" pitchFamily="18" charset="0"/>
                <a:cs typeface="Times New Roman" pitchFamily="18" charset="0"/>
              </a:rPr>
              <a:t>В повести «Капитанская дочка» писатель выразительными красками рисует образ безымянного «</a:t>
            </a:r>
            <a:r>
              <a:rPr kumimoji="0" lang="ru-RU" sz="1400" b="0" i="0" u="none" strike="noStrike" cap="none" normalizeH="0" baseline="0" dirty="0" err="1" smtClean="0">
                <a:ln>
                  <a:noFill/>
                </a:ln>
                <a:solidFill>
                  <a:srgbClr val="000000"/>
                </a:solidFill>
                <a:effectLst/>
                <a:latin typeface="Cambria" pitchFamily="18" charset="0"/>
                <a:ea typeface="Cambria" pitchFamily="18" charset="0"/>
                <a:cs typeface="Times New Roman" pitchFamily="18" charset="0"/>
              </a:rPr>
              <a:t>башкирца</a:t>
            </a:r>
            <a:r>
              <a:rPr kumimoji="0" lang="ru-RU" sz="1400" b="0" i="0" u="none" strike="noStrike" cap="none" normalizeH="0" baseline="0" dirty="0" smtClean="0">
                <a:ln>
                  <a:noFill/>
                </a:ln>
                <a:solidFill>
                  <a:srgbClr val="000000"/>
                </a:solidFill>
                <a:effectLst/>
                <a:latin typeface="Cambria" pitchFamily="18" charset="0"/>
                <a:ea typeface="Cambria" pitchFamily="18" charset="0"/>
                <a:cs typeface="Times New Roman" pitchFamily="18" charset="0"/>
              </a:rPr>
              <a:t>», схваченного с «возмутительными» листами Пугачева. «</a:t>
            </a:r>
            <a:r>
              <a:rPr kumimoji="0" lang="ru-RU" sz="1400" b="0" i="0" u="none" strike="noStrike" cap="none" normalizeH="0" baseline="0" dirty="0" err="1" smtClean="0">
                <a:ln>
                  <a:noFill/>
                </a:ln>
                <a:solidFill>
                  <a:srgbClr val="000000"/>
                </a:solidFill>
                <a:effectLst/>
                <a:latin typeface="Cambria" pitchFamily="18" charset="0"/>
                <a:ea typeface="Cambria" pitchFamily="18" charset="0"/>
                <a:cs typeface="Times New Roman" pitchFamily="18" charset="0"/>
              </a:rPr>
              <a:t>Башкирец</a:t>
            </a:r>
            <a:r>
              <a:rPr kumimoji="0" lang="ru-RU" sz="1400" b="0" i="0" u="none" strike="noStrike" cap="none" normalizeH="0" baseline="0" dirty="0" smtClean="0">
                <a:ln>
                  <a:noFill/>
                </a:ln>
                <a:solidFill>
                  <a:srgbClr val="000000"/>
                </a:solidFill>
                <a:effectLst/>
                <a:latin typeface="Cambria" pitchFamily="18" charset="0"/>
                <a:ea typeface="Cambria" pitchFamily="18" charset="0"/>
                <a:cs typeface="Times New Roman" pitchFamily="18" charset="0"/>
              </a:rPr>
              <a:t>» показан вольнолюбивым и смелым. Его образ имеет широкое обобщающее значение: в нем отразилось свободолюбие угнетенного народа, лишенного прав, не имеющего «языка», но продолжающего борьбу за лучшую жизнь.</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mbria" pitchFamily="18" charset="0"/>
                <a:ea typeface="Cambria" pitchFamily="18" charset="0"/>
                <a:cs typeface="Times New Roman" pitchFamily="18" charset="0"/>
              </a:rPr>
              <a:t>          «</a:t>
            </a:r>
            <a:r>
              <a:rPr kumimoji="0" lang="ru-RU" sz="1400" b="0" i="0" u="none" strike="noStrike" cap="none" normalizeH="0" baseline="0" dirty="0" err="1" smtClean="0">
                <a:ln>
                  <a:noFill/>
                </a:ln>
                <a:solidFill>
                  <a:srgbClr val="000000"/>
                </a:solidFill>
                <a:effectLst/>
                <a:latin typeface="Cambria" pitchFamily="18" charset="0"/>
                <a:ea typeface="Cambria" pitchFamily="18" charset="0"/>
                <a:cs typeface="Times New Roman" pitchFamily="18" charset="0"/>
              </a:rPr>
              <a:t>Башкирец</a:t>
            </a:r>
            <a:r>
              <a:rPr kumimoji="0" lang="ru-RU" sz="1400" b="0" i="0" u="none" strike="noStrike" cap="none" normalizeH="0" baseline="0" dirty="0" smtClean="0">
                <a:ln>
                  <a:noFill/>
                </a:ln>
                <a:solidFill>
                  <a:srgbClr val="000000"/>
                </a:solidFill>
                <a:effectLst/>
                <a:latin typeface="Cambria" pitchFamily="18" charset="0"/>
                <a:ea typeface="Cambria" pitchFamily="18" charset="0"/>
                <a:cs typeface="Times New Roman" pitchFamily="18" charset="0"/>
              </a:rPr>
              <a:t>» с трудом шагнул через порог (он был в колодке) и, сняв высокую свою шапку, остановился у дверей. Я взглянул на него и содрогнулся. Никогда не забуду этого человека. Ему казалось лет за семьдесят. У него не было ни носа, ни ушей. Голова его была выбрита; вместо бороды торчало несколько седых волос; он был малого росту, тощ и сгорблен; но узенькие глаза его сверкали еще огнем. «Эхе! — сказал комендант, узнав, по страшным его приметам, одного из бунтовщиков, наказанных в 1741 году. — Да ты, видно, старый волк, побывал в наших капканах. Ты, знать, не впервой уже бунтуешь, коли у тебя так гладко выстрогана башка»</a:t>
            </a:r>
            <a:r>
              <a:rPr kumimoji="0" lang="ru-RU" sz="1400" b="0" i="0" u="none" strike="noStrike" cap="none" normalizeH="0" baseline="0" dirty="0" smtClean="0" bmk="">
                <a:ln>
                  <a:noFill/>
                </a:ln>
                <a:solidFill>
                  <a:schemeClr val="tx1"/>
                </a:solidFill>
                <a:effectLst/>
                <a:latin typeface="Cambria" pitchFamily="18" charset="0"/>
                <a:ea typeface="Cambria" pitchFamily="18" charset="0"/>
                <a:cs typeface="Times New Roman" pitchFamily="18" charset="0"/>
              </a:rPr>
              <a:t/>
            </a:r>
            <a:br>
              <a:rPr kumimoji="0" lang="ru-RU" sz="1400" b="0" i="0" u="none" strike="noStrike" cap="none" normalizeH="0" baseline="0" dirty="0" smtClean="0" bmk="">
                <a:ln>
                  <a:noFill/>
                </a:ln>
                <a:solidFill>
                  <a:schemeClr val="tx1"/>
                </a:solidFill>
                <a:effectLst/>
                <a:latin typeface="Cambria" pitchFamily="18" charset="0"/>
                <a:ea typeface="Cambria" pitchFamily="18" charset="0"/>
                <a:cs typeface="Times New Roman" pitchFamily="18" charset="0"/>
              </a:rPr>
            </a:br>
            <a:r>
              <a:rPr kumimoji="0" lang="ru-RU" sz="1400" b="0" i="0" u="none" strike="noStrike" cap="none" normalizeH="0" baseline="0" dirty="0" smtClean="0" bmk="">
                <a:ln>
                  <a:noFill/>
                </a:ln>
                <a:solidFill>
                  <a:srgbClr val="000000"/>
                </a:solidFill>
                <a:effectLst/>
                <a:latin typeface="Cambria" pitchFamily="18" charset="0"/>
                <a:ea typeface="Cambria" pitchFamily="18" charset="0"/>
                <a:cs typeface="Times New Roman" pitchFamily="18" charset="0"/>
              </a:rPr>
              <a:t>Даже из этого маленького отрывка можно понять, что Пушкин с большим сочувствием относился к вольнолюбивым башкирам. Что вполне объяснимо, поскольку он был не просто поэтом, а поэтом свободы. Пушкин в этом образе показал нам человека, у которого царские изуверы отрезали нос и уши, язык, но даже превратив его в человеческий обрубок, не сломили его дух, не победили его («но узенькие глаза его сверкали еще огнем»)</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cs typeface="Arial" pitchFamily="34" charset="0"/>
              </a:rPr>
              <a:t/>
            </a:r>
            <a:br>
              <a:rPr kumimoji="0" lang="ru-RU" sz="1400" b="0" i="0" u="none" strike="noStrike" cap="none" normalizeH="0" baseline="0" dirty="0" smtClean="0">
                <a:ln>
                  <a:noFill/>
                </a:ln>
                <a:solidFill>
                  <a:schemeClr val="tx1"/>
                </a:solidFill>
                <a:effectLst/>
                <a:latin typeface="Arial" pitchFamily="34" charset="0"/>
                <a:cs typeface="Arial" pitchFamily="34" charset="0"/>
              </a:rPr>
            </a:b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9" name="Rectangle 3">
            <a:hlinkClick r:id="rId2"/>
          </p:cNvPr>
          <p:cNvSpPr>
            <a:spLocks noChangeArrowheads="1"/>
          </p:cNvSpPr>
          <p:nvPr/>
        </p:nvSpPr>
        <p:spPr bwMode="auto">
          <a:xfrm>
            <a:off x="0" y="1922731"/>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загружено (3).jpg"/>
          <p:cNvPicPr>
            <a:picLocks noChangeAspect="1"/>
          </p:cNvPicPr>
          <p:nvPr/>
        </p:nvPicPr>
        <p:blipFill>
          <a:blip r:embed="rId3" cstate="print"/>
          <a:stretch>
            <a:fillRect/>
          </a:stretch>
        </p:blipFill>
        <p:spPr>
          <a:xfrm>
            <a:off x="7286644" y="0"/>
            <a:ext cx="1857356" cy="2000240"/>
          </a:xfrm>
          <a:prstGeom prst="rect">
            <a:avLst/>
          </a:prstGeom>
        </p:spPr>
      </p:pic>
      <p:pic>
        <p:nvPicPr>
          <p:cNvPr id="6" name="Рисунок 5" descr="загружено (8).jpg"/>
          <p:cNvPicPr>
            <a:picLocks noChangeAspect="1"/>
          </p:cNvPicPr>
          <p:nvPr/>
        </p:nvPicPr>
        <p:blipFill>
          <a:blip r:embed="rId4" cstate="print"/>
          <a:stretch>
            <a:fillRect/>
          </a:stretch>
        </p:blipFill>
        <p:spPr>
          <a:xfrm>
            <a:off x="7286644" y="2000240"/>
            <a:ext cx="1857356" cy="184308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714488"/>
            <a:ext cx="9144000" cy="2308324"/>
          </a:xfrm>
          <a:prstGeom prst="rect">
            <a:avLst/>
          </a:prstGeom>
        </p:spPr>
        <p:txBody>
          <a:bodyPr wrap="square">
            <a:spAutoFit/>
          </a:bodyPr>
          <a:lstStyle/>
          <a:p>
            <a:r>
              <a:rPr lang="ru-RU" sz="1400" dirty="0"/>
              <a:t>« Досадно, что Пушкину не все было известно о Салавате, - пишет А.Н. </a:t>
            </a:r>
            <a:r>
              <a:rPr lang="ru-RU" sz="1400" dirty="0" err="1"/>
              <a:t>Усманов</a:t>
            </a:r>
            <a:r>
              <a:rPr lang="ru-RU" sz="1400" dirty="0"/>
              <a:t>. – Случилось так, что следственные дела о Салавате, хранившиеся в архиве Уфимской провинциальной канцелярии, в его руки не попали. Пушкин не знал о том что, что Салават был замечательным поэтом. Иначе бы Пушкин, несомненно, обратил на Салавата особое внимание. Поэт-воин Салават в изображении Пушкина мог быть ярче и полнее».</a:t>
            </a:r>
          </a:p>
          <a:p>
            <a:r>
              <a:rPr lang="ru-RU" sz="1400" dirty="0"/>
              <a:t> Образ безъязыкого, изувеченного башкира имеет широкое обобщающее значение: в  нем отразилось свободолюбие угнетенного народа,  народа лишенного прав, не имеющего «языка» , продолжающего борьбу за лучшую жизнь. Немой башкир из «Капитанской дочки», искалеченный царскими палачами, но не сломленный духом и продолжающий борьбу против угнетателей своего народа, производит потрясающее впечатление на читателя</a:t>
            </a:r>
            <a:r>
              <a:rPr lang="ru-RU" sz="1400" dirty="0" smtClean="0"/>
              <a:t>. В институте русской литературы хранится письмо, касающееся этой темы.</a:t>
            </a:r>
            <a:endParaRPr lang="ru-RU" sz="1400" smtClean="0"/>
          </a:p>
          <a:p>
            <a:endParaRPr lang="ru-RU" sz="1400" dirty="0"/>
          </a:p>
        </p:txBody>
      </p:sp>
      <p:pic>
        <p:nvPicPr>
          <p:cNvPr id="3" name="Рисунок 2" descr="images (6).jpg"/>
          <p:cNvPicPr>
            <a:picLocks noChangeAspect="1"/>
          </p:cNvPicPr>
          <p:nvPr/>
        </p:nvPicPr>
        <p:blipFill>
          <a:blip r:embed="rId2" cstate="print"/>
          <a:stretch>
            <a:fillRect/>
          </a:stretch>
        </p:blipFill>
        <p:spPr>
          <a:xfrm>
            <a:off x="2786050" y="3714752"/>
            <a:ext cx="3286148" cy="2619389"/>
          </a:xfrm>
          <a:prstGeom prst="rect">
            <a:avLst/>
          </a:prstGeom>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6744"/>
            <a:ext cx="9144000" cy="2462213"/>
          </a:xfrm>
          <a:prstGeom prst="rect">
            <a:avLst/>
          </a:prstGeom>
          <a:solidFill>
            <a:schemeClr val="accent5">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Ближайшим продолжателем пушкинской традиции доброжелательного отношения к народам России, в том числе и к башкирам, выступил М.Ю. Лермонтов. Особого внимания заслуживает интерес Лермонтова к пугачевскому восстанию и работа над романом, который остался незавершенным и условно назывался «Вадим».</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 романе говорится о смелости башкир, казахов, татар. В арсенале художественных средств автора Урал, уральские степи использованы  неоднократно. Если учесть, что в башкирском традиционном фольклоре Урал обычно выступает как синоним Башкирии, то мотивы нашего края окажутся еще более ощутимыми.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Думается, что и строка «степей башкирских сын счастливый» в поэме Лермонтова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Монго</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появилась отнюдь не случайно. Это выражение олицетворяет степного вольного коня, верного спутника башкирского джигита. Изобразив себя скачущим на вольном башкирском коне, поэт, очевидно, хотел передать свою жажду свободы и счастья.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загружено (4).jpg"/>
          <p:cNvPicPr>
            <a:picLocks noChangeAspect="1"/>
          </p:cNvPicPr>
          <p:nvPr/>
        </p:nvPicPr>
        <p:blipFill>
          <a:blip r:embed="rId2" cstate="print"/>
          <a:stretch>
            <a:fillRect/>
          </a:stretch>
        </p:blipFill>
        <p:spPr>
          <a:xfrm>
            <a:off x="2928926" y="2857496"/>
            <a:ext cx="2638437" cy="33813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281876"/>
            <a:ext cx="7215206" cy="6124754"/>
          </a:xfrm>
          <a:prstGeom prst="rect">
            <a:avLst/>
          </a:prstGeom>
          <a:solidFill>
            <a:schemeClr val="accent5">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mbria" pitchFamily="18" charset="0"/>
                <a:ea typeface="Times New Roman" pitchFamily="18" charset="0"/>
                <a:cs typeface="Arial" pitchFamily="34" charset="0"/>
              </a:rPr>
              <a:t>    </a:t>
            </a:r>
            <a:r>
              <a:rPr kumimoji="0" lang="ru-RU" sz="1400" b="0" i="0" u="none" strike="noStrike" cap="none" normalizeH="0" baseline="0" dirty="0" smtClean="0">
                <a:ln>
                  <a:noFill/>
                </a:ln>
                <a:effectLst/>
                <a:ea typeface="Times New Roman" pitchFamily="18" charset="0"/>
                <a:cs typeface="Arial" pitchFamily="34" charset="0"/>
              </a:rPr>
              <a:t>Наиболее известное описание башкир ХIХ века и их быта в литературных текстах мы находим у Л.Толстого. Что не удивительно, поскольку писатель неоднократно бывал в башкирских степях и долгие годы общался с башкирами. Первая его поездка в край относится к 1862г., когда здоровье Толстого было сильно расшатано, и доктор посоветовал ему ехать на кумыс в башкирские степи.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ea typeface="Times New Roman" pitchFamily="18" charset="0"/>
                <a:cs typeface="Times New Roman" pitchFamily="18" charset="0"/>
              </a:rPr>
              <a:t>В последующие два десятилетия Лев Николаевич часто приезжал к башкирам, с интересом изучал быт и фольклор народа. Впечатления о башкирах, полученные за время пребывания в самарских степях, а также расхищения башкирских земель и лесов послужили Толстому материалом для создания ряда произведений, в том числе рассказов «</a:t>
            </a:r>
            <a:r>
              <a:rPr kumimoji="0" lang="ru-RU" sz="1400" b="0" i="0" u="none" strike="noStrike" cap="none" normalizeH="0" baseline="0" dirty="0" err="1" smtClean="0">
                <a:ln>
                  <a:noFill/>
                </a:ln>
                <a:effectLst/>
                <a:ea typeface="Times New Roman" pitchFamily="18" charset="0"/>
                <a:cs typeface="Times New Roman" pitchFamily="18" charset="0"/>
              </a:rPr>
              <a:t>Ильяс</a:t>
            </a:r>
            <a:r>
              <a:rPr kumimoji="0" lang="ru-RU" sz="1400" b="0" i="0" u="none" strike="noStrike" cap="none" normalizeH="0" baseline="0" dirty="0" smtClean="0">
                <a:ln>
                  <a:noFill/>
                </a:ln>
                <a:effectLst/>
                <a:ea typeface="Times New Roman" pitchFamily="18" charset="0"/>
                <a:cs typeface="Times New Roman" pitchFamily="18" charset="0"/>
              </a:rPr>
              <a:t>» и «Много ли человеку земли нужно</a:t>
            </a:r>
            <a:br>
              <a:rPr kumimoji="0" lang="ru-RU" sz="1400" b="0" i="0" u="none" strike="noStrike" cap="none" normalizeH="0" baseline="0" dirty="0" smtClean="0">
                <a:ln>
                  <a:noFill/>
                </a:ln>
                <a:effectLst/>
                <a:ea typeface="Times New Roman" pitchFamily="18" charset="0"/>
                <a:cs typeface="Times New Roman" pitchFamily="18" charset="0"/>
              </a:rPr>
            </a:br>
            <a:r>
              <a:rPr kumimoji="0" lang="ru-RU" sz="1400" b="0" i="0" u="none" strike="noStrike" cap="none" normalizeH="0" baseline="0" dirty="0" smtClean="0">
                <a:ln>
                  <a:noFill/>
                </a:ln>
                <a:effectLst/>
                <a:ea typeface="Times New Roman" pitchFamily="18" charset="0"/>
                <a:cs typeface="Times New Roman" pitchFamily="18" charset="0"/>
              </a:rPr>
              <a:t>В рассказе «Много ли человеку земли нужно» Толстой разоблачает алчность кулака </a:t>
            </a:r>
            <a:r>
              <a:rPr kumimoji="0" lang="ru-RU" sz="1400" b="0" i="0" u="none" strike="noStrike" cap="none" normalizeH="0" baseline="0" dirty="0" err="1" smtClean="0">
                <a:ln>
                  <a:noFill/>
                </a:ln>
                <a:effectLst/>
                <a:ea typeface="Times New Roman" pitchFamily="18" charset="0"/>
                <a:cs typeface="Times New Roman" pitchFamily="18" charset="0"/>
              </a:rPr>
              <a:t>Пахома</a:t>
            </a:r>
            <a:r>
              <a:rPr kumimoji="0" lang="ru-RU" sz="1400" b="0" i="0" u="none" strike="noStrike" cap="none" normalizeH="0" baseline="0" dirty="0" smtClean="0">
                <a:ln>
                  <a:noFill/>
                </a:ln>
                <a:effectLst/>
                <a:ea typeface="Times New Roman" pitchFamily="18" charset="0"/>
                <a:cs typeface="Times New Roman" pitchFamily="18" charset="0"/>
              </a:rPr>
              <a:t>. Башкиры же выступают как народ приветливый, гостеприимный, беспечный в отношении к материальным благам. Это настоящие «христиане» по образу жизни – они веселы, спокойны, простодушны. Пахом – русский крестьянин, православный, но жадный – противопоставлен им. Его страсть к обогащению суетна и бесполезна: стремясь заполучить как можно больше земли в свое владение, он в конце концов получает… лишь три аршина. Пахом не сразу стал жадным приобретателем. Толстой показывает эволюцию его перерождения.</a:t>
            </a:r>
            <a:endParaRPr kumimoji="0" lang="ru-RU" sz="1400" b="0" i="0" u="none" strike="noStrike" cap="none" normalizeH="0" baseline="0" dirty="0" smtClean="0">
              <a:ln>
                <a:noFill/>
              </a:ln>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ea typeface="Times New Roman" pitchFamily="18" charset="0"/>
                <a:cs typeface="Times New Roman" pitchFamily="18" charset="0"/>
              </a:rPr>
              <a:t>В канун </a:t>
            </a:r>
            <a:r>
              <a:rPr kumimoji="0" lang="ru-RU" sz="1400" b="0" i="0" u="none" strike="noStrike" cap="none" normalizeH="0" baseline="0" dirty="0" err="1" smtClean="0">
                <a:ln>
                  <a:noFill/>
                </a:ln>
                <a:effectLst/>
                <a:ea typeface="Times New Roman" pitchFamily="18" charset="0"/>
                <a:cs typeface="Times New Roman" pitchFamily="18" charset="0"/>
              </a:rPr>
              <a:t>обега</a:t>
            </a:r>
            <a:r>
              <a:rPr kumimoji="0" lang="ru-RU" sz="1400" b="0" i="0" u="none" strike="noStrike" cap="none" normalizeH="0" baseline="0" dirty="0" smtClean="0">
                <a:ln>
                  <a:noFill/>
                </a:ln>
                <a:effectLst/>
                <a:ea typeface="Times New Roman" pitchFamily="18" charset="0"/>
                <a:cs typeface="Times New Roman" pitchFamily="18" charset="0"/>
              </a:rPr>
              <a:t> </a:t>
            </a:r>
            <a:r>
              <a:rPr kumimoji="0" lang="ru-RU" sz="1400" b="0" i="0" u="none" strike="noStrike" cap="none" normalizeH="0" baseline="0" dirty="0" err="1" smtClean="0">
                <a:ln>
                  <a:noFill/>
                </a:ln>
                <a:effectLst/>
                <a:ea typeface="Times New Roman" pitchFamily="18" charset="0"/>
                <a:cs typeface="Times New Roman" pitchFamily="18" charset="0"/>
              </a:rPr>
              <a:t>Пахому</a:t>
            </a:r>
            <a:r>
              <a:rPr kumimoji="0" lang="ru-RU" sz="1400" b="0" i="0" u="none" strike="noStrike" cap="none" normalizeH="0" baseline="0" dirty="0" smtClean="0">
                <a:ln>
                  <a:noFill/>
                </a:ln>
                <a:effectLst/>
                <a:ea typeface="Times New Roman" pitchFamily="18" charset="0"/>
                <a:cs typeface="Times New Roman" pitchFamily="18" charset="0"/>
              </a:rPr>
              <a:t> снится сон, в котором он видит самого себя мертвым. Но это дурное предзнаменование не может удержать </a:t>
            </a:r>
            <a:r>
              <a:rPr kumimoji="0" lang="ru-RU" sz="1400" b="0" i="0" u="none" strike="noStrike" cap="none" normalizeH="0" baseline="0" dirty="0" err="1" smtClean="0">
                <a:ln>
                  <a:noFill/>
                </a:ln>
                <a:effectLst/>
                <a:ea typeface="Times New Roman" pitchFamily="18" charset="0"/>
                <a:cs typeface="Times New Roman" pitchFamily="18" charset="0"/>
              </a:rPr>
              <a:t>Пахома</a:t>
            </a:r>
            <a:r>
              <a:rPr kumimoji="0" lang="ru-RU" sz="1400" b="0" i="0" u="none" strike="noStrike" cap="none" normalizeH="0" baseline="0" dirty="0" smtClean="0">
                <a:ln>
                  <a:noFill/>
                </a:ln>
                <a:effectLst/>
                <a:ea typeface="Times New Roman" pitchFamily="18" charset="0"/>
                <a:cs typeface="Times New Roman" pitchFamily="18" charset="0"/>
              </a:rPr>
              <a:t>. С восхода солнца начинается своеобразное состязание – бег одного человека. Описанное с большой художественной выразительностью, это событие происходит на лоне благодатной природы степной Башкирии. Смерть </a:t>
            </a:r>
            <a:r>
              <a:rPr kumimoji="0" lang="ru-RU" sz="1400" b="0" i="0" u="none" strike="noStrike" cap="none" normalizeH="0" baseline="0" dirty="0" err="1" smtClean="0">
                <a:ln>
                  <a:noFill/>
                </a:ln>
                <a:effectLst/>
                <a:ea typeface="Times New Roman" pitchFamily="18" charset="0"/>
                <a:cs typeface="Times New Roman" pitchFamily="18" charset="0"/>
              </a:rPr>
              <a:t>Пахома</a:t>
            </a:r>
            <a:r>
              <a:rPr kumimoji="0" lang="ru-RU" sz="1400" b="0" i="0" u="none" strike="noStrike" cap="none" normalizeH="0" baseline="0" dirty="0" smtClean="0">
                <a:ln>
                  <a:noFill/>
                </a:ln>
                <a:effectLst/>
                <a:ea typeface="Times New Roman" pitchFamily="18" charset="0"/>
                <a:cs typeface="Times New Roman" pitchFamily="18" charset="0"/>
              </a:rPr>
              <a:t>, наступившая вследствие его жадности, трактуется Толстым как божья кара, как сбывшийся страшный сон, который он видел накануне рокового дня.</a:t>
            </a:r>
            <a:endParaRPr kumimoji="0" lang="ru-RU" sz="1400" b="0" i="0" u="none" strike="noStrike" cap="none" normalizeH="0" baseline="0" dirty="0" smtClean="0">
              <a:ln>
                <a:noFill/>
              </a:ln>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ea typeface="Times New Roman" pitchFamily="18" charset="0"/>
                <a:cs typeface="Times New Roman" pitchFamily="18" charset="0"/>
              </a:rPr>
              <a:t>   Как видим, Толстой в данном рассказе, рациональному и алчному миру зарождающегося капитала противопоставляет традиционный, патриархальный мир народа, который, может быть, и выглядит отсталым и темным, но эта отсталость, в конечном счете, оказывается мудростью, которая одерживает верх над властью денег.</a:t>
            </a:r>
            <a:endParaRPr kumimoji="0" lang="ru-RU" sz="1400" b="0" i="0" u="none" strike="noStrike" cap="none" normalizeH="0" baseline="0" dirty="0" smtClean="0">
              <a:ln>
                <a:noFill/>
              </a:ln>
              <a:effectLst/>
              <a:cs typeface="Arial" pitchFamily="34" charset="0"/>
            </a:endParaRPr>
          </a:p>
        </p:txBody>
      </p:sp>
      <p:pic>
        <p:nvPicPr>
          <p:cNvPr id="3" name="Рисунок 2" descr="4MPN-aUAONk6.jpg"/>
          <p:cNvPicPr>
            <a:picLocks noChangeAspect="1"/>
          </p:cNvPicPr>
          <p:nvPr/>
        </p:nvPicPr>
        <p:blipFill>
          <a:blip r:embed="rId2" cstate="print"/>
          <a:stretch>
            <a:fillRect/>
          </a:stretch>
        </p:blipFill>
        <p:spPr>
          <a:xfrm>
            <a:off x="7215206" y="-285776"/>
            <a:ext cx="1928794" cy="2543201"/>
          </a:xfrm>
          <a:prstGeom prst="rect">
            <a:avLst/>
          </a:prstGeom>
        </p:spPr>
      </p:pic>
      <p:pic>
        <p:nvPicPr>
          <p:cNvPr id="4" name="Рисунок 3" descr="29.jpg"/>
          <p:cNvPicPr>
            <a:picLocks noChangeAspect="1"/>
          </p:cNvPicPr>
          <p:nvPr/>
        </p:nvPicPr>
        <p:blipFill>
          <a:blip r:embed="rId3" cstate="print"/>
          <a:stretch>
            <a:fillRect/>
          </a:stretch>
        </p:blipFill>
        <p:spPr>
          <a:xfrm>
            <a:off x="7215206" y="2214554"/>
            <a:ext cx="1928794" cy="2428892"/>
          </a:xfrm>
          <a:prstGeom prst="rect">
            <a:avLst/>
          </a:prstGeom>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61246"/>
            <a:ext cx="7572396"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400" b="0" i="0" u="none" strike="noStrike" cap="none" normalizeH="0" baseline="0" dirty="0" smtClean="0">
                <a:ln>
                  <a:noFill/>
                </a:ln>
                <a:solidFill>
                  <a:schemeClr val="tx1"/>
                </a:solidFill>
                <a:effectLst/>
                <a:ea typeface="Cambria" pitchFamily="18" charset="0"/>
                <a:cs typeface="Times New Roman" pitchFamily="18" charset="0"/>
              </a:rPr>
              <a:t>Рыбаков</a:t>
            </a:r>
            <a:r>
              <a:rPr kumimoji="0" lang="ru-RU" sz="1400" b="0" i="0" u="none" strike="noStrike" cap="none" normalizeH="0" baseline="0" dirty="0" smtClean="0">
                <a:ln>
                  <a:noFill/>
                </a:ln>
                <a:solidFill>
                  <a:schemeClr val="tx1"/>
                </a:solidFill>
                <a:effectLst/>
                <a:ea typeface="Cambria" pitchFamily="18" charset="0"/>
                <a:cs typeface="Arial" pitchFamily="34" charset="0"/>
              </a:rPr>
              <a:t>у  понравился наш край. Он был уверен, что чудесная природа Урала оказывает большое влияние на развитие музыкально-поэтического творчества башкирского народа. "Прекрасна природа Уральских гор, среди которых живут башкиры, - писал Сергей Рыбаков. - Бесчисленные гряды гор, долины, лощины, ущелья бесконечной чередой сменяют друг друга и почти на каждом шагу дарят путнику роскошные виды, один другого лучше. Живя среди такой сказочной природы, башкир находит богатую пищу для фантазии и поэтической мечтательности и создает свои замечательные песни, сочиняет пленительную музыку, овеянную легендарным прошлым и благоухающую ароматом величественных гор, бескрайних степей и непроходимых лесов".</a:t>
            </a:r>
            <a:br>
              <a:rPr kumimoji="0" lang="ru-RU" sz="1400" b="0" i="0" u="none" strike="noStrike" cap="none" normalizeH="0" baseline="0" dirty="0" smtClean="0">
                <a:ln>
                  <a:noFill/>
                </a:ln>
                <a:solidFill>
                  <a:schemeClr val="tx1"/>
                </a:solidFill>
                <a:effectLst/>
                <a:ea typeface="Cambria" pitchFamily="18" charset="0"/>
                <a:cs typeface="Arial" pitchFamily="34" charset="0"/>
              </a:rPr>
            </a:br>
            <a:r>
              <a:rPr kumimoji="0" lang="ru-RU" sz="1400" b="0" i="0" u="none" strike="noStrike" cap="none" normalizeH="0" baseline="0" dirty="0" smtClean="0">
                <a:ln>
                  <a:noFill/>
                </a:ln>
                <a:solidFill>
                  <a:schemeClr val="tx1"/>
                </a:solidFill>
                <a:effectLst/>
                <a:ea typeface="Cambria" pitchFamily="18" charset="0"/>
                <a:cs typeface="Arial" pitchFamily="34" charset="0"/>
              </a:rPr>
              <a:t/>
            </a:r>
            <a:br>
              <a:rPr kumimoji="0" lang="ru-RU" sz="1400" b="0" i="0" u="none" strike="noStrike" cap="none" normalizeH="0" baseline="0" dirty="0" smtClean="0">
                <a:ln>
                  <a:noFill/>
                </a:ln>
                <a:solidFill>
                  <a:schemeClr val="tx1"/>
                </a:solidFill>
                <a:effectLst/>
                <a:ea typeface="Cambria" pitchFamily="18" charset="0"/>
                <a:cs typeface="Arial" pitchFamily="34" charset="0"/>
              </a:rPr>
            </a:br>
            <a:r>
              <a:rPr kumimoji="0" lang="ru-RU" sz="1400" b="0" i="0" u="none" strike="noStrike" cap="none" normalizeH="0" baseline="0" dirty="0" smtClean="0">
                <a:ln>
                  <a:noFill/>
                </a:ln>
                <a:solidFill>
                  <a:schemeClr val="tx1"/>
                </a:solidFill>
                <a:effectLst/>
                <a:ea typeface="Cambria" pitchFamily="18" charset="0"/>
                <a:cs typeface="Arial" pitchFamily="34" charset="0"/>
              </a:rPr>
              <a:t>Богатые экспедиционные материалы позволили ученому создать интересные труды. В 1895 году он закончил исследование "</a:t>
            </a:r>
            <a:r>
              <a:rPr kumimoji="0" lang="ru-RU" sz="1400" b="0" i="0" u="none" strike="noStrike" cap="none" normalizeH="0" baseline="0" dirty="0" err="1" smtClean="0">
                <a:ln>
                  <a:noFill/>
                </a:ln>
                <a:solidFill>
                  <a:schemeClr val="tx1"/>
                </a:solidFill>
                <a:effectLst/>
                <a:ea typeface="Cambria" pitchFamily="18" charset="0"/>
                <a:cs typeface="Arial" pitchFamily="34" charset="0"/>
              </a:rPr>
              <a:t>Курай</a:t>
            </a:r>
            <a:r>
              <a:rPr kumimoji="0" lang="ru-RU" sz="1400" b="0" i="0" u="none" strike="noStrike" cap="none" normalizeH="0" baseline="0" dirty="0" smtClean="0">
                <a:ln>
                  <a:noFill/>
                </a:ln>
                <a:solidFill>
                  <a:schemeClr val="tx1"/>
                </a:solidFill>
                <a:effectLst/>
                <a:ea typeface="Cambria" pitchFamily="18" charset="0"/>
                <a:cs typeface="Arial" pitchFamily="34" charset="0"/>
              </a:rPr>
              <a:t>, башкирский музыкальный инструмент". Труд "Музыка и песни уральских мусульман с очерком их быта" вышел в свет в 1897 году. В нем наиболее полон и интересен раздел, посвященный башкирскому музыкально-поэтическому фольклору. В книге двести четыре мелодии народных песен башкир и татар. К ней вот уже несколько десятилетий обращаются ученые разных поколений, как к фундаментальному исследованию.</a:t>
            </a:r>
            <a:br>
              <a:rPr kumimoji="0" lang="ru-RU" sz="1400" b="0" i="0" u="none" strike="noStrike" cap="none" normalizeH="0" baseline="0" dirty="0" smtClean="0">
                <a:ln>
                  <a:noFill/>
                </a:ln>
                <a:solidFill>
                  <a:schemeClr val="tx1"/>
                </a:solidFill>
                <a:effectLst/>
                <a:ea typeface="Cambria" pitchFamily="18" charset="0"/>
                <a:cs typeface="Arial" pitchFamily="34" charset="0"/>
              </a:rPr>
            </a:br>
            <a:r>
              <a:rPr kumimoji="0" lang="ru-RU" sz="1400" b="0" i="0" u="none" strike="noStrike" cap="none" normalizeH="0" baseline="0" dirty="0" smtClean="0">
                <a:ln>
                  <a:noFill/>
                </a:ln>
                <a:solidFill>
                  <a:schemeClr val="tx1"/>
                </a:solidFill>
                <a:effectLst/>
                <a:ea typeface="Cambria" pitchFamily="18" charset="0"/>
                <a:cs typeface="Arial" pitchFamily="34" charset="0"/>
              </a:rPr>
              <a:t/>
            </a:r>
            <a:br>
              <a:rPr kumimoji="0" lang="ru-RU" sz="1400" b="0" i="0" u="none" strike="noStrike" cap="none" normalizeH="0" baseline="0" dirty="0" smtClean="0">
                <a:ln>
                  <a:noFill/>
                </a:ln>
                <a:solidFill>
                  <a:schemeClr val="tx1"/>
                </a:solidFill>
                <a:effectLst/>
                <a:ea typeface="Cambria" pitchFamily="18" charset="0"/>
                <a:cs typeface="Arial" pitchFamily="34" charset="0"/>
              </a:rPr>
            </a:br>
            <a:r>
              <a:rPr kumimoji="0" lang="ru-RU" sz="1400" b="0" i="0" u="none" strike="noStrike" cap="none" normalizeH="0" baseline="0" dirty="0" smtClean="0">
                <a:ln>
                  <a:noFill/>
                </a:ln>
                <a:solidFill>
                  <a:schemeClr val="tx1"/>
                </a:solidFill>
                <a:effectLst/>
                <a:ea typeface="Cambria" pitchFamily="18" charset="0"/>
                <a:cs typeface="Arial" pitchFamily="34" charset="0"/>
              </a:rPr>
              <a:t>Исследуется и творчество самого Сергея Рыбакова. Людмила Петровна </a:t>
            </a:r>
            <a:r>
              <a:rPr kumimoji="0" lang="ru-RU" sz="1400" b="0" i="0" u="none" strike="noStrike" cap="none" normalizeH="0" baseline="0" dirty="0" err="1" smtClean="0">
                <a:ln>
                  <a:noFill/>
                </a:ln>
                <a:solidFill>
                  <a:schemeClr val="tx1"/>
                </a:solidFill>
                <a:effectLst/>
                <a:ea typeface="Cambria" pitchFamily="18" charset="0"/>
                <a:cs typeface="Arial" pitchFamily="34" charset="0"/>
              </a:rPr>
              <a:t>Атанова</a:t>
            </a:r>
            <a:r>
              <a:rPr kumimoji="0" lang="ru-RU" sz="1400" b="0" i="0" u="none" strike="noStrike" cap="none" normalizeH="0" baseline="0" dirty="0" smtClean="0">
                <a:ln>
                  <a:noFill/>
                </a:ln>
                <a:solidFill>
                  <a:schemeClr val="tx1"/>
                </a:solidFill>
                <a:effectLst/>
                <a:ea typeface="Cambria" pitchFamily="18" charset="0"/>
                <a:cs typeface="Arial" pitchFamily="34" charset="0"/>
              </a:rPr>
              <a:t>, кандидат  </a:t>
            </a:r>
            <a:r>
              <a:rPr lang="ru-RU" sz="1400" dirty="0"/>
              <a:t>искусствоведения, в свое время обратила внимание на его рукопись "Башкирские сказки, поверья и обычаи". Рукопись хранится в архиве Географического общества России и внимание исследователей раньше не привлекала. . Были скопированы, в частности, две сказки, которые Рыбаков слышал от башкир бывших </a:t>
            </a:r>
            <a:r>
              <a:rPr lang="ru-RU" sz="1400" dirty="0" err="1"/>
              <a:t>Орского</a:t>
            </a:r>
            <a:r>
              <a:rPr lang="ru-RU" sz="1400" dirty="0"/>
              <a:t> и Верхнеуральского уездов Оренбургской губернии в 1894 году. Это сказки "Царевич </a:t>
            </a:r>
            <a:r>
              <a:rPr lang="ru-RU" sz="1400" dirty="0" err="1"/>
              <a:t>Сиржатжан</a:t>
            </a:r>
            <a:r>
              <a:rPr lang="ru-RU" sz="1400" dirty="0"/>
              <a:t>" и "Богатырь </a:t>
            </a:r>
            <a:r>
              <a:rPr lang="ru-RU" sz="1400" dirty="0" err="1"/>
              <a:t>Галий</a:t>
            </a:r>
            <a:r>
              <a:rPr lang="ru-RU" sz="1400" dirty="0"/>
              <a:t>". Рыбаков записал оба произведения по-русски, хотя, конечно, слышал их на башкирском языке, от башкир. Сказка о царевиче </a:t>
            </a:r>
            <a:r>
              <a:rPr lang="ru-RU" sz="1400" dirty="0" err="1"/>
              <a:t>Сиржатжане</a:t>
            </a:r>
            <a:r>
              <a:rPr lang="ru-RU" sz="1400" dirty="0"/>
              <a:t> является одним из вариантов сказочного сюжета о находчивой, верной и мужественной жене. Она изобилует приключениями, имеются в ней и элементы фантастики, характерные для волшебных сказок.</a:t>
            </a:r>
            <a:r>
              <a:rPr kumimoji="0" lang="ru-RU" sz="1400" b="0" i="0" u="none" strike="noStrike" cap="none" normalizeH="0" baseline="0" dirty="0" smtClean="0">
                <a:ln>
                  <a:noFill/>
                </a:ln>
                <a:solidFill>
                  <a:schemeClr val="tx1"/>
                </a:solidFill>
                <a:effectLst/>
                <a:ea typeface="Cambria" pitchFamily="18" charset="0"/>
                <a:cs typeface="Arial" pitchFamily="34" charset="0"/>
              </a:rPr>
              <a:t/>
            </a:r>
            <a:br>
              <a:rPr kumimoji="0" lang="ru-RU" sz="1400" b="0" i="0" u="none" strike="noStrike" cap="none" normalizeH="0" baseline="0" dirty="0" smtClean="0">
                <a:ln>
                  <a:noFill/>
                </a:ln>
                <a:solidFill>
                  <a:schemeClr val="tx1"/>
                </a:solidFill>
                <a:effectLst/>
                <a:ea typeface="Cambria" pitchFamily="18" charset="0"/>
                <a:cs typeface="Arial" pitchFamily="34" charset="0"/>
              </a:rPr>
            </a:br>
            <a:r>
              <a:rPr kumimoji="0" lang="ru-RU" sz="1400" b="0" i="0" u="none" strike="noStrike" cap="none" normalizeH="0" baseline="0" dirty="0" smtClean="0">
                <a:ln>
                  <a:noFill/>
                </a:ln>
                <a:solidFill>
                  <a:schemeClr val="tx1"/>
                </a:solidFill>
                <a:effectLst/>
                <a:ea typeface="Cambria" pitchFamily="18" charset="0"/>
                <a:cs typeface="Arial" pitchFamily="34" charset="0"/>
              </a:rPr>
              <a:t>.</a:t>
            </a:r>
            <a:endParaRPr kumimoji="0" lang="ru-RU" sz="1400" b="0" i="0" u="none" strike="noStrike" cap="none" normalizeH="0" baseline="0" dirty="0" smtClean="0">
              <a:ln>
                <a:noFill/>
              </a:ln>
              <a:solidFill>
                <a:schemeClr val="tx1"/>
              </a:solidFill>
              <a:effectLst/>
              <a:cs typeface="Arial" pitchFamily="34" charset="0"/>
            </a:endParaRPr>
          </a:p>
        </p:txBody>
      </p:sp>
      <p:pic>
        <p:nvPicPr>
          <p:cNvPr id="3" name="Рисунок 2" descr="загружено (6).jpg"/>
          <p:cNvPicPr>
            <a:picLocks noChangeAspect="1"/>
          </p:cNvPicPr>
          <p:nvPr/>
        </p:nvPicPr>
        <p:blipFill>
          <a:blip r:embed="rId2" cstate="print"/>
          <a:stretch>
            <a:fillRect/>
          </a:stretch>
        </p:blipFill>
        <p:spPr>
          <a:xfrm>
            <a:off x="7572396" y="0"/>
            <a:ext cx="1571604" cy="1714488"/>
          </a:xfrm>
          <a:prstGeom prst="rect">
            <a:avLst/>
          </a:prstGeom>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139321"/>
          </a:xfrm>
          <a:prstGeom prst="rect">
            <a:avLst/>
          </a:prstGeom>
        </p:spPr>
        <p:txBody>
          <a:bodyPr wrap="square">
            <a:spAutoFit/>
          </a:bodyPr>
          <a:lstStyle/>
          <a:p>
            <a:r>
              <a:rPr lang="ru-RU" sz="1400" dirty="0"/>
              <a:t>Что касается сказки о богатыре </a:t>
            </a:r>
            <a:r>
              <a:rPr lang="ru-RU" sz="1400" dirty="0" err="1"/>
              <a:t>Галие</a:t>
            </a:r>
            <a:r>
              <a:rPr lang="ru-RU" sz="1400" dirty="0"/>
              <a:t> (жанр, который сам Рыбаков определяет как сказание), то профессор Г.Б.Хусаинов установил, что это </a:t>
            </a:r>
            <a:r>
              <a:rPr lang="ru-RU" sz="1400" dirty="0" err="1"/>
              <a:t>кисса</a:t>
            </a:r>
            <a:r>
              <a:rPr lang="ru-RU" sz="1400" dirty="0"/>
              <a:t>, известная по старопечатным книгам XVII-XVIII веков, в которой сюжет о богатыре </a:t>
            </a:r>
            <a:r>
              <a:rPr lang="ru-RU" sz="1400" dirty="0" err="1"/>
              <a:t>Галие</a:t>
            </a:r>
            <a:r>
              <a:rPr lang="ru-RU" sz="1400" dirty="0"/>
              <a:t> облечен в форму религиозного мусульманского предания. В переводе на русский язык эта </a:t>
            </a:r>
            <a:r>
              <a:rPr lang="ru-RU" sz="1400" dirty="0" err="1"/>
              <a:t>кисса</a:t>
            </a:r>
            <a:r>
              <a:rPr lang="ru-RU" sz="1400" dirty="0"/>
              <a:t> о богатыре </a:t>
            </a:r>
            <a:r>
              <a:rPr lang="ru-RU" sz="1400" dirty="0" err="1"/>
              <a:t>Галие</a:t>
            </a:r>
            <a:r>
              <a:rPr lang="ru-RU" sz="1400" dirty="0"/>
              <a:t> была неизвестна. Таким образом, исследования Л</a:t>
            </a:r>
            <a:r>
              <a:rPr lang="ru-RU" sz="1400" dirty="0" smtClean="0"/>
              <a:t>. П. </a:t>
            </a:r>
            <a:r>
              <a:rPr lang="ru-RU" sz="1400" dirty="0" err="1" smtClean="0"/>
              <a:t>Атановой</a:t>
            </a:r>
            <a:r>
              <a:rPr lang="ru-RU" sz="1400" dirty="0" smtClean="0"/>
              <a:t> </a:t>
            </a:r>
            <a:r>
              <a:rPr lang="ru-RU" sz="1400" dirty="0"/>
              <a:t>архивной рукописи Рыбакова позволили ввести в научный оборот неизвестные ранее образцы башкирского народного творчества.</a:t>
            </a:r>
            <a:br>
              <a:rPr lang="ru-RU" sz="1400" dirty="0"/>
            </a:br>
            <a:r>
              <a:rPr lang="ru-RU" sz="1400" dirty="0"/>
              <a:t/>
            </a:r>
            <a:br>
              <a:rPr lang="ru-RU" sz="1400" dirty="0"/>
            </a:br>
            <a:r>
              <a:rPr lang="ru-RU" sz="1400" dirty="0"/>
              <a:t>Кроме этого, ученый написал путевые очерки "По Уралу, среди башкир", статью "О народных песнях татар, башкир и </a:t>
            </a:r>
            <a:r>
              <a:rPr lang="ru-RU" sz="1400" dirty="0" err="1"/>
              <a:t>тептярей</a:t>
            </a:r>
            <a:r>
              <a:rPr lang="ru-RU" sz="1400" dirty="0"/>
              <a:t>" </a:t>
            </a:r>
            <a:r>
              <a:rPr lang="ru-RU" sz="1400" dirty="0" err="1"/>
              <a:t>и</a:t>
            </a:r>
            <a:r>
              <a:rPr lang="ru-RU" sz="1400" dirty="0"/>
              <a:t> другие </a:t>
            </a:r>
            <a:r>
              <a:rPr lang="ru-RU" sz="1400" dirty="0" smtClean="0"/>
              <a:t>музыкально - этнографические </a:t>
            </a:r>
            <a:r>
              <a:rPr lang="ru-RU" sz="1400" dirty="0"/>
              <a:t>работы. Логическим продолжением поиска и исследования Рыбакова явилась его обработка башкирских и татарских мелодий для голоса и фортепиано. Он подготовил к печати сборник "50 песен татар и башкир". Опубликована была только часть сборника. Остались также в рукописи башкирские пословицы, поговорки и загадки, собранные во время поездок по Башкирии.</a:t>
            </a:r>
            <a:br>
              <a:rPr lang="ru-RU" sz="1400" dirty="0"/>
            </a:br>
            <a:r>
              <a:rPr lang="ru-RU" sz="1400" dirty="0"/>
              <a:t/>
            </a:r>
            <a:br>
              <a:rPr lang="ru-RU" sz="1400" dirty="0"/>
            </a:br>
            <a:r>
              <a:rPr lang="ru-RU" sz="1400" dirty="0"/>
              <a:t>Имя Сергея Рыбакова носит с ноября 1957 года одна из улиц Уфы (бывшая Микояна) в Орджоникидзевском районе. Это - дань уважения башкирского народа талантливому ученому</a:t>
            </a:r>
            <a:r>
              <a:rPr lang="ru-RU" sz="1600" dirty="0"/>
              <a:t>.</a:t>
            </a:r>
          </a:p>
        </p:txBody>
      </p:sp>
      <p:pic>
        <p:nvPicPr>
          <p:cNvPr id="3" name="Рисунок 2" descr="оооооонгнеоп.jpg"/>
          <p:cNvPicPr>
            <a:picLocks noChangeAspect="1"/>
          </p:cNvPicPr>
          <p:nvPr/>
        </p:nvPicPr>
        <p:blipFill>
          <a:blip r:embed="rId2" cstate="print"/>
          <a:stretch>
            <a:fillRect/>
          </a:stretch>
        </p:blipFill>
        <p:spPr>
          <a:xfrm>
            <a:off x="285720" y="3429000"/>
            <a:ext cx="2000264" cy="2143140"/>
          </a:xfrm>
          <a:prstGeom prst="rect">
            <a:avLst/>
          </a:prstGeom>
        </p:spPr>
      </p:pic>
      <p:pic>
        <p:nvPicPr>
          <p:cNvPr id="4" name="Рисунок 3" descr="загружено (11).jpg"/>
          <p:cNvPicPr>
            <a:picLocks noChangeAspect="1"/>
          </p:cNvPicPr>
          <p:nvPr/>
        </p:nvPicPr>
        <p:blipFill>
          <a:blip r:embed="rId3" cstate="print"/>
          <a:stretch>
            <a:fillRect/>
          </a:stretch>
        </p:blipFill>
        <p:spPr>
          <a:xfrm>
            <a:off x="6215074" y="3429000"/>
            <a:ext cx="2019300" cy="2143140"/>
          </a:xfrm>
          <a:prstGeom prst="rect">
            <a:avLst/>
          </a:prstGeom>
        </p:spPr>
      </p:pic>
      <p:pic>
        <p:nvPicPr>
          <p:cNvPr id="5" name="Рисунок 4" descr="загружено (10).jpg"/>
          <p:cNvPicPr>
            <a:picLocks noChangeAspect="1"/>
          </p:cNvPicPr>
          <p:nvPr/>
        </p:nvPicPr>
        <p:blipFill>
          <a:blip r:embed="rId4" cstate="print"/>
          <a:stretch>
            <a:fillRect/>
          </a:stretch>
        </p:blipFill>
        <p:spPr>
          <a:xfrm>
            <a:off x="3357554" y="3429000"/>
            <a:ext cx="2009778" cy="2143140"/>
          </a:xfrm>
          <a:prstGeom prst="rect">
            <a:avLst/>
          </a:prstGeom>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365</TotalTime>
  <Words>3524</Words>
  <Application>Microsoft Office PowerPoint</Application>
  <PresentationFormat>Экран (4:3)</PresentationFormat>
  <Paragraphs>80</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33</cp:revision>
  <dcterms:created xsi:type="dcterms:W3CDTF">2017-03-25T13:54:35Z</dcterms:created>
  <dcterms:modified xsi:type="dcterms:W3CDTF">2017-03-28T10:26:31Z</dcterms:modified>
</cp:coreProperties>
</file>