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B2A1AAA-303B-4595-8368-6637FFBF9680}">
          <p14:sldIdLst>
            <p14:sldId id="256"/>
            <p14:sldId id="257"/>
            <p14:sldId id="258"/>
            <p14:sldId id="259"/>
            <p14:sldId id="260"/>
            <p14:sldId id="261"/>
            <p14:sldId id="263"/>
          </p14:sldIdLst>
        </p14:section>
        <p14:section name="Раздел без заголовка" id="{1E29F559-787A-4D1F-B28A-874C34987235}">
          <p14:sldIdLst/>
        </p14:section>
      </p14:sectionLst>
    </p:ex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433" autoAdjust="0"/>
  </p:normalViewPr>
  <p:slideViewPr>
    <p:cSldViewPr snapToGrid="0">
      <p:cViewPr varScale="1">
        <p:scale>
          <a:sx n="67" d="100"/>
          <a:sy n="67" d="100"/>
        </p:scale>
        <p:origin x="-128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5 классы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Любят сказки</c:v>
                </c:pt>
                <c:pt idx="1">
                  <c:v>Не любят сказки</c:v>
                </c:pt>
                <c:pt idx="2">
                  <c:v>Могут пересказать 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91</c:v>
                </c:pt>
                <c:pt idx="1">
                  <c:v>3</c:v>
                </c:pt>
                <c:pt idx="2">
                  <c:v>93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6 классы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Любят сказки</c:v>
                </c:pt>
                <c:pt idx="1">
                  <c:v>Не любят сказки</c:v>
                </c:pt>
                <c:pt idx="2">
                  <c:v>Могут пересказать 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80</c:v>
                </c:pt>
                <c:pt idx="1">
                  <c:v>7</c:v>
                </c:pt>
                <c:pt idx="2">
                  <c:v>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2226560"/>
        <c:axId val="38297984"/>
      </c:barChart>
      <c:catAx>
        <c:axId val="102226560"/>
        <c:scaling>
          <c:orientation val="minMax"/>
        </c:scaling>
        <c:delete val="0"/>
        <c:axPos val="b"/>
        <c:majorTickMark val="out"/>
        <c:minorTickMark val="none"/>
        <c:tickLblPos val="nextTo"/>
        <c:crossAx val="38297984"/>
        <c:crosses val="autoZero"/>
        <c:auto val="1"/>
        <c:lblAlgn val="ctr"/>
        <c:lblOffset val="100"/>
        <c:noMultiLvlLbl val="0"/>
      </c:catAx>
      <c:valAx>
        <c:axId val="382979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222656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27.03.2015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4014000"/>
            <a:ext cx="2855416" cy="2844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016" y="0"/>
            <a:ext cx="2661984" cy="2304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00038" y="1386000"/>
            <a:ext cx="8992162" cy="424731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Сопоставление </a:t>
            </a:r>
            <a:r>
              <a:rPr lang="ru-RU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образов</a:t>
            </a:r>
          </a:p>
          <a:p>
            <a:pPr algn="ctr"/>
            <a:r>
              <a:rPr lang="ru-RU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русских </a:t>
            </a:r>
            <a:r>
              <a:rPr lang="ru-RU" sz="54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башкирских </a:t>
            </a:r>
            <a:endParaRPr lang="ru-RU" sz="5400" b="1" spc="50" dirty="0" smtClean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народных </a:t>
            </a:r>
            <a:r>
              <a:rPr lang="ru-RU" sz="54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бытовых </a:t>
            </a:r>
            <a:r>
              <a:rPr lang="ru-RU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сказках</a:t>
            </a:r>
            <a:r>
              <a:rPr lang="ru-RU" sz="54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54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54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54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14363" y="521032"/>
            <a:ext cx="791527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Объект исследования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– русские и башкирские бытовые сказки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Предмет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персонажи этих сказок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Метод 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исследования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– анкетирование, сопоставительный анализ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выявить общие и отличительные черты героев русских и башкирских бытовых сказок, выявить уровень интереса у учащихся к сказкам. 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Задача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– определить специфику жанра бытовой сказки, изучить башкирские и русские сказки, научную литературу по типологии сказок. 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59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96814" y="432768"/>
            <a:ext cx="45463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Заголовок слайда</a:t>
            </a:r>
            <a:endParaRPr lang="ru-RU" sz="44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395505"/>
            <a:ext cx="2713290" cy="732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cs typeface="Times New Roman" panose="02020603050405020304" pitchFamily="18" charset="0"/>
              </a:rPr>
              <a:t>Текст слайда</a:t>
            </a:r>
            <a:endParaRPr lang="ru-RU" sz="2800" dirty="0"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214" y="32209"/>
            <a:ext cx="2434794" cy="234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000" y="2999677"/>
            <a:ext cx="3120000" cy="2340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7" y="2999677"/>
            <a:ext cx="3356569" cy="23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138113" y="2509836"/>
            <a:ext cx="3014662" cy="157162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Социальные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445545" y="3843338"/>
            <a:ext cx="3386138" cy="157162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Сатирические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114926" y="2371723"/>
            <a:ext cx="4167188" cy="184785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rgbClr val="FF0000"/>
                </a:solidFill>
              </a:rPr>
              <a:t>Новеллистические </a:t>
            </a:r>
            <a:endParaRPr lang="ru-RU" sz="2600" b="1" dirty="0">
              <a:solidFill>
                <a:srgbClr val="FF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57263" y="357188"/>
            <a:ext cx="7586662" cy="138588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классификация бытовых сказок</a:t>
            </a:r>
            <a:endParaRPr lang="ru-RU" sz="4000" dirty="0">
              <a:solidFill>
                <a:srgbClr val="FF0000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1785938" y="1743075"/>
            <a:ext cx="371476" cy="766761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138614" y="1743075"/>
            <a:ext cx="0" cy="1928813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372225" y="1726407"/>
            <a:ext cx="685800" cy="645316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283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87" y="36000"/>
            <a:ext cx="3414497" cy="2556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510" y="36000"/>
            <a:ext cx="3559311" cy="2520000"/>
          </a:xfrm>
          <a:prstGeom prst="rect">
            <a:avLst/>
          </a:prstGeom>
        </p:spPr>
      </p:pic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00"/>
          <a:stretch/>
        </p:blipFill>
        <p:spPr>
          <a:xfrm>
            <a:off x="6000972" y="2286450"/>
            <a:ext cx="3000153" cy="280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65" y="2556000"/>
            <a:ext cx="2703565" cy="356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428" y="4050000"/>
            <a:ext cx="3422893" cy="26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52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ОБЩИЕ ОБРАЗЫ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ДЕД И БАБА </a:t>
            </a:r>
            <a:r>
              <a:rPr lang="ru-RU" dirty="0" smtClean="0"/>
              <a:t> - СТАРИК И СТАРУХА </a:t>
            </a:r>
          </a:p>
          <a:p>
            <a:pPr marL="0" indent="0">
              <a:buNone/>
            </a:pPr>
            <a:r>
              <a:rPr lang="ru-RU" dirty="0" smtClean="0"/>
              <a:t>МУДРАЯ ДЕВУШКА</a:t>
            </a:r>
          </a:p>
          <a:p>
            <a:pPr marL="0" indent="0">
              <a:buNone/>
            </a:pPr>
            <a:r>
              <a:rPr lang="ru-RU" dirty="0" smtClean="0"/>
              <a:t>ЦАРЬ – ХАН</a:t>
            </a:r>
          </a:p>
          <a:p>
            <a:pPr marL="0" indent="0">
              <a:buNone/>
            </a:pPr>
            <a:r>
              <a:rPr lang="ru-RU" dirty="0" smtClean="0"/>
              <a:t>БАРИН – БАЙ</a:t>
            </a:r>
          </a:p>
          <a:p>
            <a:pPr marL="0" indent="0">
              <a:buNone/>
            </a:pPr>
            <a:r>
              <a:rPr lang="ru-RU" dirty="0" smtClean="0"/>
              <a:t>ПОП – МУЛЛА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152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97802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Результаты анкетирования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среди 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5-6 классов МОБУ СОШ №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4 (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170 учеников)</a:t>
            </a:r>
            <a:b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2562350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82535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538</TotalTime>
  <Words>107</Words>
  <Application>Microsoft Office PowerPoint</Application>
  <PresentationFormat>Экран (4:3)</PresentationFormat>
  <Paragraphs>25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ОБЩИЕ ОБРАЗЫ </vt:lpstr>
      <vt:lpstr>Результаты анкетирования  среди 5-6 классов МОБУ СОШ №4 (170 учеников)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ГАЕВАЯ</cp:lastModifiedBy>
  <cp:revision>31</cp:revision>
  <dcterms:created xsi:type="dcterms:W3CDTF">2013-11-19T05:52:05Z</dcterms:created>
  <dcterms:modified xsi:type="dcterms:W3CDTF">2015-03-27T11:43:18Z</dcterms:modified>
</cp:coreProperties>
</file>