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14.03.2017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9C%D1%8D%D1%80%D0%B8_%D0%9F%D0%BE%D0%BF%D0%BF%D0%B8%D0%BD%D1%81" TargetMode="External"/><Relationship Id="rId3" Type="http://schemas.openxmlformats.org/officeDocument/2006/relationships/hyperlink" Target="https://ru.wikipedia.org/w/index.php?title=%D0%9F%D0%BE%D0%B2%D0%B5%D1%81%D1%82%D1%8C-%D1%81%D0%BA%D0%B0%D0%B7%D0%BA%D0%B0&amp;action=edit&amp;redlink=1" TargetMode="External"/><Relationship Id="rId7" Type="http://schemas.openxmlformats.org/officeDocument/2006/relationships/hyperlink" Target="https://ru.wikipedia.org/wiki/1934_%D0%B3%D0%BE%D0%B4" TargetMode="External"/><Relationship Id="rId2" Type="http://schemas.openxmlformats.org/officeDocument/2006/relationships/hyperlink" Target="https://ru.wikipedia.org/wiki/%D0%90%D0%BD%D0%B3%D0%BB%D0%B8%D0%B9%D1%81%D0%BA%D0%B8%D0%B9_%D1%8F%D0%B7%D1%8B%D0%BA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ru.wikipedia.org/wiki/%D0%9C%D1%8D%D1%80%D0%B8_%D0%9F%D0%BE%D0%BF%D0%BF%D0%B8%D0%BD%D1%81_(%D0%BA%D0%BD%D0%B8%D0%B3%D0%B0)" TargetMode="External"/><Relationship Id="rId5" Type="http://schemas.openxmlformats.org/officeDocument/2006/relationships/hyperlink" Target="https://ru.wikipedia.org/wiki/%D0%9D%D1%8F%D0%BD%D1%8F" TargetMode="External"/><Relationship Id="rId4" Type="http://schemas.openxmlformats.org/officeDocument/2006/relationships/hyperlink" Target="https://ru.wikipedia.org/wiki/%D0%A2%D1%80%D1%8D%D0%B2%D0%B5%D1%80%D1%81,_%D0%9F%D0%B0%D0%BC%D0%B5%D0%BB%D0%B0_%D0%9B%D0%B8%D0%BD%D0%B4%D0%BE%D0%BD" TargetMode="External"/><Relationship Id="rId9" Type="http://schemas.openxmlformats.org/officeDocument/2006/relationships/hyperlink" Target="https://ru.wikipedia.org/wiki/%D0%97%D0%B0%D1%85%D0%BE%D0%B4%D0%B5%D1%80,_%D0%91%D0%BE%D1%80%D0%B8%D1%81_%D0%92%D0%BB%D0%B0%D0%B4%D0%B8%D0%BC%D0%B8%D1%80%D0%BE%D0%B2%D0%B8%D1%87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ru.wikipedia.org/wiki/%D0%9C%D1%8D%D1%80%D0%B8_%D0%9F%D0%BE%D0%BF%D0%BF%D0%B8%D0%BD%D1%81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Мери </a:t>
            </a:r>
            <a:r>
              <a:rPr lang="ru-RU" dirty="0" err="1" smtClean="0"/>
              <a:t>Поппинс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4529158"/>
          </a:xfrm>
        </p:spPr>
        <p:txBody>
          <a:bodyPr/>
          <a:lstStyle/>
          <a:p>
            <a:r>
              <a:rPr lang="ru-RU" dirty="0" smtClean="0"/>
              <a:t>АМУЛЛИНСКАЯ ОЛИМПИАДА 3 ТУР ВЫПОЛНИЛА БУХАРЕТДИНОВА ЭЛИНА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2857496"/>
            <a:ext cx="8022336" cy="3214710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ru-RU" dirty="0" smtClean="0"/>
              <a:t> </a:t>
            </a:r>
            <a:r>
              <a:rPr lang="ru-RU" dirty="0" smtClean="0">
                <a:solidFill>
                  <a:schemeClr val="bg1"/>
                </a:solidFill>
              </a:rPr>
              <a:t>МЕРИ ПОППИНС </a:t>
            </a:r>
            <a:r>
              <a:rPr lang="ru-RU" dirty="0" smtClean="0"/>
              <a:t>-</a:t>
            </a:r>
            <a:r>
              <a:rPr lang="ru-RU" dirty="0" smtClean="0">
                <a:solidFill>
                  <a:srgbClr val="252525"/>
                </a:solidFill>
                <a:latin typeface="Arial"/>
              </a:rPr>
              <a:t>(</a:t>
            </a:r>
            <a:r>
              <a:rPr lang="ru-RU" dirty="0" smtClean="0">
                <a:solidFill>
                  <a:schemeClr val="bg1"/>
                </a:solidFill>
                <a:latin typeface="Arial"/>
                <a:hlinkClick r:id="rId2" tooltip="Английский язык"/>
              </a:rPr>
              <a:t>англ</a:t>
            </a:r>
            <a:r>
              <a:rPr lang="ru-RU" dirty="0" smtClean="0">
                <a:solidFill>
                  <a:schemeClr val="bg1"/>
                </a:solidFill>
                <a:latin typeface="Arial"/>
                <a:hlinkClick r:id="rId2" tooltip="Английский язык"/>
              </a:rPr>
              <a:t>.</a:t>
            </a:r>
            <a:r>
              <a:rPr lang="ru-RU" dirty="0" smtClean="0">
                <a:solidFill>
                  <a:schemeClr val="bg1"/>
                </a:solidFill>
                <a:latin typeface="Arial"/>
              </a:rPr>
              <a:t> </a:t>
            </a:r>
            <a:r>
              <a:rPr lang="ru-RU" i="1" dirty="0" err="1" smtClean="0">
                <a:solidFill>
                  <a:schemeClr val="bg1"/>
                </a:solidFill>
                <a:latin typeface="Arial"/>
              </a:rPr>
              <a:t>Mary</a:t>
            </a:r>
            <a:r>
              <a:rPr lang="ru-RU" i="1" dirty="0" smtClean="0">
                <a:solidFill>
                  <a:schemeClr val="bg1"/>
                </a:solidFill>
                <a:latin typeface="Arial"/>
              </a:rPr>
              <a:t> </a:t>
            </a:r>
            <a:r>
              <a:rPr lang="ru-RU" i="1" dirty="0" err="1" smtClean="0">
                <a:solidFill>
                  <a:schemeClr val="bg1"/>
                </a:solidFill>
                <a:latin typeface="Arial"/>
              </a:rPr>
              <a:t>Poppins</a:t>
            </a:r>
            <a:r>
              <a:rPr lang="ru-RU" dirty="0" smtClean="0">
                <a:solidFill>
                  <a:schemeClr val="bg1"/>
                </a:solidFill>
                <a:latin typeface="Arial"/>
              </a:rPr>
              <a:t>) — героиня </a:t>
            </a:r>
            <a:r>
              <a:rPr lang="ru-RU" dirty="0" smtClean="0">
                <a:solidFill>
                  <a:schemeClr val="bg1"/>
                </a:solidFill>
                <a:latin typeface="Arial"/>
                <a:hlinkClick r:id="rId3" tooltip="Повесть-сказка (страница отсутствует)"/>
              </a:rPr>
              <a:t>сказочных повестей</a:t>
            </a:r>
            <a:r>
              <a:rPr lang="ru-RU" dirty="0" smtClean="0">
                <a:solidFill>
                  <a:schemeClr val="bg1"/>
                </a:solidFill>
                <a:latin typeface="Arial"/>
              </a:rPr>
              <a:t> детской писательницы </a:t>
            </a:r>
            <a:r>
              <a:rPr lang="ru-RU" dirty="0" err="1" smtClean="0">
                <a:solidFill>
                  <a:schemeClr val="bg1"/>
                </a:solidFill>
                <a:latin typeface="Arial"/>
                <a:hlinkClick r:id="rId4" tooltip="Трэверс, Памела Линдон"/>
              </a:rPr>
              <a:t>Памелы</a:t>
            </a:r>
            <a:r>
              <a:rPr lang="ru-RU" dirty="0" smtClean="0">
                <a:solidFill>
                  <a:schemeClr val="bg1"/>
                </a:solidFill>
                <a:latin typeface="Arial"/>
                <a:hlinkClick r:id="rId4" tooltip="Трэверс, Памела Линдон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Arial"/>
                <a:hlinkClick r:id="rId4" tooltip="Трэверс, Памела Линдон"/>
              </a:rPr>
              <a:t>Трэверс</a:t>
            </a:r>
            <a:r>
              <a:rPr lang="ru-RU" dirty="0" smtClean="0">
                <a:solidFill>
                  <a:schemeClr val="bg1"/>
                </a:solidFill>
                <a:latin typeface="Arial"/>
              </a:rPr>
              <a:t>, </a:t>
            </a:r>
            <a:r>
              <a:rPr lang="ru-RU" dirty="0" smtClean="0">
                <a:solidFill>
                  <a:schemeClr val="bg1"/>
                </a:solidFill>
                <a:latin typeface="Arial"/>
                <a:hlinkClick r:id="rId5" tooltip="Няня"/>
              </a:rPr>
              <a:t>няня</a:t>
            </a:r>
            <a:r>
              <a:rPr lang="ru-RU" dirty="0" smtClean="0">
                <a:solidFill>
                  <a:schemeClr val="bg1"/>
                </a:solidFill>
                <a:latin typeface="Arial"/>
              </a:rPr>
              <a:t>-волшебница, воспитывающая детей в одной из лондонских семей. Книги о Мэри </a:t>
            </a:r>
            <a:r>
              <a:rPr lang="ru-RU" dirty="0" err="1" smtClean="0">
                <a:solidFill>
                  <a:schemeClr val="bg1"/>
                </a:solidFill>
                <a:latin typeface="Arial"/>
              </a:rPr>
              <a:t>Поппинс</a:t>
            </a:r>
            <a:r>
              <a:rPr lang="ru-RU" dirty="0" smtClean="0">
                <a:solidFill>
                  <a:schemeClr val="bg1"/>
                </a:solidFill>
                <a:latin typeface="Arial"/>
              </a:rPr>
              <a:t>, </a:t>
            </a:r>
            <a:r>
              <a:rPr lang="ru-RU" dirty="0" smtClean="0">
                <a:solidFill>
                  <a:schemeClr val="bg1"/>
                </a:solidFill>
                <a:latin typeface="Arial"/>
                <a:hlinkClick r:id="rId6" tooltip="Мэри Поппинс (книга)"/>
              </a:rPr>
              <a:t>первая из которых</a:t>
            </a:r>
            <a:r>
              <a:rPr lang="ru-RU" dirty="0" smtClean="0">
                <a:solidFill>
                  <a:schemeClr val="bg1"/>
                </a:solidFill>
                <a:latin typeface="Arial"/>
              </a:rPr>
              <a:t> вышла в </a:t>
            </a:r>
            <a:r>
              <a:rPr lang="ru-RU" dirty="0" smtClean="0">
                <a:solidFill>
                  <a:schemeClr val="bg1"/>
                </a:solidFill>
                <a:latin typeface="Arial"/>
                <a:hlinkClick r:id="rId7" tooltip="1934 год"/>
              </a:rPr>
              <a:t>1934 году</a:t>
            </a:r>
            <a:r>
              <a:rPr lang="ru-RU" dirty="0" smtClean="0">
                <a:solidFill>
                  <a:schemeClr val="bg1"/>
                </a:solidFill>
                <a:latin typeface="Arial"/>
              </a:rPr>
              <a:t>, приобрели огромную популярность, как в англоязычных странах, так и в остальном мире</a:t>
            </a:r>
            <a:r>
              <a:rPr lang="ru-RU" baseline="30000" dirty="0" smtClean="0">
                <a:solidFill>
                  <a:schemeClr val="bg1"/>
                </a:solidFill>
                <a:latin typeface="Arial"/>
                <a:hlinkClick r:id="rId8"/>
              </a:rPr>
              <a:t>[1]</a:t>
            </a:r>
            <a:r>
              <a:rPr lang="ru-RU" dirty="0" smtClean="0">
                <a:solidFill>
                  <a:schemeClr val="bg1"/>
                </a:solidFill>
                <a:latin typeface="Arial"/>
              </a:rPr>
              <a:t>. В Советском Союзе и России пользовались и сейчас пользуются популярностью повести о Мэри </a:t>
            </a:r>
            <a:r>
              <a:rPr lang="ru-RU" dirty="0" err="1" smtClean="0">
                <a:solidFill>
                  <a:schemeClr val="bg1"/>
                </a:solidFill>
                <a:latin typeface="Arial"/>
              </a:rPr>
              <a:t>Поппинс</a:t>
            </a:r>
            <a:r>
              <a:rPr lang="ru-RU" dirty="0" smtClean="0">
                <a:solidFill>
                  <a:schemeClr val="bg1"/>
                </a:solidFill>
                <a:latin typeface="Arial"/>
              </a:rPr>
              <a:t> в переводе </a:t>
            </a:r>
            <a:r>
              <a:rPr lang="ru-RU" dirty="0" smtClean="0">
                <a:solidFill>
                  <a:schemeClr val="bg1"/>
                </a:solidFill>
                <a:latin typeface="Arial"/>
                <a:hlinkClick r:id="rId9" tooltip="Заходер, Борис Владимирович"/>
              </a:rPr>
              <a:t>Бориса </a:t>
            </a:r>
            <a:r>
              <a:rPr lang="ru-RU" dirty="0" err="1" smtClean="0">
                <a:solidFill>
                  <a:schemeClr val="bg1"/>
                </a:solidFill>
                <a:latin typeface="Arial"/>
                <a:hlinkClick r:id="rId9" tooltip="Заходер, Борис Владимирович"/>
              </a:rPr>
              <a:t>Заходера</a:t>
            </a:r>
            <a:r>
              <a:rPr lang="ru-RU" dirty="0" smtClean="0">
                <a:solidFill>
                  <a:schemeClr val="bg1"/>
                </a:solidFill>
                <a:latin typeface="Arial"/>
              </a:rPr>
              <a:t>.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2643182"/>
            <a:ext cx="8022336" cy="4214818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>
                <a:solidFill>
                  <a:srgbClr val="252525"/>
                </a:solidFill>
                <a:latin typeface="Arial"/>
              </a:rPr>
              <a:t>ПОМЕЛА ТРЕВИРС -</a:t>
            </a:r>
            <a:r>
              <a:rPr lang="ru-RU" b="1" dirty="0" err="1" smtClean="0">
                <a:solidFill>
                  <a:srgbClr val="252525"/>
                </a:solidFill>
                <a:latin typeface="Arial"/>
              </a:rPr>
              <a:t>оздала</a:t>
            </a:r>
            <a:r>
              <a:rPr lang="ru-RU" b="1" dirty="0" smtClean="0">
                <a:solidFill>
                  <a:srgbClr val="252525"/>
                </a:solidFill>
                <a:latin typeface="Arial"/>
              </a:rPr>
              <a:t> </a:t>
            </a:r>
            <a:r>
              <a:rPr lang="ru-RU" b="1" dirty="0" smtClean="0">
                <a:solidFill>
                  <a:srgbClr val="252525"/>
                </a:solidFill>
                <a:latin typeface="Arial"/>
              </a:rPr>
              <a:t>образ «идеальной няни»</a:t>
            </a:r>
            <a:r>
              <a:rPr lang="ru-RU" b="1" baseline="30000" dirty="0" smtClean="0">
                <a:solidFill>
                  <a:srgbClr val="0B0080"/>
                </a:solidFill>
                <a:latin typeface="Arial"/>
                <a:hlinkClick r:id="rId2"/>
              </a:rPr>
              <a:t>[3]</a:t>
            </a:r>
            <a:r>
              <a:rPr lang="ru-RU" b="1" dirty="0" smtClean="0">
                <a:solidFill>
                  <a:srgbClr val="252525"/>
                </a:solidFill>
                <a:latin typeface="Arial"/>
              </a:rPr>
              <a:t>. Мэри </a:t>
            </a:r>
            <a:r>
              <a:rPr lang="ru-RU" b="1" dirty="0" err="1" smtClean="0">
                <a:solidFill>
                  <a:srgbClr val="252525"/>
                </a:solidFill>
                <a:latin typeface="Arial"/>
              </a:rPr>
              <a:t>Поппинс</a:t>
            </a:r>
            <a:r>
              <a:rPr lang="ru-RU" b="1" dirty="0" smtClean="0">
                <a:solidFill>
                  <a:srgbClr val="252525"/>
                </a:solidFill>
                <a:latin typeface="Arial"/>
              </a:rPr>
              <a:t> — молодая женщина несколько непримечательной наружности («</a:t>
            </a:r>
            <a:r>
              <a:rPr lang="ru-RU" b="1" i="1" dirty="0" smtClean="0">
                <a:solidFill>
                  <a:srgbClr val="252525"/>
                </a:solidFill>
                <a:latin typeface="Arial"/>
              </a:rPr>
              <a:t>Незнакомка была худая, с большими руками и ногами и довольно маленькими, пронзительными синими глазами</a:t>
            </a:r>
            <a:r>
              <a:rPr lang="ru-RU" b="1" dirty="0" smtClean="0">
                <a:solidFill>
                  <a:srgbClr val="252525"/>
                </a:solidFill>
                <a:latin typeface="Arial"/>
              </a:rPr>
              <a:t>»). Её отличает аккуратность и прекрасные манеры; туфли Мэри </a:t>
            </a:r>
            <a:r>
              <a:rPr lang="ru-RU" b="1" dirty="0" err="1" smtClean="0">
                <a:solidFill>
                  <a:srgbClr val="252525"/>
                </a:solidFill>
                <a:latin typeface="Arial"/>
              </a:rPr>
              <a:t>Поппинс</a:t>
            </a:r>
            <a:r>
              <a:rPr lang="ru-RU" b="1" dirty="0" smtClean="0">
                <a:solidFill>
                  <a:srgbClr val="252525"/>
                </a:solidFill>
                <a:latin typeface="Arial"/>
              </a:rPr>
              <a:t> всегда начищены, передник накрахмален, от неё исходит аромат мыла «Солнечный свет» и тостов. Всё имущество героини состоит из зонтика и большой ковровой (гобеленовой) сумки. Она умеет создавать приключения из ничего: из самых обычных предметов и при самых обычных условиях, что заставляет думать о </a:t>
            </a:r>
            <a:r>
              <a:rPr lang="ru-RU" b="1" u="heavy" dirty="0" smtClean="0">
                <a:solidFill>
                  <a:schemeClr val="bg1"/>
                </a:solidFill>
                <a:latin typeface="Arial"/>
              </a:rPr>
              <a:t>происхождении</a:t>
            </a:r>
            <a:r>
              <a:rPr lang="ru-RU" b="1" dirty="0" smtClean="0">
                <a:solidFill>
                  <a:srgbClr val="252525"/>
                </a:solidFill>
                <a:latin typeface="Arial"/>
              </a:rPr>
              <a:t> от магов. Своих воспитанников Мэри </a:t>
            </a:r>
            <a:r>
              <a:rPr lang="ru-RU" b="1" dirty="0" err="1" smtClean="0">
                <a:solidFill>
                  <a:srgbClr val="252525"/>
                </a:solidFill>
                <a:latin typeface="Arial"/>
              </a:rPr>
              <a:t>Поппинс</a:t>
            </a:r>
            <a:r>
              <a:rPr lang="ru-RU" b="1" dirty="0" smtClean="0">
                <a:solidFill>
                  <a:srgbClr val="252525"/>
                </a:solidFill>
                <a:latin typeface="Arial"/>
              </a:rPr>
              <a:t> научила двум самым главным в жизни вещам: умению видеть сказочное в обычных вещах и не бояться любых перемен</a:t>
            </a:r>
            <a:r>
              <a:rPr lang="ru-RU" b="1" baseline="30000" dirty="0" smtClean="0">
                <a:solidFill>
                  <a:srgbClr val="0B0080"/>
                </a:solidFill>
                <a:latin typeface="Arial"/>
                <a:hlinkClick r:id="rId2"/>
              </a:rPr>
              <a:t>[4]</a:t>
            </a:r>
            <a:r>
              <a:rPr lang="ru-RU" b="1" dirty="0" smtClean="0">
                <a:solidFill>
                  <a:srgbClr val="252525"/>
                </a:solidFill>
                <a:latin typeface="Arial"/>
              </a:rPr>
              <a:t>. При всем при этом за свои услуги она просит самое маленькое жалованье. В жизни Мэри есть свои тайны: она имеет бесчисленную родню с волшебным уклоном, дружит с некою миссис </a:t>
            </a:r>
            <a:r>
              <a:rPr lang="ru-RU" b="1" dirty="0" err="1" smtClean="0">
                <a:solidFill>
                  <a:srgbClr val="252525"/>
                </a:solidFill>
                <a:latin typeface="Arial"/>
              </a:rPr>
              <a:t>Корри</a:t>
            </a:r>
            <a:r>
              <a:rPr lang="ru-RU" b="1" dirty="0" smtClean="0">
                <a:solidFill>
                  <a:srgbClr val="252525"/>
                </a:solidFill>
                <a:latin typeface="Arial"/>
              </a:rPr>
              <a:t>, старой как светлые стражи, и явно неравнодушна к молодому </a:t>
            </a:r>
            <a:r>
              <a:rPr lang="ru-RU" b="1" dirty="0" err="1" smtClean="0">
                <a:solidFill>
                  <a:srgbClr val="252525"/>
                </a:solidFill>
                <a:latin typeface="Arial"/>
              </a:rPr>
              <a:t>спичечнику-художнику</a:t>
            </a:r>
            <a:r>
              <a:rPr lang="ru-RU" b="1" dirty="0" smtClean="0">
                <a:solidFill>
                  <a:srgbClr val="252525"/>
                </a:solidFill>
                <a:latin typeface="Arial"/>
              </a:rPr>
              <a:t> Берту.</a:t>
            </a:r>
            <a:br>
              <a:rPr lang="ru-RU" b="1" dirty="0" smtClean="0">
                <a:solidFill>
                  <a:srgbClr val="252525"/>
                </a:solidFill>
                <a:latin typeface="Arial"/>
              </a:rPr>
            </a:br>
            <a:endParaRPr lang="ru-RU" b="1" dirty="0" smtClean="0">
              <a:solidFill>
                <a:srgbClr val="252525"/>
              </a:solidFill>
              <a:latin typeface="Arial"/>
            </a:endParaRPr>
          </a:p>
          <a:p>
            <a:r>
              <a:rPr lang="ru-RU" b="1" dirty="0" err="1" smtClean="0">
                <a:solidFill>
                  <a:srgbClr val="252525"/>
                </a:solidFill>
                <a:latin typeface="Arial"/>
              </a:rPr>
              <a:t>Джули</a:t>
            </a:r>
            <a:r>
              <a:rPr lang="ru-RU" b="1" dirty="0" smtClean="0">
                <a:solidFill>
                  <a:srgbClr val="252525"/>
                </a:solidFill>
                <a:latin typeface="Arial"/>
              </a:rPr>
              <a:t> </a:t>
            </a:r>
            <a:r>
              <a:rPr lang="ru-RU" b="1" dirty="0" err="1" smtClean="0">
                <a:solidFill>
                  <a:srgbClr val="252525"/>
                </a:solidFill>
                <a:latin typeface="Arial"/>
              </a:rPr>
              <a:t>Эндрюс</a:t>
            </a:r>
            <a:r>
              <a:rPr lang="ru-RU" b="1" dirty="0" smtClean="0">
                <a:solidFill>
                  <a:srgbClr val="252525"/>
                </a:solidFill>
                <a:latin typeface="Arial"/>
              </a:rPr>
              <a:t> в роли Мэри </a:t>
            </a:r>
            <a:r>
              <a:rPr lang="ru-RU" b="1" dirty="0" err="1" smtClean="0">
                <a:solidFill>
                  <a:srgbClr val="252525"/>
                </a:solidFill>
                <a:latin typeface="Arial"/>
              </a:rPr>
              <a:t>Поппинс</a:t>
            </a:r>
            <a:endParaRPr lang="ru-RU" b="1" dirty="0" smtClean="0">
              <a:solidFill>
                <a:srgbClr val="252525"/>
              </a:solidFill>
              <a:latin typeface="Arial"/>
            </a:endParaRPr>
          </a:p>
          <a:p>
            <a:r>
              <a:rPr lang="ru-RU" b="1" dirty="0" smtClean="0">
                <a:solidFill>
                  <a:srgbClr val="252525"/>
                </a:solidFill>
                <a:latin typeface="Arial"/>
              </a:rPr>
              <a:t>Мэри </a:t>
            </a:r>
            <a:r>
              <a:rPr lang="ru-RU" b="1" dirty="0" err="1" smtClean="0">
                <a:solidFill>
                  <a:srgbClr val="252525"/>
                </a:solidFill>
                <a:latin typeface="Arial"/>
              </a:rPr>
              <a:t>Поппинс</a:t>
            </a:r>
            <a:r>
              <a:rPr lang="ru-RU" b="1" dirty="0" smtClean="0">
                <a:solidFill>
                  <a:srgbClr val="252525"/>
                </a:solidFill>
                <a:latin typeface="Arial"/>
              </a:rPr>
              <a:t> передвигается весьма оригинальным способом — по ветру, который сама легендарная няня называет «ветром перемен»:</a:t>
            </a:r>
          </a:p>
          <a:p>
            <a:endParaRPr lang="ru-RU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86116" y="-22806243"/>
            <a:ext cx="4651396" cy="228062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252525"/>
                </a:solidFill>
                <a:latin typeface="Arial"/>
              </a:rPr>
              <a:t>создала образ «идеальной няни»</a:t>
            </a:r>
            <a:r>
              <a:rPr lang="ru-RU" baseline="30000" dirty="0" smtClean="0">
                <a:solidFill>
                  <a:srgbClr val="0B0080"/>
                </a:solidFill>
                <a:latin typeface="Arial"/>
                <a:hlinkClick r:id="rId2"/>
              </a:rPr>
              <a:t>[3]</a:t>
            </a:r>
            <a:r>
              <a:rPr lang="ru-RU" dirty="0" smtClean="0">
                <a:solidFill>
                  <a:srgbClr val="252525"/>
                </a:solidFill>
                <a:latin typeface="Arial"/>
              </a:rPr>
              <a:t>. Мэри </a:t>
            </a:r>
            <a:r>
              <a:rPr lang="ru-RU" dirty="0" err="1" smtClean="0">
                <a:solidFill>
                  <a:srgbClr val="252525"/>
                </a:solidFill>
                <a:latin typeface="Arial"/>
              </a:rPr>
              <a:t>Поппинс</a:t>
            </a:r>
            <a:r>
              <a:rPr lang="ru-RU" dirty="0" smtClean="0">
                <a:solidFill>
                  <a:srgbClr val="252525"/>
                </a:solidFill>
                <a:latin typeface="Arial"/>
              </a:rPr>
              <a:t> — молодая женщина несколько непримечательной наружности («</a:t>
            </a:r>
            <a:r>
              <a:rPr lang="ru-RU" i="1" dirty="0" smtClean="0">
                <a:solidFill>
                  <a:srgbClr val="252525"/>
                </a:solidFill>
                <a:latin typeface="Arial"/>
              </a:rPr>
              <a:t>Незнакомка была худая, с большими руками и ногами и довольно маленькими, пронзительными синими глазами</a:t>
            </a:r>
            <a:r>
              <a:rPr lang="ru-RU" dirty="0" smtClean="0">
                <a:solidFill>
                  <a:srgbClr val="252525"/>
                </a:solidFill>
                <a:latin typeface="Arial"/>
              </a:rPr>
              <a:t>»). Её отличает аккуратность и прекрасные манеры; туфли Мэри </a:t>
            </a:r>
            <a:r>
              <a:rPr lang="ru-RU" dirty="0" err="1" smtClean="0">
                <a:solidFill>
                  <a:srgbClr val="252525"/>
                </a:solidFill>
                <a:latin typeface="Arial"/>
              </a:rPr>
              <a:t>Поппинс</a:t>
            </a:r>
            <a:r>
              <a:rPr lang="ru-RU" dirty="0" smtClean="0">
                <a:solidFill>
                  <a:srgbClr val="252525"/>
                </a:solidFill>
                <a:latin typeface="Arial"/>
              </a:rPr>
              <a:t> всегда начищены, передник накрахмален, от неё исходит аромат мыла «Солнечный свет» и тостов. Всё имущество героини состоит из зонтика и большой ковровой (гобеленовой) сумки. Она умеет создавать приключения из ничего: из самых обычных предметов и при самых обычных условиях, что заставляет думать о происхождении от магов. Своих воспитанников Мэри </a:t>
            </a:r>
            <a:r>
              <a:rPr lang="ru-RU" dirty="0" err="1" smtClean="0">
                <a:solidFill>
                  <a:srgbClr val="252525"/>
                </a:solidFill>
                <a:latin typeface="Arial"/>
              </a:rPr>
              <a:t>Поппинс</a:t>
            </a:r>
            <a:r>
              <a:rPr lang="ru-RU" dirty="0" smtClean="0">
                <a:solidFill>
                  <a:srgbClr val="252525"/>
                </a:solidFill>
                <a:latin typeface="Arial"/>
              </a:rPr>
              <a:t> научила двум самым главным в жизни вещам: умению видеть сказочное в обычных вещах и не бояться любых перемен</a:t>
            </a:r>
            <a:r>
              <a:rPr lang="ru-RU" baseline="30000" dirty="0" smtClean="0">
                <a:solidFill>
                  <a:srgbClr val="0B0080"/>
                </a:solidFill>
                <a:latin typeface="Arial"/>
                <a:hlinkClick r:id="rId2"/>
              </a:rPr>
              <a:t>[4]</a:t>
            </a:r>
            <a:r>
              <a:rPr lang="ru-RU" dirty="0" smtClean="0">
                <a:solidFill>
                  <a:srgbClr val="252525"/>
                </a:solidFill>
                <a:latin typeface="Arial"/>
              </a:rPr>
              <a:t>. При всем при этом за свои услуги она просит самое маленькое жалованье. В жизни Мэри есть свои тайны: она имеет бесчисленную родню с волшебным уклоном, дружит с некою миссис </a:t>
            </a:r>
            <a:r>
              <a:rPr lang="ru-RU" dirty="0" err="1" smtClean="0">
                <a:solidFill>
                  <a:srgbClr val="252525"/>
                </a:solidFill>
                <a:latin typeface="Arial"/>
              </a:rPr>
              <a:t>Корри</a:t>
            </a:r>
            <a:r>
              <a:rPr lang="ru-RU" dirty="0" smtClean="0">
                <a:solidFill>
                  <a:srgbClr val="252525"/>
                </a:solidFill>
                <a:latin typeface="Arial"/>
              </a:rPr>
              <a:t>, старой как светлые стражи, и явно неравнодушна к молодому </a:t>
            </a:r>
            <a:r>
              <a:rPr lang="ru-RU" dirty="0" err="1" smtClean="0">
                <a:solidFill>
                  <a:srgbClr val="252525"/>
                </a:solidFill>
                <a:latin typeface="Arial"/>
              </a:rPr>
              <a:t>спичечнику-художнику</a:t>
            </a:r>
            <a:r>
              <a:rPr lang="ru-RU" dirty="0" smtClean="0">
                <a:solidFill>
                  <a:srgbClr val="252525"/>
                </a:solidFill>
                <a:latin typeface="Arial"/>
              </a:rPr>
              <a:t> Берту.</a:t>
            </a:r>
            <a:br>
              <a:rPr lang="ru-RU" dirty="0" smtClean="0">
                <a:solidFill>
                  <a:srgbClr val="252525"/>
                </a:solidFill>
                <a:latin typeface="Arial"/>
              </a:rPr>
            </a:br>
            <a:endParaRPr lang="ru-RU" dirty="0" smtClean="0">
              <a:solidFill>
                <a:srgbClr val="252525"/>
              </a:solidFill>
              <a:latin typeface="Arial"/>
            </a:endParaRPr>
          </a:p>
          <a:p>
            <a:r>
              <a:rPr lang="ru-RU" dirty="0" err="1" smtClean="0">
                <a:solidFill>
                  <a:srgbClr val="252525"/>
                </a:solidFill>
                <a:latin typeface="Arial"/>
              </a:rPr>
              <a:t>Джули</a:t>
            </a:r>
            <a:r>
              <a:rPr lang="ru-RU" dirty="0" smtClean="0">
                <a:solidFill>
                  <a:srgbClr val="252525"/>
                </a:solidFill>
                <a:latin typeface="Arial"/>
              </a:rPr>
              <a:t> </a:t>
            </a:r>
            <a:r>
              <a:rPr lang="ru-RU" dirty="0" err="1" smtClean="0">
                <a:solidFill>
                  <a:srgbClr val="252525"/>
                </a:solidFill>
                <a:latin typeface="Arial"/>
              </a:rPr>
              <a:t>Эндрюс</a:t>
            </a:r>
            <a:r>
              <a:rPr lang="ru-RU" dirty="0" smtClean="0">
                <a:solidFill>
                  <a:srgbClr val="252525"/>
                </a:solidFill>
                <a:latin typeface="Arial"/>
              </a:rPr>
              <a:t> в роли Мэри </a:t>
            </a:r>
            <a:r>
              <a:rPr lang="ru-RU" dirty="0" err="1" smtClean="0">
                <a:solidFill>
                  <a:srgbClr val="252525"/>
                </a:solidFill>
                <a:latin typeface="Arial"/>
              </a:rPr>
              <a:t>Поппинс</a:t>
            </a:r>
            <a:endParaRPr lang="ru-RU" dirty="0" smtClean="0">
              <a:solidFill>
                <a:srgbClr val="252525"/>
              </a:solidFill>
              <a:latin typeface="Arial"/>
            </a:endParaRPr>
          </a:p>
          <a:p>
            <a:r>
              <a:rPr lang="ru-RU" dirty="0" smtClean="0">
                <a:solidFill>
                  <a:srgbClr val="252525"/>
                </a:solidFill>
                <a:latin typeface="Arial"/>
              </a:rPr>
              <a:t>Мэри </a:t>
            </a:r>
            <a:r>
              <a:rPr lang="ru-RU" dirty="0" err="1" smtClean="0">
                <a:solidFill>
                  <a:srgbClr val="252525"/>
                </a:solidFill>
                <a:latin typeface="Arial"/>
              </a:rPr>
              <a:t>Поппинс</a:t>
            </a:r>
            <a:r>
              <a:rPr lang="ru-RU" dirty="0" smtClean="0">
                <a:solidFill>
                  <a:srgbClr val="252525"/>
                </a:solidFill>
                <a:latin typeface="Arial"/>
              </a:rPr>
              <a:t> передвигается весьма оригинальным способом — по ветру, который сама легендарная няня называет «ветром перемен»:</a:t>
            </a:r>
          </a:p>
          <a:p>
            <a:r>
              <a:rPr lang="ru-RU" i="1" dirty="0" smtClean="0"/>
              <a:t>«Тут силуэт, сгибаясь и пошатываясь под ударами ветра, открыл калитку, и дети увидели, что он принадлежит женщине. Одной рукой она придерживала шляпку, в другой тащила большую сумку. И вдруг — Майкл и Джейн не поверили своим глазам, — едва женщина вошла в садик, она поднялась в воздух и полетела прямо к дому! Да, было похоже на то, что ветер сперва донёс её до калитки, подождал, пока она откроет, а потом принёс её прямо к парадной двери. Весь дом так и задрожал, когда она приземлилась!»</a:t>
            </a:r>
            <a:endParaRPr lang="ru-RU" dirty="0" smtClean="0"/>
          </a:p>
          <a:p>
            <a:pPr algn="r"/>
            <a:r>
              <a:rPr lang="ru-RU" dirty="0" smtClean="0"/>
              <a:t>— </a:t>
            </a:r>
            <a:r>
              <a:rPr lang="ru-RU" i="1" dirty="0" err="1" smtClean="0"/>
              <a:t>Памела</a:t>
            </a:r>
            <a:r>
              <a:rPr lang="ru-RU" i="1" dirty="0" smtClean="0"/>
              <a:t> </a:t>
            </a:r>
            <a:r>
              <a:rPr lang="ru-RU" i="1" dirty="0" err="1" smtClean="0"/>
              <a:t>Трэверс</a:t>
            </a:r>
            <a:r>
              <a:rPr lang="ru-RU" i="1" dirty="0" smtClean="0"/>
              <a:t>. Мэри </a:t>
            </a:r>
            <a:r>
              <a:rPr lang="ru-RU" i="1" dirty="0" err="1" smtClean="0"/>
              <a:t>Поппинс</a:t>
            </a:r>
            <a:r>
              <a:rPr lang="ru-RU" i="1" dirty="0" smtClean="0"/>
              <a:t>. Часть первая. Дом № 17. Глава первая. Восточный ветер</a:t>
            </a:r>
            <a:endParaRPr lang="ru-RU" dirty="0" smtClean="0"/>
          </a:p>
          <a:p>
            <a:r>
              <a:rPr lang="ru-RU" dirty="0" smtClean="0">
                <a:solidFill>
                  <a:srgbClr val="252525"/>
                </a:solidFill>
                <a:latin typeface="Arial"/>
              </a:rPr>
              <a:t>Мэри </a:t>
            </a:r>
            <a:r>
              <a:rPr lang="ru-RU" dirty="0" err="1" smtClean="0">
                <a:solidFill>
                  <a:srgbClr val="252525"/>
                </a:solidFill>
                <a:latin typeface="Arial"/>
              </a:rPr>
              <a:t>Поппинс</a:t>
            </a:r>
            <a:r>
              <a:rPr lang="ru-RU" dirty="0" smtClean="0">
                <a:solidFill>
                  <a:srgbClr val="252525"/>
                </a:solidFill>
                <a:latin typeface="Arial"/>
              </a:rPr>
              <a:t> строга, а её строгость, однако, одинаково легко принимается как воспитанниками, так и родителями детей.</a:t>
            </a:r>
          </a:p>
          <a:p>
            <a:r>
              <a:rPr lang="ru-RU" i="1" dirty="0" smtClean="0"/>
              <a:t>«Майкл, как он ни был ошеломлён, сморщился и начал протестовать: „Я не хочу! Мне не нужно! Я не буду!“ Но Мэри </a:t>
            </a:r>
            <a:r>
              <a:rPr lang="ru-RU" i="1" dirty="0" err="1" smtClean="0"/>
              <a:t>Поппинс</a:t>
            </a:r>
            <a:r>
              <a:rPr lang="ru-RU" i="1" dirty="0" smtClean="0"/>
              <a:t> не сводила с него взгляда, и вдруг Майкл почувствовал, что невозможно смотреть на Мэри </a:t>
            </a:r>
            <a:r>
              <a:rPr lang="ru-RU" i="1" dirty="0" err="1" smtClean="0"/>
              <a:t>Поппинс</a:t>
            </a:r>
            <a:r>
              <a:rPr lang="ru-RU" i="1" dirty="0" smtClean="0"/>
              <a:t> и не слушаться. Было в ней что-то странное и необыкновенное, от чего делалось и страшно, и весело! Ложка придвинулась ещё ближе. Майкл сделал глубокий вздох, закрыл глаза и глотнул».</a:t>
            </a:r>
            <a:endParaRPr lang="ru-RU" dirty="0" smtClean="0"/>
          </a:p>
          <a:p>
            <a:pPr algn="r"/>
            <a:r>
              <a:rPr lang="ru-RU" dirty="0" smtClean="0"/>
              <a:t>— </a:t>
            </a:r>
            <a:r>
              <a:rPr lang="ru-RU" i="1" dirty="0" err="1" smtClean="0"/>
              <a:t>Памела</a:t>
            </a:r>
            <a:r>
              <a:rPr lang="ru-RU" i="1" dirty="0" smtClean="0"/>
              <a:t> </a:t>
            </a:r>
            <a:r>
              <a:rPr lang="ru-RU" i="1" dirty="0" err="1" smtClean="0"/>
              <a:t>Трэверс</a:t>
            </a:r>
            <a:r>
              <a:rPr lang="ru-RU" i="1" dirty="0" smtClean="0"/>
              <a:t>. Мэри </a:t>
            </a:r>
            <a:r>
              <a:rPr lang="ru-RU" i="1" dirty="0" err="1" smtClean="0"/>
              <a:t>Поппинс</a:t>
            </a:r>
            <a:r>
              <a:rPr lang="ru-RU" i="1" dirty="0" smtClean="0"/>
              <a:t>. Часть первая. Дом № 17. Глава первая. Восточный ветер</a:t>
            </a:r>
            <a:endParaRPr lang="ru-RU" dirty="0" smtClean="0"/>
          </a:p>
          <a:p>
            <a:r>
              <a:rPr lang="ru-RU" i="1" dirty="0" smtClean="0"/>
              <a:t>«Мэри </a:t>
            </a:r>
            <a:r>
              <a:rPr lang="ru-RU" i="1" dirty="0" err="1" smtClean="0"/>
              <a:t>Поппинс</a:t>
            </a:r>
            <a:r>
              <a:rPr lang="ru-RU" i="1" dirty="0" smtClean="0"/>
              <a:t> удивлённо посмотрела на неё. „Порядочные люди, мадам, — возразила она, — всегда предоставляют каждый второй четверг, и с часу до шести. На такие же условия соглашусь и я, или…„ — она выдержала паузу, и миссис </a:t>
            </a:r>
            <a:r>
              <a:rPr lang="ru-RU" i="1" dirty="0" err="1" smtClean="0"/>
              <a:t>Бэнкс</a:t>
            </a:r>
            <a:r>
              <a:rPr lang="ru-RU" i="1" dirty="0" smtClean="0"/>
              <a:t> сразу поняла, что именно эта пауза означает. А означала она то, что если Мэри </a:t>
            </a:r>
            <a:r>
              <a:rPr lang="ru-RU" i="1" dirty="0" err="1" smtClean="0"/>
              <a:t>Поппинс</a:t>
            </a:r>
            <a:r>
              <a:rPr lang="ru-RU" i="1" dirty="0" smtClean="0"/>
              <a:t> не получит, чего хочет, она не останется здесь больше ни минуты».</a:t>
            </a:r>
            <a:endParaRPr lang="ru-RU" dirty="0" smtClean="0"/>
          </a:p>
          <a:p>
            <a:pPr algn="r"/>
            <a:r>
              <a:rPr lang="ru-RU" dirty="0" smtClean="0"/>
              <a:t>— </a:t>
            </a:r>
            <a:r>
              <a:rPr lang="ru-RU" i="1" dirty="0" err="1" smtClean="0"/>
              <a:t>Памела</a:t>
            </a:r>
            <a:r>
              <a:rPr lang="ru-RU" i="1" dirty="0" smtClean="0"/>
              <a:t> </a:t>
            </a:r>
            <a:r>
              <a:rPr lang="ru-RU" i="1" dirty="0" err="1" smtClean="0"/>
              <a:t>Трэверс</a:t>
            </a:r>
            <a:r>
              <a:rPr lang="ru-RU" i="1" dirty="0" smtClean="0"/>
              <a:t>. Мэри </a:t>
            </a:r>
            <a:r>
              <a:rPr lang="ru-RU" i="1" dirty="0" err="1" smtClean="0"/>
              <a:t>Поппинс</a:t>
            </a:r>
            <a:r>
              <a:rPr lang="ru-RU" i="1" dirty="0" smtClean="0"/>
              <a:t>. Глава вторая. Выходной</a:t>
            </a:r>
            <a:endParaRPr lang="ru-RU" dirty="0" smtClean="0"/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2714620"/>
            <a:ext cx="8022336" cy="2071702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МНЕ ОЧЕНЬ ПОНРАВИЛИСЬ ЭТИ ПЕСНИ. ОНИ ОЧЕНЬ НЕЖНЫЕ И ГОРМОНИЧНЫЕ. А БОЛЬШЕ ВМЕГО МНЕ ПОДРАВИЛИСЬ ПЕСНИ « 33 КОРОВЫ » И « ЦВЕТНЫЕ СНЫ». 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2928934"/>
            <a:ext cx="8022336" cy="1500198"/>
          </a:xfrm>
        </p:spPr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</a:rPr>
              <a:t>МНЕ ОЧЕНЬ ПОНРАВИЛОСЬ ИСПОЛНЕНИЕ ЭТИХ ПЕСЕН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Модульная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12</TotalTime>
  <Words>72</Words>
  <PresentationFormat>Экран (4:3)</PresentationFormat>
  <Paragraphs>19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Модульная</vt:lpstr>
      <vt:lpstr>Мери Поппинс 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Мери Поппинс </dc:title>
  <cp:lastModifiedBy>Пользователь</cp:lastModifiedBy>
  <cp:revision>3</cp:revision>
  <dcterms:modified xsi:type="dcterms:W3CDTF">2017-03-14T12:16:16Z</dcterms:modified>
</cp:coreProperties>
</file>