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0"/>
            <a:ext cx="9143999" cy="513543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55848"/>
            <a:ext cx="8077200" cy="1673352"/>
          </a:xfrm>
        </p:spPr>
        <p:txBody>
          <a:bodyPr vert="horz" lIns="91440" tIns="0" rIns="45720" bIns="0" rtlCol="0" anchor="t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1499616"/>
          </a:xfrm>
        </p:spPr>
        <p:txBody>
          <a:bodyPr lIns="118872" tIns="0" rIns="45720" bIns="0" anchor="b"/>
          <a:lstStyle>
            <a:lvl1pPr marL="0" indent="0" algn="l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0" y="5128334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invGray">
          <a:xfrm>
            <a:off x="6598920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108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 bwMode="ltGray">
          <a:xfrm>
            <a:off x="6647687" y="0"/>
            <a:ext cx="2514601" cy="685800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274640"/>
            <a:ext cx="19050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40597" y="6377459"/>
            <a:ext cx="3836404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252728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 bwMode="ltGray">
          <a:xfrm>
            <a:off x="0" y="1"/>
            <a:ext cx="9144000" cy="2602520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0" y="2602520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49808" y="118872"/>
            <a:ext cx="8013192" cy="1636776"/>
          </a:xfrm>
        </p:spPr>
        <p:txBody>
          <a:bodyPr vert="horz" lIns="91440" tIns="0" rIns="91440" bIns="0" rtlCol="0" anchor="b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lvl1pPr algn="l">
              <a:defRPr sz="47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1828800"/>
            <a:ext cx="8022336" cy="685800"/>
          </a:xfrm>
        </p:spPr>
        <p:txBody>
          <a:bodyPr lIns="146304" tIns="0" rIns="45720" bIns="0" anchor="t"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773936"/>
            <a:ext cx="4038600" cy="4623816"/>
          </a:xfrm>
        </p:spPr>
        <p:txBody>
          <a:bodyPr lIns="91440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773936"/>
            <a:ext cx="4038600" cy="4623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98987"/>
            <a:ext cx="4040188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449512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698987"/>
            <a:ext cx="4041775" cy="715355"/>
          </a:xfrm>
        </p:spPr>
        <p:txBody>
          <a:bodyPr lIns="146304" anchor="ctr"/>
          <a:lstStyle>
            <a:lvl1pPr marL="0" indent="0">
              <a:buNone/>
              <a:defRPr sz="2300" b="1" cap="all" baseline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449512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7838" y="152400"/>
            <a:ext cx="2523744" cy="978408"/>
          </a:xfrm>
        </p:spPr>
        <p:txBody>
          <a:bodyPr vert="horz" lIns="73152" rIns="45720" bIns="0" rtlCol="0" anchor="b">
            <a:normAutofit/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19377" y="1743133"/>
            <a:ext cx="5920641" cy="455888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7838" y="1730018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2" name="Прямоугольник 11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1453896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" y="155448"/>
            <a:ext cx="2525150" cy="978408"/>
          </a:xfrm>
        </p:spPr>
        <p:txBody>
          <a:bodyPr lIns="73152" bIns="0" anchor="b">
            <a:sp3d prstMaterial="matte"/>
          </a:bodyPr>
          <a:lstStyle>
            <a:lvl1pPr algn="l">
              <a:defRPr sz="2000" b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903805" y="1484808"/>
            <a:ext cx="6247397" cy="5373192"/>
          </a:xfrm>
          <a:solidFill>
            <a:schemeClr val="bg2">
              <a:shade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64592" y="1728216"/>
            <a:ext cx="2468880" cy="457200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164592" y="1170432"/>
            <a:ext cx="2523744" cy="201168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 bwMode="invGray">
          <a:xfrm>
            <a:off x="2855737" y="0"/>
            <a:ext cx="45720" cy="685800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35808" y="1170432"/>
            <a:ext cx="5193792" cy="201168"/>
          </a:xfrm>
        </p:spPr>
        <p:txBody>
          <a:bodyPr/>
          <a:lstStyle>
            <a:lvl1pPr>
              <a:defRPr>
                <a:solidFill>
                  <a:schemeClr val="bg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339328" y="1170432"/>
            <a:ext cx="733864" cy="20116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/>
        </p:nvSpPr>
        <p:spPr bwMode="invGray">
          <a:xfrm>
            <a:off x="0" y="1435895"/>
            <a:ext cx="9144000" cy="45720"/>
          </a:xfrm>
          <a:prstGeom prst="rect">
            <a:avLst/>
          </a:prstGeom>
          <a:solidFill>
            <a:srgbClr val="FFFFFF"/>
          </a:solidFill>
          <a:ln w="48000" cap="flat" cmpd="thickThin" algn="ctr">
            <a:noFill/>
            <a:prstDash val="solid"/>
          </a:ln>
          <a:effectLst>
            <a:outerShdw blurRad="31750" dist="10160" dir="5400000" algn="tl" rotWithShape="0">
              <a:srgbClr val="000000">
                <a:alpha val="6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 bwMode="ltGray">
          <a:xfrm>
            <a:off x="0" y="0"/>
            <a:ext cx="9143999" cy="1433733"/>
          </a:xfrm>
          <a:prstGeom prst="rect">
            <a:avLst/>
          </a:prstGeom>
          <a:solidFill>
            <a:srgbClr val="000000"/>
          </a:solidFill>
          <a:ln w="48000" cap="flat" cmpd="thickThin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</p:spPr>
        <p:txBody>
          <a:bodyPr vert="horz" lIns="91440" rIns="45720" rtlCol="0" anchor="ctr">
            <a:normAutofit/>
            <a:scene3d>
              <a:camera prst="orthographicFront"/>
              <a:lightRig rig="threePt" dir="t">
                <a:rot lat="0" lon="0" rev="4800000"/>
              </a:lightRig>
            </a:scene3d>
            <a:sp3d prstMaterial="matte">
              <a:bevelT w="50800" h="1016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9"/>
          </a:xfrm>
          <a:prstGeom prst="rect">
            <a:avLst/>
          </a:prstGeom>
        </p:spPr>
        <p:txBody>
          <a:bodyPr vert="horz" lIns="54864" tIns="91440" rtlCol="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476999"/>
            <a:ext cx="2133600" cy="274320"/>
          </a:xfrm>
          <a:prstGeom prst="rect">
            <a:avLst/>
          </a:prstGeom>
        </p:spPr>
        <p:txBody>
          <a:bodyPr vert="horz" lIns="109728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14.03.2017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640596" y="6476999"/>
            <a:ext cx="5507719" cy="274320"/>
          </a:xfrm>
          <a:prstGeom prst="rect">
            <a:avLst/>
          </a:prstGeom>
        </p:spPr>
        <p:txBody>
          <a:bodyPr vert="horz" lIns="45720" rIns="45720" bIns="0" rtlCol="0" anchor="b"/>
          <a:lstStyle>
            <a:lvl1pPr algn="l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204396" y="6476999"/>
            <a:ext cx="733864" cy="274320"/>
          </a:xfrm>
          <a:prstGeom prst="rect">
            <a:avLst/>
          </a:prstGeom>
        </p:spPr>
        <p:txBody>
          <a:bodyPr vert="horz" bIns="0" rtlCol="0" anchor="b"/>
          <a:lstStyle>
            <a:lvl1pPr algn="r" eaLnBrk="1" latinLnBrk="0" hangingPunct="1">
              <a:defRPr kumimoji="0" sz="1200">
                <a:solidFill>
                  <a:schemeClr val="tx1">
                    <a:tint val="95000"/>
                  </a:schemeClr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500" b="1" kern="1200">
          <a:solidFill>
            <a:schemeClr val="accent1">
              <a:satMod val="150000"/>
            </a:schemeClr>
          </a:solidFill>
          <a:effectLst/>
          <a:latin typeface="+mj-lt"/>
          <a:ea typeface="+mj-ea"/>
          <a:cs typeface="+mj-cs"/>
        </a:defRPr>
      </a:lvl1pPr>
      <a:extLst/>
    </p:titleStyle>
    <p:bodyStyle>
      <a:lvl1pPr marL="438912" indent="-320040" algn="l" rtl="0" eaLnBrk="1" latinLnBrk="0" hangingPunct="1">
        <a:spcBef>
          <a:spcPts val="0"/>
        </a:spcBef>
        <a:buClr>
          <a:schemeClr val="accent1"/>
        </a:buClr>
        <a:buSzPct val="80000"/>
        <a:buFont typeface="Wingdings 2"/>
        <a:buChar char="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31520" indent="-27432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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3"/>
        </a:buClr>
        <a:buFont typeface="Arial"/>
        <a:buChar char="▪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16152" indent="-182880" algn="l" rtl="0" eaLnBrk="1" latinLnBrk="0" hangingPunct="1">
        <a:spcBef>
          <a:spcPct val="20000"/>
        </a:spcBef>
        <a:buClr>
          <a:schemeClr val="accent4"/>
        </a:buClr>
        <a:buFont typeface="Arial"/>
        <a:buChar char="▪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182880" algn="l" rtl="0" eaLnBrk="1" latinLnBrk="0" hangingPunct="1">
        <a:spcBef>
          <a:spcPct val="20000"/>
        </a:spcBef>
        <a:buClr>
          <a:schemeClr val="accent5"/>
        </a:buClr>
        <a:buFont typeface="Wingdings 3"/>
        <a:buChar char=""/>
        <a:defRPr kumimoji="0" lang="en-US" sz="2000" kern="1200" smtClean="0">
          <a:solidFill>
            <a:schemeClr val="tx1"/>
          </a:solidFill>
          <a:latin typeface="+mn-lt"/>
          <a:ea typeface="+mn-ea"/>
          <a:cs typeface="+mn-cs"/>
        </a:defRPr>
      </a:lvl5pPr>
      <a:lvl6pPr marL="1627632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ct val="20000"/>
        </a:spcBef>
        <a:buClr>
          <a:schemeClr val="accent1"/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ct val="20000"/>
        </a:spcBef>
        <a:buClr>
          <a:schemeClr val="accent2"/>
        </a:buClr>
        <a:buFont typeface="Wingdings 2" pitchFamily="18" charset="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231136" indent="-182880" algn="l" rtl="0" eaLnBrk="1" latinLnBrk="0" hangingPunct="1">
        <a:spcBef>
          <a:spcPct val="20000"/>
        </a:spcBef>
        <a:buClr>
          <a:schemeClr val="accent3"/>
        </a:buClr>
        <a:buFont typeface="Wingdings 2" pitchFamily="18" charset="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ru.wikipedia.org/wiki/%D0%9C%D1%8D%D1%80%D0%B8_%D0%9F%D0%BE%D0%BF%D0%BF%D0%B8%D0%BD%D1%81" TargetMode="External"/><Relationship Id="rId3" Type="http://schemas.openxmlformats.org/officeDocument/2006/relationships/hyperlink" Target="https://ru.wikipedia.org/w/index.php?title=%D0%9F%D0%BE%D0%B2%D0%B5%D1%81%D1%82%D1%8C-%D1%81%D0%BA%D0%B0%D0%B7%D0%BA%D0%B0&amp;action=edit&amp;redlink=1" TargetMode="External"/><Relationship Id="rId7" Type="http://schemas.openxmlformats.org/officeDocument/2006/relationships/hyperlink" Target="https://ru.wikipedia.org/wiki/1934_%D0%B3%D0%BE%D0%B4" TargetMode="External"/><Relationship Id="rId2" Type="http://schemas.openxmlformats.org/officeDocument/2006/relationships/hyperlink" Target="https://ru.wikipedia.org/wiki/%D0%90%D0%BD%D0%B3%D0%BB%D0%B8%D0%B9%D1%81%D0%BA%D0%B8%D0%B9_%D1%8F%D0%B7%D1%8B%D0%BA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ru.wikipedia.org/wiki/%D0%9C%D1%8D%D1%80%D0%B8_%D0%9F%D0%BE%D0%BF%D0%BF%D0%B8%D0%BD%D1%81_(%D0%BA%D0%BD%D0%B8%D0%B3%D0%B0)" TargetMode="External"/><Relationship Id="rId5" Type="http://schemas.openxmlformats.org/officeDocument/2006/relationships/hyperlink" Target="https://ru.wikipedia.org/wiki/%D0%9D%D1%8F%D0%BD%D1%8F" TargetMode="External"/><Relationship Id="rId4" Type="http://schemas.openxmlformats.org/officeDocument/2006/relationships/hyperlink" Target="https://ru.wikipedia.org/wiki/%D0%A2%D1%80%D1%8D%D0%B2%D0%B5%D1%80%D1%81,_%D0%9F%D0%B0%D0%BC%D0%B5%D0%BB%D0%B0_%D0%9B%D0%B8%D0%BD%D0%B4%D0%BE%D0%BD" TargetMode="External"/><Relationship Id="rId9" Type="http://schemas.openxmlformats.org/officeDocument/2006/relationships/hyperlink" Target="https://ru.wikipedia.org/wiki/%D0%97%D0%B0%D1%85%D0%BE%D0%B4%D0%B5%D1%80,_%D0%91%D0%BE%D1%80%D0%B8%D1%81_%D0%92%D0%BB%D0%B0%D0%B4%D0%B8%D0%BC%D0%B8%D1%80%D0%BE%D0%B2%D0%B8%D1%87" TargetMode="Externa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ru.wikipedia.org/wiki/%D0%9C%D1%8D%D1%80%D0%B8_%D0%9F%D0%BE%D0%BF%D0%BF%D0%B8%D0%BD%D1%81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Мери </a:t>
            </a:r>
            <a:r>
              <a:rPr lang="ru-RU" dirty="0" err="1" smtClean="0"/>
              <a:t>Поппинс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5800" y="1828800"/>
            <a:ext cx="8077200" cy="4529158"/>
          </a:xfrm>
        </p:spPr>
        <p:txBody>
          <a:bodyPr/>
          <a:lstStyle/>
          <a:p>
            <a:r>
              <a:rPr lang="ru-RU" dirty="0" smtClean="0"/>
              <a:t>АМУЛЛИНСКАЯ ОЛИМПИАДА 3 ТУР ВЫПОЛНИЛА БУХАРЕТДИНОВА ЭЛИНА</a:t>
            </a: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2857496"/>
            <a:ext cx="8022336" cy="3214710"/>
          </a:xfrm>
          <a:ln>
            <a:solidFill>
              <a:schemeClr val="accent1"/>
            </a:solidFill>
          </a:ln>
        </p:spPr>
        <p:txBody>
          <a:bodyPr>
            <a:normAutofit/>
          </a:bodyPr>
          <a:lstStyle/>
          <a:p>
            <a:r>
              <a:rPr lang="ru-RU" dirty="0" smtClean="0"/>
              <a:t> </a:t>
            </a:r>
            <a:r>
              <a:rPr lang="ru-RU" dirty="0" smtClean="0">
                <a:solidFill>
                  <a:schemeClr val="bg1"/>
                </a:solidFill>
              </a:rPr>
              <a:t>МЕРИ ПОППИНС </a:t>
            </a:r>
            <a:r>
              <a:rPr lang="ru-RU" dirty="0" smtClean="0"/>
              <a:t>-</a:t>
            </a:r>
            <a:r>
              <a:rPr lang="ru-RU" dirty="0" smtClean="0">
                <a:solidFill>
                  <a:srgbClr val="252525"/>
                </a:solidFill>
                <a:latin typeface="Arial"/>
              </a:rPr>
              <a:t>(</a:t>
            </a:r>
            <a:r>
              <a:rPr lang="ru-RU" dirty="0" smtClean="0">
                <a:solidFill>
                  <a:schemeClr val="bg1"/>
                </a:solidFill>
                <a:latin typeface="Arial"/>
                <a:hlinkClick r:id="rId2" tooltip="Английский язык"/>
              </a:rPr>
              <a:t>англ</a:t>
            </a:r>
            <a:r>
              <a:rPr lang="ru-RU" dirty="0" smtClean="0">
                <a:solidFill>
                  <a:schemeClr val="bg1"/>
                </a:solidFill>
                <a:latin typeface="Arial"/>
                <a:hlinkClick r:id="rId2" tooltip="Английский язык"/>
              </a:rPr>
              <a:t>.</a:t>
            </a:r>
            <a:r>
              <a:rPr lang="ru-RU" dirty="0" smtClean="0">
                <a:solidFill>
                  <a:schemeClr val="bg1"/>
                </a:solidFill>
                <a:latin typeface="Arial"/>
              </a:rPr>
              <a:t> </a:t>
            </a:r>
            <a:r>
              <a:rPr lang="ru-RU" i="1" dirty="0" err="1" smtClean="0">
                <a:solidFill>
                  <a:schemeClr val="bg1"/>
                </a:solidFill>
                <a:latin typeface="Arial"/>
              </a:rPr>
              <a:t>Mary</a:t>
            </a:r>
            <a:r>
              <a:rPr lang="ru-RU" i="1" dirty="0" smtClean="0">
                <a:solidFill>
                  <a:schemeClr val="bg1"/>
                </a:solidFill>
                <a:latin typeface="Arial"/>
              </a:rPr>
              <a:t> </a:t>
            </a:r>
            <a:r>
              <a:rPr lang="ru-RU" i="1" dirty="0" err="1" smtClean="0">
                <a:solidFill>
                  <a:schemeClr val="bg1"/>
                </a:solidFill>
                <a:latin typeface="Arial"/>
              </a:rPr>
              <a:t>Poppins</a:t>
            </a:r>
            <a:r>
              <a:rPr lang="ru-RU" dirty="0" smtClean="0">
                <a:solidFill>
                  <a:schemeClr val="bg1"/>
                </a:solidFill>
                <a:latin typeface="Arial"/>
              </a:rPr>
              <a:t>) — героиня </a:t>
            </a:r>
            <a:r>
              <a:rPr lang="ru-RU" dirty="0" smtClean="0">
                <a:solidFill>
                  <a:schemeClr val="bg1"/>
                </a:solidFill>
                <a:latin typeface="Arial"/>
                <a:hlinkClick r:id="rId3" tooltip="Повесть-сказка (страница отсутствует)"/>
              </a:rPr>
              <a:t>сказочных повестей</a:t>
            </a:r>
            <a:r>
              <a:rPr lang="ru-RU" dirty="0" smtClean="0">
                <a:solidFill>
                  <a:schemeClr val="bg1"/>
                </a:solidFill>
                <a:latin typeface="Arial"/>
              </a:rPr>
              <a:t> детской писательницы </a:t>
            </a:r>
            <a:r>
              <a:rPr lang="ru-RU" dirty="0" err="1" smtClean="0">
                <a:solidFill>
                  <a:schemeClr val="bg1"/>
                </a:solidFill>
                <a:latin typeface="Arial"/>
                <a:hlinkClick r:id="rId4" tooltip="Трэверс, Памела Линдон"/>
              </a:rPr>
              <a:t>Памелы</a:t>
            </a:r>
            <a:r>
              <a:rPr lang="ru-RU" dirty="0" smtClean="0">
                <a:solidFill>
                  <a:schemeClr val="bg1"/>
                </a:solidFill>
                <a:latin typeface="Arial"/>
                <a:hlinkClick r:id="rId4" tooltip="Трэверс, Памела Линдон"/>
              </a:rPr>
              <a:t> </a:t>
            </a:r>
            <a:r>
              <a:rPr lang="ru-RU" dirty="0" err="1" smtClean="0">
                <a:solidFill>
                  <a:schemeClr val="bg1"/>
                </a:solidFill>
                <a:latin typeface="Arial"/>
                <a:hlinkClick r:id="rId4" tooltip="Трэверс, Памела Линдон"/>
              </a:rPr>
              <a:t>Трэверс</a:t>
            </a:r>
            <a:r>
              <a:rPr lang="ru-RU" dirty="0" smtClean="0">
                <a:solidFill>
                  <a:schemeClr val="bg1"/>
                </a:solidFill>
                <a:latin typeface="Arial"/>
              </a:rPr>
              <a:t>, </a:t>
            </a:r>
            <a:r>
              <a:rPr lang="ru-RU" dirty="0" smtClean="0">
                <a:solidFill>
                  <a:schemeClr val="bg1"/>
                </a:solidFill>
                <a:latin typeface="Arial"/>
                <a:hlinkClick r:id="rId5" tooltip="Няня"/>
              </a:rPr>
              <a:t>няня</a:t>
            </a:r>
            <a:r>
              <a:rPr lang="ru-RU" dirty="0" smtClean="0">
                <a:solidFill>
                  <a:schemeClr val="bg1"/>
                </a:solidFill>
                <a:latin typeface="Arial"/>
              </a:rPr>
              <a:t>-волшебница, воспитывающая детей в одной из лондонских семей. Книги о Мэри </a:t>
            </a:r>
            <a:r>
              <a:rPr lang="ru-RU" dirty="0" err="1" smtClean="0">
                <a:solidFill>
                  <a:schemeClr val="bg1"/>
                </a:solidFill>
                <a:latin typeface="Arial"/>
              </a:rPr>
              <a:t>Поппинс</a:t>
            </a:r>
            <a:r>
              <a:rPr lang="ru-RU" dirty="0" smtClean="0">
                <a:solidFill>
                  <a:schemeClr val="bg1"/>
                </a:solidFill>
                <a:latin typeface="Arial"/>
              </a:rPr>
              <a:t>, </a:t>
            </a:r>
            <a:r>
              <a:rPr lang="ru-RU" dirty="0" smtClean="0">
                <a:solidFill>
                  <a:schemeClr val="bg1"/>
                </a:solidFill>
                <a:latin typeface="Arial"/>
                <a:hlinkClick r:id="rId6" tooltip="Мэри Поппинс (книга)"/>
              </a:rPr>
              <a:t>первая из которых</a:t>
            </a:r>
            <a:r>
              <a:rPr lang="ru-RU" dirty="0" smtClean="0">
                <a:solidFill>
                  <a:schemeClr val="bg1"/>
                </a:solidFill>
                <a:latin typeface="Arial"/>
              </a:rPr>
              <a:t> вышла в </a:t>
            </a:r>
            <a:r>
              <a:rPr lang="ru-RU" dirty="0" smtClean="0">
                <a:solidFill>
                  <a:schemeClr val="bg1"/>
                </a:solidFill>
                <a:latin typeface="Arial"/>
                <a:hlinkClick r:id="rId7" tooltip="1934 год"/>
              </a:rPr>
              <a:t>1934 году</a:t>
            </a:r>
            <a:r>
              <a:rPr lang="ru-RU" dirty="0" smtClean="0">
                <a:solidFill>
                  <a:schemeClr val="bg1"/>
                </a:solidFill>
                <a:latin typeface="Arial"/>
              </a:rPr>
              <a:t>, приобрели огромную популярность, как в англоязычных странах, так и в остальном мире</a:t>
            </a:r>
            <a:r>
              <a:rPr lang="ru-RU" baseline="30000" dirty="0" smtClean="0">
                <a:solidFill>
                  <a:schemeClr val="bg1"/>
                </a:solidFill>
                <a:latin typeface="Arial"/>
                <a:hlinkClick r:id="rId8"/>
              </a:rPr>
              <a:t>[1]</a:t>
            </a:r>
            <a:r>
              <a:rPr lang="ru-RU" dirty="0" smtClean="0">
                <a:solidFill>
                  <a:schemeClr val="bg1"/>
                </a:solidFill>
                <a:latin typeface="Arial"/>
              </a:rPr>
              <a:t>. В Советском Союзе и России пользовались и сейчас пользуются популярностью повести о Мэри </a:t>
            </a:r>
            <a:r>
              <a:rPr lang="ru-RU" dirty="0" err="1" smtClean="0">
                <a:solidFill>
                  <a:schemeClr val="bg1"/>
                </a:solidFill>
                <a:latin typeface="Arial"/>
              </a:rPr>
              <a:t>Поппинс</a:t>
            </a:r>
            <a:r>
              <a:rPr lang="ru-RU" dirty="0" smtClean="0">
                <a:solidFill>
                  <a:schemeClr val="bg1"/>
                </a:solidFill>
                <a:latin typeface="Arial"/>
              </a:rPr>
              <a:t> в переводе </a:t>
            </a:r>
            <a:r>
              <a:rPr lang="ru-RU" dirty="0" smtClean="0">
                <a:solidFill>
                  <a:schemeClr val="bg1"/>
                </a:solidFill>
                <a:latin typeface="Arial"/>
                <a:hlinkClick r:id="rId9" tooltip="Заходер, Борис Владимирович"/>
              </a:rPr>
              <a:t>Бориса </a:t>
            </a:r>
            <a:r>
              <a:rPr lang="ru-RU" dirty="0" err="1" smtClean="0">
                <a:solidFill>
                  <a:schemeClr val="bg1"/>
                </a:solidFill>
                <a:latin typeface="Arial"/>
                <a:hlinkClick r:id="rId9" tooltip="Заходер, Борис Владимирович"/>
              </a:rPr>
              <a:t>Заходера</a:t>
            </a:r>
            <a:r>
              <a:rPr lang="ru-RU" dirty="0" smtClean="0">
                <a:solidFill>
                  <a:schemeClr val="bg1"/>
                </a:solidFill>
                <a:latin typeface="Arial"/>
              </a:rPr>
              <a:t>.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2643182"/>
            <a:ext cx="8022336" cy="4214818"/>
          </a:xfrm>
        </p:spPr>
        <p:txBody>
          <a:bodyPr>
            <a:normAutofit fontScale="77500" lnSpcReduction="20000"/>
          </a:bodyPr>
          <a:lstStyle/>
          <a:p>
            <a:r>
              <a:rPr lang="ru-RU" b="1" dirty="0" smtClean="0">
                <a:solidFill>
                  <a:srgbClr val="252525"/>
                </a:solidFill>
                <a:latin typeface="Arial"/>
              </a:rPr>
              <a:t>ПОМЕЛА ТРЕВИРС -</a:t>
            </a:r>
            <a:r>
              <a:rPr lang="ru-RU" b="1" dirty="0" err="1" smtClean="0">
                <a:solidFill>
                  <a:srgbClr val="252525"/>
                </a:solidFill>
                <a:latin typeface="Arial"/>
              </a:rPr>
              <a:t>оздала</a:t>
            </a:r>
            <a:r>
              <a:rPr lang="ru-RU" b="1" dirty="0" smtClean="0">
                <a:solidFill>
                  <a:srgbClr val="252525"/>
                </a:solidFill>
                <a:latin typeface="Arial"/>
              </a:rPr>
              <a:t> </a:t>
            </a:r>
            <a:r>
              <a:rPr lang="ru-RU" b="1" dirty="0" smtClean="0">
                <a:solidFill>
                  <a:srgbClr val="252525"/>
                </a:solidFill>
                <a:latin typeface="Arial"/>
              </a:rPr>
              <a:t>образ «идеальной няни»</a:t>
            </a:r>
            <a:r>
              <a:rPr lang="ru-RU" b="1" baseline="30000" dirty="0" smtClean="0">
                <a:solidFill>
                  <a:srgbClr val="0B0080"/>
                </a:solidFill>
                <a:latin typeface="Arial"/>
                <a:hlinkClick r:id="rId2"/>
              </a:rPr>
              <a:t>[3]</a:t>
            </a:r>
            <a:r>
              <a:rPr lang="ru-RU" b="1" dirty="0" smtClean="0">
                <a:solidFill>
                  <a:srgbClr val="252525"/>
                </a:solidFill>
                <a:latin typeface="Arial"/>
              </a:rPr>
              <a:t>. Мэри </a:t>
            </a:r>
            <a:r>
              <a:rPr lang="ru-RU" b="1" dirty="0" err="1" smtClean="0">
                <a:solidFill>
                  <a:srgbClr val="252525"/>
                </a:solidFill>
                <a:latin typeface="Arial"/>
              </a:rPr>
              <a:t>Поппинс</a:t>
            </a:r>
            <a:r>
              <a:rPr lang="ru-RU" b="1" dirty="0" smtClean="0">
                <a:solidFill>
                  <a:srgbClr val="252525"/>
                </a:solidFill>
                <a:latin typeface="Arial"/>
              </a:rPr>
              <a:t> — молодая женщина несколько непримечательной наружности («</a:t>
            </a:r>
            <a:r>
              <a:rPr lang="ru-RU" b="1" i="1" dirty="0" smtClean="0">
                <a:solidFill>
                  <a:srgbClr val="252525"/>
                </a:solidFill>
                <a:latin typeface="Arial"/>
              </a:rPr>
              <a:t>Незнакомка была худая, с большими руками и ногами и довольно маленькими, пронзительными синими глазами</a:t>
            </a:r>
            <a:r>
              <a:rPr lang="ru-RU" b="1" dirty="0" smtClean="0">
                <a:solidFill>
                  <a:srgbClr val="252525"/>
                </a:solidFill>
                <a:latin typeface="Arial"/>
              </a:rPr>
              <a:t>»). Её отличает аккуратность и прекрасные манеры; туфли Мэри </a:t>
            </a:r>
            <a:r>
              <a:rPr lang="ru-RU" b="1" dirty="0" err="1" smtClean="0">
                <a:solidFill>
                  <a:srgbClr val="252525"/>
                </a:solidFill>
                <a:latin typeface="Arial"/>
              </a:rPr>
              <a:t>Поппинс</a:t>
            </a:r>
            <a:r>
              <a:rPr lang="ru-RU" b="1" dirty="0" smtClean="0">
                <a:solidFill>
                  <a:srgbClr val="252525"/>
                </a:solidFill>
                <a:latin typeface="Arial"/>
              </a:rPr>
              <a:t> всегда начищены, передник накрахмален, от неё исходит аромат мыла «Солнечный свет» и тостов. Всё имущество героини состоит из зонтика и большой ковровой (гобеленовой) сумки. Она умеет создавать приключения из ничего: из самых обычных предметов и при самых обычных условиях, что заставляет думать о </a:t>
            </a:r>
            <a:r>
              <a:rPr lang="ru-RU" b="1" u="heavy" dirty="0" smtClean="0">
                <a:solidFill>
                  <a:schemeClr val="bg1"/>
                </a:solidFill>
                <a:latin typeface="Arial"/>
              </a:rPr>
              <a:t>происхождении</a:t>
            </a:r>
            <a:r>
              <a:rPr lang="ru-RU" b="1" dirty="0" smtClean="0">
                <a:solidFill>
                  <a:srgbClr val="252525"/>
                </a:solidFill>
                <a:latin typeface="Arial"/>
              </a:rPr>
              <a:t> от магов. Своих воспитанников Мэри </a:t>
            </a:r>
            <a:r>
              <a:rPr lang="ru-RU" b="1" dirty="0" err="1" smtClean="0">
                <a:solidFill>
                  <a:srgbClr val="252525"/>
                </a:solidFill>
                <a:latin typeface="Arial"/>
              </a:rPr>
              <a:t>Поппинс</a:t>
            </a:r>
            <a:r>
              <a:rPr lang="ru-RU" b="1" dirty="0" smtClean="0">
                <a:solidFill>
                  <a:srgbClr val="252525"/>
                </a:solidFill>
                <a:latin typeface="Arial"/>
              </a:rPr>
              <a:t> научила двум самым главным в жизни вещам: умению видеть сказочное в обычных вещах и не бояться любых перемен</a:t>
            </a:r>
            <a:r>
              <a:rPr lang="ru-RU" b="1" baseline="30000" dirty="0" smtClean="0">
                <a:solidFill>
                  <a:srgbClr val="0B0080"/>
                </a:solidFill>
                <a:latin typeface="Arial"/>
                <a:hlinkClick r:id="rId2"/>
              </a:rPr>
              <a:t>[4]</a:t>
            </a:r>
            <a:r>
              <a:rPr lang="ru-RU" b="1" dirty="0" smtClean="0">
                <a:solidFill>
                  <a:srgbClr val="252525"/>
                </a:solidFill>
                <a:latin typeface="Arial"/>
              </a:rPr>
              <a:t>. При всем при этом за свои услуги она просит самое маленькое жалованье. В жизни Мэри есть свои тайны: она имеет бесчисленную родню с волшебным уклоном, дружит с некою миссис </a:t>
            </a:r>
            <a:r>
              <a:rPr lang="ru-RU" b="1" dirty="0" err="1" smtClean="0">
                <a:solidFill>
                  <a:srgbClr val="252525"/>
                </a:solidFill>
                <a:latin typeface="Arial"/>
              </a:rPr>
              <a:t>Корри</a:t>
            </a:r>
            <a:r>
              <a:rPr lang="ru-RU" b="1" dirty="0" smtClean="0">
                <a:solidFill>
                  <a:srgbClr val="252525"/>
                </a:solidFill>
                <a:latin typeface="Arial"/>
              </a:rPr>
              <a:t>, старой как светлые стражи, и явно неравнодушна к молодому </a:t>
            </a:r>
            <a:r>
              <a:rPr lang="ru-RU" b="1" dirty="0" err="1" smtClean="0">
                <a:solidFill>
                  <a:srgbClr val="252525"/>
                </a:solidFill>
                <a:latin typeface="Arial"/>
              </a:rPr>
              <a:t>спичечнику-художнику</a:t>
            </a:r>
            <a:r>
              <a:rPr lang="ru-RU" b="1" dirty="0" smtClean="0">
                <a:solidFill>
                  <a:srgbClr val="252525"/>
                </a:solidFill>
                <a:latin typeface="Arial"/>
              </a:rPr>
              <a:t> Берту.</a:t>
            </a:r>
            <a:br>
              <a:rPr lang="ru-RU" b="1" dirty="0" smtClean="0">
                <a:solidFill>
                  <a:srgbClr val="252525"/>
                </a:solidFill>
                <a:latin typeface="Arial"/>
              </a:rPr>
            </a:br>
            <a:endParaRPr lang="ru-RU" b="1" dirty="0" smtClean="0">
              <a:solidFill>
                <a:srgbClr val="252525"/>
              </a:solidFill>
              <a:latin typeface="Arial"/>
            </a:endParaRPr>
          </a:p>
          <a:p>
            <a:r>
              <a:rPr lang="ru-RU" b="1" dirty="0" err="1" smtClean="0">
                <a:solidFill>
                  <a:srgbClr val="252525"/>
                </a:solidFill>
                <a:latin typeface="Arial"/>
              </a:rPr>
              <a:t>Джули</a:t>
            </a:r>
            <a:r>
              <a:rPr lang="ru-RU" b="1" dirty="0" smtClean="0">
                <a:solidFill>
                  <a:srgbClr val="252525"/>
                </a:solidFill>
                <a:latin typeface="Arial"/>
              </a:rPr>
              <a:t> </a:t>
            </a:r>
            <a:r>
              <a:rPr lang="ru-RU" b="1" dirty="0" err="1" smtClean="0">
                <a:solidFill>
                  <a:srgbClr val="252525"/>
                </a:solidFill>
                <a:latin typeface="Arial"/>
              </a:rPr>
              <a:t>Эндрюс</a:t>
            </a:r>
            <a:r>
              <a:rPr lang="ru-RU" b="1" dirty="0" smtClean="0">
                <a:solidFill>
                  <a:srgbClr val="252525"/>
                </a:solidFill>
                <a:latin typeface="Arial"/>
              </a:rPr>
              <a:t> в роли Мэри </a:t>
            </a:r>
            <a:r>
              <a:rPr lang="ru-RU" b="1" dirty="0" err="1" smtClean="0">
                <a:solidFill>
                  <a:srgbClr val="252525"/>
                </a:solidFill>
                <a:latin typeface="Arial"/>
              </a:rPr>
              <a:t>Поппинс</a:t>
            </a:r>
            <a:endParaRPr lang="ru-RU" b="1" dirty="0" smtClean="0">
              <a:solidFill>
                <a:srgbClr val="252525"/>
              </a:solidFill>
              <a:latin typeface="Arial"/>
            </a:endParaRPr>
          </a:p>
          <a:p>
            <a:r>
              <a:rPr lang="ru-RU" b="1" dirty="0" smtClean="0">
                <a:solidFill>
                  <a:srgbClr val="252525"/>
                </a:solidFill>
                <a:latin typeface="Arial"/>
              </a:rPr>
              <a:t>Мэри </a:t>
            </a:r>
            <a:r>
              <a:rPr lang="ru-RU" b="1" dirty="0" err="1" smtClean="0">
                <a:solidFill>
                  <a:srgbClr val="252525"/>
                </a:solidFill>
                <a:latin typeface="Arial"/>
              </a:rPr>
              <a:t>Поппинс</a:t>
            </a:r>
            <a:r>
              <a:rPr lang="ru-RU" b="1" dirty="0" smtClean="0">
                <a:solidFill>
                  <a:srgbClr val="252525"/>
                </a:solidFill>
                <a:latin typeface="Arial"/>
              </a:rPr>
              <a:t> передвигается весьма оригинальным способом — по ветру, который сама легендарная няня называет «ветром перемен»:</a:t>
            </a:r>
          </a:p>
          <a:p>
            <a:endParaRPr lang="ru-RU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286116" y="-22806243"/>
            <a:ext cx="4651396" cy="228062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>
                <a:solidFill>
                  <a:srgbClr val="252525"/>
                </a:solidFill>
                <a:latin typeface="Arial"/>
              </a:rPr>
              <a:t>создала образ «идеальной няни»</a:t>
            </a:r>
            <a:r>
              <a:rPr lang="ru-RU" baseline="30000" dirty="0" smtClean="0">
                <a:solidFill>
                  <a:srgbClr val="0B0080"/>
                </a:solidFill>
                <a:latin typeface="Arial"/>
                <a:hlinkClick r:id="rId2"/>
              </a:rPr>
              <a:t>[3]</a:t>
            </a:r>
            <a:r>
              <a:rPr lang="ru-RU" dirty="0" smtClean="0">
                <a:solidFill>
                  <a:srgbClr val="252525"/>
                </a:solidFill>
                <a:latin typeface="Arial"/>
              </a:rPr>
              <a:t>. Мэри </a:t>
            </a:r>
            <a:r>
              <a:rPr lang="ru-RU" dirty="0" err="1" smtClean="0">
                <a:solidFill>
                  <a:srgbClr val="252525"/>
                </a:solidFill>
                <a:latin typeface="Arial"/>
              </a:rPr>
              <a:t>Поппинс</a:t>
            </a:r>
            <a:r>
              <a:rPr lang="ru-RU" dirty="0" smtClean="0">
                <a:solidFill>
                  <a:srgbClr val="252525"/>
                </a:solidFill>
                <a:latin typeface="Arial"/>
              </a:rPr>
              <a:t> — молодая женщина несколько непримечательной наружности («</a:t>
            </a:r>
            <a:r>
              <a:rPr lang="ru-RU" i="1" dirty="0" smtClean="0">
                <a:solidFill>
                  <a:srgbClr val="252525"/>
                </a:solidFill>
                <a:latin typeface="Arial"/>
              </a:rPr>
              <a:t>Незнакомка была худая, с большими руками и ногами и довольно маленькими, пронзительными синими глазами</a:t>
            </a:r>
            <a:r>
              <a:rPr lang="ru-RU" dirty="0" smtClean="0">
                <a:solidFill>
                  <a:srgbClr val="252525"/>
                </a:solidFill>
                <a:latin typeface="Arial"/>
              </a:rPr>
              <a:t>»). Её отличает аккуратность и прекрасные манеры; туфли Мэри </a:t>
            </a:r>
            <a:r>
              <a:rPr lang="ru-RU" dirty="0" err="1" smtClean="0">
                <a:solidFill>
                  <a:srgbClr val="252525"/>
                </a:solidFill>
                <a:latin typeface="Arial"/>
              </a:rPr>
              <a:t>Поппинс</a:t>
            </a:r>
            <a:r>
              <a:rPr lang="ru-RU" dirty="0" smtClean="0">
                <a:solidFill>
                  <a:srgbClr val="252525"/>
                </a:solidFill>
                <a:latin typeface="Arial"/>
              </a:rPr>
              <a:t> всегда начищены, передник накрахмален, от неё исходит аромат мыла «Солнечный свет» и тостов. Всё имущество героини состоит из зонтика и большой ковровой (гобеленовой) сумки. Она умеет создавать приключения из ничего: из самых обычных предметов и при самых обычных условиях, что заставляет думать о происхождении от магов. Своих воспитанников Мэри </a:t>
            </a:r>
            <a:r>
              <a:rPr lang="ru-RU" dirty="0" err="1" smtClean="0">
                <a:solidFill>
                  <a:srgbClr val="252525"/>
                </a:solidFill>
                <a:latin typeface="Arial"/>
              </a:rPr>
              <a:t>Поппинс</a:t>
            </a:r>
            <a:r>
              <a:rPr lang="ru-RU" dirty="0" smtClean="0">
                <a:solidFill>
                  <a:srgbClr val="252525"/>
                </a:solidFill>
                <a:latin typeface="Arial"/>
              </a:rPr>
              <a:t> научила двум самым главным в жизни вещам: умению видеть сказочное в обычных вещах и не бояться любых перемен</a:t>
            </a:r>
            <a:r>
              <a:rPr lang="ru-RU" baseline="30000" dirty="0" smtClean="0">
                <a:solidFill>
                  <a:srgbClr val="0B0080"/>
                </a:solidFill>
                <a:latin typeface="Arial"/>
                <a:hlinkClick r:id="rId2"/>
              </a:rPr>
              <a:t>[4]</a:t>
            </a:r>
            <a:r>
              <a:rPr lang="ru-RU" dirty="0" smtClean="0">
                <a:solidFill>
                  <a:srgbClr val="252525"/>
                </a:solidFill>
                <a:latin typeface="Arial"/>
              </a:rPr>
              <a:t>. При всем при этом за свои услуги она просит самое маленькое жалованье. В жизни Мэри есть свои тайны: она имеет бесчисленную родню с волшебным уклоном, дружит с некою миссис </a:t>
            </a:r>
            <a:r>
              <a:rPr lang="ru-RU" dirty="0" err="1" smtClean="0">
                <a:solidFill>
                  <a:srgbClr val="252525"/>
                </a:solidFill>
                <a:latin typeface="Arial"/>
              </a:rPr>
              <a:t>Корри</a:t>
            </a:r>
            <a:r>
              <a:rPr lang="ru-RU" dirty="0" smtClean="0">
                <a:solidFill>
                  <a:srgbClr val="252525"/>
                </a:solidFill>
                <a:latin typeface="Arial"/>
              </a:rPr>
              <a:t>, старой как светлые стражи, и явно неравнодушна к молодому </a:t>
            </a:r>
            <a:r>
              <a:rPr lang="ru-RU" dirty="0" err="1" smtClean="0">
                <a:solidFill>
                  <a:srgbClr val="252525"/>
                </a:solidFill>
                <a:latin typeface="Arial"/>
              </a:rPr>
              <a:t>спичечнику-художнику</a:t>
            </a:r>
            <a:r>
              <a:rPr lang="ru-RU" dirty="0" smtClean="0">
                <a:solidFill>
                  <a:srgbClr val="252525"/>
                </a:solidFill>
                <a:latin typeface="Arial"/>
              </a:rPr>
              <a:t> Берту.</a:t>
            </a:r>
            <a:br>
              <a:rPr lang="ru-RU" dirty="0" smtClean="0">
                <a:solidFill>
                  <a:srgbClr val="252525"/>
                </a:solidFill>
                <a:latin typeface="Arial"/>
              </a:rPr>
            </a:br>
            <a:endParaRPr lang="ru-RU" dirty="0" smtClean="0">
              <a:solidFill>
                <a:srgbClr val="252525"/>
              </a:solidFill>
              <a:latin typeface="Arial"/>
            </a:endParaRPr>
          </a:p>
          <a:p>
            <a:r>
              <a:rPr lang="ru-RU" dirty="0" err="1" smtClean="0">
                <a:solidFill>
                  <a:srgbClr val="252525"/>
                </a:solidFill>
                <a:latin typeface="Arial"/>
              </a:rPr>
              <a:t>Джули</a:t>
            </a:r>
            <a:r>
              <a:rPr lang="ru-RU" dirty="0" smtClean="0">
                <a:solidFill>
                  <a:srgbClr val="252525"/>
                </a:solidFill>
                <a:latin typeface="Arial"/>
              </a:rPr>
              <a:t> </a:t>
            </a:r>
            <a:r>
              <a:rPr lang="ru-RU" dirty="0" err="1" smtClean="0">
                <a:solidFill>
                  <a:srgbClr val="252525"/>
                </a:solidFill>
                <a:latin typeface="Arial"/>
              </a:rPr>
              <a:t>Эндрюс</a:t>
            </a:r>
            <a:r>
              <a:rPr lang="ru-RU" dirty="0" smtClean="0">
                <a:solidFill>
                  <a:srgbClr val="252525"/>
                </a:solidFill>
                <a:latin typeface="Arial"/>
              </a:rPr>
              <a:t> в роли Мэри </a:t>
            </a:r>
            <a:r>
              <a:rPr lang="ru-RU" dirty="0" err="1" smtClean="0">
                <a:solidFill>
                  <a:srgbClr val="252525"/>
                </a:solidFill>
                <a:latin typeface="Arial"/>
              </a:rPr>
              <a:t>Поппинс</a:t>
            </a:r>
            <a:endParaRPr lang="ru-RU" dirty="0" smtClean="0">
              <a:solidFill>
                <a:srgbClr val="252525"/>
              </a:solidFill>
              <a:latin typeface="Arial"/>
            </a:endParaRPr>
          </a:p>
          <a:p>
            <a:r>
              <a:rPr lang="ru-RU" dirty="0" smtClean="0">
                <a:solidFill>
                  <a:srgbClr val="252525"/>
                </a:solidFill>
                <a:latin typeface="Arial"/>
              </a:rPr>
              <a:t>Мэри </a:t>
            </a:r>
            <a:r>
              <a:rPr lang="ru-RU" dirty="0" err="1" smtClean="0">
                <a:solidFill>
                  <a:srgbClr val="252525"/>
                </a:solidFill>
                <a:latin typeface="Arial"/>
              </a:rPr>
              <a:t>Поппинс</a:t>
            </a:r>
            <a:r>
              <a:rPr lang="ru-RU" dirty="0" smtClean="0">
                <a:solidFill>
                  <a:srgbClr val="252525"/>
                </a:solidFill>
                <a:latin typeface="Arial"/>
              </a:rPr>
              <a:t> передвигается весьма оригинальным способом — по ветру, который сама легендарная няня называет «ветром перемен»:</a:t>
            </a:r>
          </a:p>
          <a:p>
            <a:r>
              <a:rPr lang="ru-RU" i="1" dirty="0" smtClean="0"/>
              <a:t>«Тут силуэт, сгибаясь и пошатываясь под ударами ветра, открыл калитку, и дети увидели, что он принадлежит женщине. Одной рукой она придерживала шляпку, в другой тащила большую сумку. И вдруг — Майкл и Джейн не поверили своим глазам, — едва женщина вошла в садик, она поднялась в воздух и полетела прямо к дому! Да, было похоже на то, что ветер сперва донёс её до калитки, подождал, пока она откроет, а потом принёс её прямо к парадной двери. Весь дом так и задрожал, когда она приземлилась!»</a:t>
            </a:r>
            <a:endParaRPr lang="ru-RU" dirty="0" smtClean="0"/>
          </a:p>
          <a:p>
            <a:pPr algn="r"/>
            <a:r>
              <a:rPr lang="ru-RU" dirty="0" smtClean="0"/>
              <a:t>— </a:t>
            </a:r>
            <a:r>
              <a:rPr lang="ru-RU" i="1" dirty="0" err="1" smtClean="0"/>
              <a:t>Памела</a:t>
            </a:r>
            <a:r>
              <a:rPr lang="ru-RU" i="1" dirty="0" smtClean="0"/>
              <a:t> </a:t>
            </a:r>
            <a:r>
              <a:rPr lang="ru-RU" i="1" dirty="0" err="1" smtClean="0"/>
              <a:t>Трэверс</a:t>
            </a:r>
            <a:r>
              <a:rPr lang="ru-RU" i="1" dirty="0" smtClean="0"/>
              <a:t>. Мэри </a:t>
            </a:r>
            <a:r>
              <a:rPr lang="ru-RU" i="1" dirty="0" err="1" smtClean="0"/>
              <a:t>Поппинс</a:t>
            </a:r>
            <a:r>
              <a:rPr lang="ru-RU" i="1" dirty="0" smtClean="0"/>
              <a:t>. Часть первая. Дом № 17. Глава первая. Восточный ветер</a:t>
            </a:r>
            <a:endParaRPr lang="ru-RU" dirty="0" smtClean="0"/>
          </a:p>
          <a:p>
            <a:r>
              <a:rPr lang="ru-RU" dirty="0" smtClean="0">
                <a:solidFill>
                  <a:srgbClr val="252525"/>
                </a:solidFill>
                <a:latin typeface="Arial"/>
              </a:rPr>
              <a:t>Мэри </a:t>
            </a:r>
            <a:r>
              <a:rPr lang="ru-RU" dirty="0" err="1" smtClean="0">
                <a:solidFill>
                  <a:srgbClr val="252525"/>
                </a:solidFill>
                <a:latin typeface="Arial"/>
              </a:rPr>
              <a:t>Поппинс</a:t>
            </a:r>
            <a:r>
              <a:rPr lang="ru-RU" dirty="0" smtClean="0">
                <a:solidFill>
                  <a:srgbClr val="252525"/>
                </a:solidFill>
                <a:latin typeface="Arial"/>
              </a:rPr>
              <a:t> строга, а её строгость, однако, одинаково легко принимается как воспитанниками, так и родителями детей.</a:t>
            </a:r>
          </a:p>
          <a:p>
            <a:r>
              <a:rPr lang="ru-RU" i="1" dirty="0" smtClean="0"/>
              <a:t>«Майкл, как он ни был ошеломлён, сморщился и начал протестовать: „Я не хочу! Мне не нужно! Я не буду!“ Но Мэри </a:t>
            </a:r>
            <a:r>
              <a:rPr lang="ru-RU" i="1" dirty="0" err="1" smtClean="0"/>
              <a:t>Поппинс</a:t>
            </a:r>
            <a:r>
              <a:rPr lang="ru-RU" i="1" dirty="0" smtClean="0"/>
              <a:t> не сводила с него взгляда, и вдруг Майкл почувствовал, что невозможно смотреть на Мэри </a:t>
            </a:r>
            <a:r>
              <a:rPr lang="ru-RU" i="1" dirty="0" err="1" smtClean="0"/>
              <a:t>Поппинс</a:t>
            </a:r>
            <a:r>
              <a:rPr lang="ru-RU" i="1" dirty="0" smtClean="0"/>
              <a:t> и не слушаться. Было в ней что-то странное и необыкновенное, от чего делалось и страшно, и весело! Ложка придвинулась ещё ближе. Майкл сделал глубокий вздох, закрыл глаза и глотнул».</a:t>
            </a:r>
            <a:endParaRPr lang="ru-RU" dirty="0" smtClean="0"/>
          </a:p>
          <a:p>
            <a:pPr algn="r"/>
            <a:r>
              <a:rPr lang="ru-RU" dirty="0" smtClean="0"/>
              <a:t>— </a:t>
            </a:r>
            <a:r>
              <a:rPr lang="ru-RU" i="1" dirty="0" err="1" smtClean="0"/>
              <a:t>Памела</a:t>
            </a:r>
            <a:r>
              <a:rPr lang="ru-RU" i="1" dirty="0" smtClean="0"/>
              <a:t> </a:t>
            </a:r>
            <a:r>
              <a:rPr lang="ru-RU" i="1" dirty="0" err="1" smtClean="0"/>
              <a:t>Трэверс</a:t>
            </a:r>
            <a:r>
              <a:rPr lang="ru-RU" i="1" dirty="0" smtClean="0"/>
              <a:t>. Мэри </a:t>
            </a:r>
            <a:r>
              <a:rPr lang="ru-RU" i="1" dirty="0" err="1" smtClean="0"/>
              <a:t>Поппинс</a:t>
            </a:r>
            <a:r>
              <a:rPr lang="ru-RU" i="1" dirty="0" smtClean="0"/>
              <a:t>. Часть первая. Дом № 17. Глава первая. Восточный ветер</a:t>
            </a:r>
            <a:endParaRPr lang="ru-RU" dirty="0" smtClean="0"/>
          </a:p>
          <a:p>
            <a:r>
              <a:rPr lang="ru-RU" i="1" dirty="0" smtClean="0"/>
              <a:t>«Мэри </a:t>
            </a:r>
            <a:r>
              <a:rPr lang="ru-RU" i="1" dirty="0" err="1" smtClean="0"/>
              <a:t>Поппинс</a:t>
            </a:r>
            <a:r>
              <a:rPr lang="ru-RU" i="1" dirty="0" smtClean="0"/>
              <a:t> удивлённо посмотрела на неё. „Порядочные люди, мадам, — возразила она, — всегда предоставляют каждый второй четверг, и с часу до шести. На такие же условия соглашусь и я, или…„ — она выдержала паузу, и миссис </a:t>
            </a:r>
            <a:r>
              <a:rPr lang="ru-RU" i="1" dirty="0" err="1" smtClean="0"/>
              <a:t>Бэнкс</a:t>
            </a:r>
            <a:r>
              <a:rPr lang="ru-RU" i="1" dirty="0" smtClean="0"/>
              <a:t> сразу поняла, что именно эта пауза означает. А означала она то, что если Мэри </a:t>
            </a:r>
            <a:r>
              <a:rPr lang="ru-RU" i="1" dirty="0" err="1" smtClean="0"/>
              <a:t>Поппинс</a:t>
            </a:r>
            <a:r>
              <a:rPr lang="ru-RU" i="1" dirty="0" smtClean="0"/>
              <a:t> не получит, чего хочет, она не останется здесь больше ни минуты».</a:t>
            </a:r>
            <a:endParaRPr lang="ru-RU" dirty="0" smtClean="0"/>
          </a:p>
          <a:p>
            <a:pPr algn="r"/>
            <a:r>
              <a:rPr lang="ru-RU" dirty="0" smtClean="0"/>
              <a:t>— </a:t>
            </a:r>
            <a:r>
              <a:rPr lang="ru-RU" i="1" dirty="0" err="1" smtClean="0"/>
              <a:t>Памела</a:t>
            </a:r>
            <a:r>
              <a:rPr lang="ru-RU" i="1" dirty="0" smtClean="0"/>
              <a:t> </a:t>
            </a:r>
            <a:r>
              <a:rPr lang="ru-RU" i="1" dirty="0" err="1" smtClean="0"/>
              <a:t>Трэверс</a:t>
            </a:r>
            <a:r>
              <a:rPr lang="ru-RU" i="1" dirty="0" smtClean="0"/>
              <a:t>. Мэри </a:t>
            </a:r>
            <a:r>
              <a:rPr lang="ru-RU" i="1" dirty="0" err="1" smtClean="0"/>
              <a:t>Поппинс</a:t>
            </a:r>
            <a:r>
              <a:rPr lang="ru-RU" i="1" dirty="0" smtClean="0"/>
              <a:t>. Глава вторая. Выходной</a:t>
            </a:r>
            <a:endParaRPr lang="ru-RU" dirty="0" smtClean="0"/>
          </a:p>
          <a:p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2714620"/>
            <a:ext cx="8022336" cy="2071702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bg1"/>
                </a:solidFill>
              </a:rPr>
              <a:t>МНЕ ОЧЕНЬ ПОНРАВИЛИСЬ ЭТИ ПЕСНИ. ОНИ ОЧЕНЬ НЕЖНЫЕ И ГОРМОНИЧНЫЕ. А БОЛЬШЕ ВМЕГО МНЕ ПОДРАВИЛИСЬ ПЕСНИ « 33 КОРОВЫ » И « ЦВЕТНЫЕ СНЫ». </a:t>
            </a:r>
            <a:endParaRPr lang="ru-RU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40664" y="2928934"/>
            <a:ext cx="8022336" cy="1500198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МНЕ ОЧЕНЬ ПОНРАВИЛОСЬ ИСПОЛНЕНИЕ ЭТИХ ПЕСЕН</a:t>
            </a:r>
            <a:r>
              <a:rPr lang="ru-RU" dirty="0" smtClean="0"/>
              <a:t>. 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Модуль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Модульная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Моду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7500"/>
                <a:satMod val="137000"/>
              </a:schemeClr>
            </a:gs>
            <a:gs pos="55000">
              <a:schemeClr val="phClr">
                <a:shade val="69000"/>
                <a:satMod val="137000"/>
              </a:schemeClr>
            </a:gs>
            <a:gs pos="100000">
              <a:schemeClr val="phClr">
                <a:shade val="98000"/>
                <a:satMod val="137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48000" cap="flat" cmpd="thickThin" algn="ctr">
          <a:solidFill>
            <a:schemeClr val="phClr"/>
          </a:solidFill>
          <a:prstDash val="solid"/>
        </a:ln>
        <a:ln w="48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5000" dist="25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39000" dist="25400" dir="5400000" rotWithShape="0">
              <a:srgbClr val="000000">
                <a:alpha val="38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1800000"/>
            </a:lightRig>
          </a:scene3d>
          <a:sp3d prstMaterial="matte">
            <a:bevelT h="200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300000"/>
              </a:schemeClr>
            </a:gs>
            <a:gs pos="12000">
              <a:schemeClr val="phClr">
                <a:tint val="48000"/>
                <a:satMod val="300000"/>
              </a:schemeClr>
            </a:gs>
            <a:gs pos="20000">
              <a:schemeClr val="phClr">
                <a:tint val="49000"/>
                <a:satMod val="300000"/>
              </a:schemeClr>
            </a:gs>
            <a:gs pos="100000">
              <a:schemeClr val="phClr">
                <a:shade val="30000"/>
              </a:schemeClr>
            </a:gs>
          </a:gsLst>
          <a:path path="circle">
            <a:fillToRect l="10000" t="-25000" r="10000" b="125000"/>
          </a:path>
        </a:gradFill>
        <a:blipFill>
          <a:blip xmlns:r="http://schemas.openxmlformats.org/officeDocument/2006/relationships" r:embed="rId1">
            <a:duotone>
              <a:schemeClr val="phClr">
                <a:shade val="75000"/>
                <a:satMod val="105000"/>
              </a:schemeClr>
              <a:schemeClr val="phClr">
                <a:tint val="95000"/>
                <a:satMod val="105000"/>
              </a:schemeClr>
            </a:duotone>
          </a:blip>
          <a:tile tx="0" ty="0" sx="38000" sy="38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Module</Template>
  <TotalTime>12</TotalTime>
  <Words>72</Words>
  <PresentationFormat>Экран (4:3)</PresentationFormat>
  <Paragraphs>19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Модульная</vt:lpstr>
      <vt:lpstr>Мери Поппинс </vt:lpstr>
      <vt:lpstr>Слайд 2</vt:lpstr>
      <vt:lpstr>Слайд 3</vt:lpstr>
      <vt:lpstr>Слайд 4</vt:lpstr>
      <vt:lpstr>Слайд 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Мери Поппинс </dc:title>
  <cp:lastModifiedBy>Пользователь</cp:lastModifiedBy>
  <cp:revision>3</cp:revision>
  <dcterms:modified xsi:type="dcterms:W3CDTF">2017-03-14T12:16:16Z</dcterms:modified>
</cp:coreProperties>
</file>