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FC9094-F802-4481-83A9-44E314A31DAF}" type="datetimeFigureOut">
              <a:rPr lang="ru-RU" smtClean="0"/>
              <a:t>12.03.2017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F166CC-B675-40D1-809A-4F619DE276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07516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166CC-B675-40D1-809A-4F619DE27684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6217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6BF54-3417-4A52-99F7-72241C26763F}" type="datetimeFigureOut">
              <a:rPr lang="ru-RU" smtClean="0"/>
              <a:t>12.03.2017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44282-D02B-44EC-8E9F-152F29230D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6BF54-3417-4A52-99F7-72241C26763F}" type="datetimeFigureOut">
              <a:rPr lang="ru-RU" smtClean="0"/>
              <a:t>12.03.2017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44282-D02B-44EC-8E9F-152F29230D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6BF54-3417-4A52-99F7-72241C26763F}" type="datetimeFigureOut">
              <a:rPr lang="ru-RU" smtClean="0"/>
              <a:t>12.03.2017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44282-D02B-44EC-8E9F-152F29230D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6BF54-3417-4A52-99F7-72241C26763F}" type="datetimeFigureOut">
              <a:rPr lang="ru-RU" smtClean="0"/>
              <a:t>12.03.2017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44282-D02B-44EC-8E9F-152F29230D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6BF54-3417-4A52-99F7-72241C26763F}" type="datetimeFigureOut">
              <a:rPr lang="ru-RU" smtClean="0"/>
              <a:t>12.03.2017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44282-D02B-44EC-8E9F-152F29230D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6BF54-3417-4A52-99F7-72241C26763F}" type="datetimeFigureOut">
              <a:rPr lang="ru-RU" smtClean="0"/>
              <a:t>12.03.2017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44282-D02B-44EC-8E9F-152F29230D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6BF54-3417-4A52-99F7-72241C26763F}" type="datetimeFigureOut">
              <a:rPr lang="ru-RU" smtClean="0"/>
              <a:t>12.03.2017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44282-D02B-44EC-8E9F-152F29230D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6BF54-3417-4A52-99F7-72241C26763F}" type="datetimeFigureOut">
              <a:rPr lang="ru-RU" smtClean="0"/>
              <a:t>12.03.2017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44282-D02B-44EC-8E9F-152F29230D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6BF54-3417-4A52-99F7-72241C26763F}" type="datetimeFigureOut">
              <a:rPr lang="ru-RU" smtClean="0"/>
              <a:t>12.03.2017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44282-D02B-44EC-8E9F-152F29230D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6BF54-3417-4A52-99F7-72241C26763F}" type="datetimeFigureOut">
              <a:rPr lang="ru-RU" smtClean="0"/>
              <a:t>12.03.2017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44282-D02B-44EC-8E9F-152F29230D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6BF54-3417-4A52-99F7-72241C26763F}" type="datetimeFigureOut">
              <a:rPr lang="ru-RU" smtClean="0"/>
              <a:t>12.03.2017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44282-D02B-44EC-8E9F-152F29230DFC}" type="slidenum">
              <a:rPr lang="ru-RU" smtClean="0"/>
              <a:t>‹#›</a:t>
            </a:fld>
            <a:endParaRPr lang="ru-RU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276BF54-3417-4A52-99F7-72241C26763F}" type="datetimeFigureOut">
              <a:rPr lang="ru-RU" smtClean="0"/>
              <a:t>12.03.2017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BE44282-D02B-44EC-8E9F-152F29230DF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9F%D0%BB%D0%B8%D1%81%D0%B5%D1%86%D0%BA%D0%B0%D1%8F,_%D0%90%D0%BD%D0%BD%D0%B0_%D0%90%D0%BB%D0%B5%D0%BA%D1%81%D0%B0%D0%BD%D0%B4%D1%80%D0%BE%D0%B2%D0%BD%D0%B0" TargetMode="External"/><Relationship Id="rId3" Type="http://schemas.openxmlformats.org/officeDocument/2006/relationships/hyperlink" Target="https://ru.wikipedia.org/wiki/%D0%9C%D1%8D%D1%80%D0%B8_%D0%9F%D0%BE%D0%BF%D0%BF%D0%B8%D0%BD%D1%81" TargetMode="External"/><Relationship Id="rId7" Type="http://schemas.openxmlformats.org/officeDocument/2006/relationships/hyperlink" Target="https://ru.wikipedia.org/wiki/%D0%A0%D1%83%D0%BA%D0%B0%D0%B2%D0%B8%D1%88%D0%BD%D0%B8%D0%BA%D0%BE%D0%B2,_%D0%A4%D0%B8%D0%BB%D0%B8%D0%BF%D0%BF_%D0%90%D0%BB%D0%B5%D0%BA%D1%81%D0%B0%D0%BD%D0%B4%D1%80%D0%BE%D0%B2%D0%B8%D1%87" TargetMode="External"/><Relationship Id="rId12" Type="http://schemas.openxmlformats.org/officeDocument/2006/relationships/hyperlink" Target="https://ru.wikipedia.org/wiki/%D0%A1%D0%BA%D0%BE%D0%B1%D1%86%D0%B5%D0%B2%D0%B0,_%D0%98%D1%80%D0%B8%D0%BD%D0%B0_%D0%9A%D0%BE%D0%BD%D1%81%D1%82%D0%B0%D0%BD%D1%82%D0%B8%D0%BD%D0%BE%D0%B2%D0%BD%D0%B0" TargetMode="External"/><Relationship Id="rId2" Type="http://schemas.openxmlformats.org/officeDocument/2006/relationships/hyperlink" Target="https://ru.wikipedia.org/wiki/%D0%90%D0%BD%D0%B4%D1%80%D0%B5%D0%B9%D1%87%D0%B5%D0%BD%D0%BA%D0%BE,_%D0%9D%D0%B0%D1%82%D0%B0%D0%BB%D1%8C%D1%8F_%D0%AD%D0%B4%D1%83%D0%B0%D1%80%D0%B4%D0%BE%D0%B2%D0%BD%D0%B0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ru.wikipedia.org/wiki/%D0%A3%D0%B4%D0%BE%D0%B2%D0%B8%D1%87%D0%B5%D0%BD%D0%BA%D0%BE,_%D0%9B%D0%B0%D1%80%D0%B8%D1%81%D0%B0_%D0%98%D0%B2%D0%B0%D0%BD%D0%BE%D0%B2%D0%BD%D0%B0" TargetMode="External"/><Relationship Id="rId11" Type="http://schemas.openxmlformats.org/officeDocument/2006/relationships/hyperlink" Target="https://ru.wikipedia.org/wiki/%D0%A2%D0%B0%D0%B1%D0%B0%D0%BA%D0%BE%D0%B2,_%D0%9E%D0%BB%D0%B5%D0%B3_%D0%9F%D0%B0%D0%B2%D0%BB%D0%BE%D0%B2%D0%B8%D1%87" TargetMode="External"/><Relationship Id="rId5" Type="http://schemas.openxmlformats.org/officeDocument/2006/relationships/hyperlink" Target="https://ru.wikipedia.org/wiki/%D0%A4%D0%B8%D0%BB%D0%BE%D0%B7%D0%BE%D0%B2,_%D0%90%D0%BB%D1%8C%D0%B1%D0%B5%D1%80%D1%82_%D0%9B%D0%B5%D0%BE%D0%BD%D0%B8%D0%B4%D0%BE%D0%B2%D0%B8%D1%87" TargetMode="External"/><Relationship Id="rId10" Type="http://schemas.openxmlformats.org/officeDocument/2006/relationships/hyperlink" Target="https://ru.wikipedia.org/wiki/%D0%A1%D0%BC%D0%B5%D1%8F%D0%BD,_%D0%9F%D0%B0%D0%B2%D0%B5%D0%BB_%D0%95%D0%B2%D0%B3%D0%B5%D0%BD%D1%8C%D0%B5%D0%B2%D0%B8%D1%87" TargetMode="External"/><Relationship Id="rId4" Type="http://schemas.openxmlformats.org/officeDocument/2006/relationships/hyperlink" Target="https://ru.wikipedia.org/w/index.php?title=%D0%92%D0%BE%D1%80%D0%BE%D0%BD%D0%B8%D0%BD%D0%B0,_%D0%A2%D0%B0%D1%82%D1%8C%D1%8F%D0%BD%D0%B0_%D0%92%D0%B8%D0%BA%D1%82%D0%BE%D1%80%D0%BE%D0%B2%D0%BD%D0%B0&amp;action=edit&amp;redlink=1" TargetMode="External"/><Relationship Id="rId9" Type="http://schemas.openxmlformats.org/officeDocument/2006/relationships/hyperlink" Target="https://ru.wikipedia.org/wiki/%D0%A3%D0%BB%D1%8C%D1%84%D1%81%D0%B0%D0%BA,_%D0%9B%D0%B5%D0%BC%D0%B1%D0%B8%D1%82_%D0%AE%D1%85%D0%B0%D0%BD%D0%BE%D0%B2%D0%B8%D1%87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/index.php?title=%D0%9B%D0%B5%D0%B2%D0%B8%D0%BD,_%D0%AD%D0%BC%D0%BC%D0%B0%D0%BD%D1%83%D0%B8%D0%BB_(%D0%B0%D0%BA%D1%82%D1%91%D1%80)&amp;action=edit&amp;redlink=1" TargetMode="External"/><Relationship Id="rId13" Type="http://schemas.openxmlformats.org/officeDocument/2006/relationships/hyperlink" Target="https://ru.wikipedia.org/w/index.php?title=%D0%92%D0%BB%D0%B0%D0%B4%D0%B8%D0%BC%D0%B8%D1%80_%D0%9A%D0%B0%D1%80%D0%BA%D0%BB%D0%B8%D0%BD%D1%8C%D1%88&amp;action=edit&amp;redlink=1" TargetMode="External"/><Relationship Id="rId3" Type="http://schemas.openxmlformats.org/officeDocument/2006/relationships/hyperlink" Target="https://ru.wikipedia.org/w/index.php?title=%D0%9D%D1%83%D0%B4%D1%8C%D0%B3%D0%B0,_%D0%9C%D0%B0%D1%80%D0%B8%D0%BD%D0%B0_%D0%90%D0%BD%D0%B4%D1%80%D0%B5%D0%B5%D0%B2%D0%BD%D0%B0&amp;action=edit&amp;redlink=1" TargetMode="External"/><Relationship Id="rId7" Type="http://schemas.openxmlformats.org/officeDocument/2006/relationships/hyperlink" Target="https://ru.wikipedia.org/wiki/%D0%9A%D0%B0%D0%BD%D0%B5%D0%B2%D1%81%D0%BA%D0%B8%D0%B9,_%D0%9B%D0%B5%D0%BE%D0%BD%D0%B8%D0%B4_%D0%A1%D0%B5%D0%BC%D1%91%D0%BD%D0%BE%D0%B2%D0%B8%D1%87" TargetMode="External"/><Relationship Id="rId12" Type="http://schemas.openxmlformats.org/officeDocument/2006/relationships/hyperlink" Target="https://ru.wikipedia.org/wiki/%D0%91%D0%B0%D0%B1%D0%B0%D0%BA%D0%BE%D0%B2,_%D0%9F%D0%B0%D0%B2%D0%B5%D0%BB_%D0%A4%D1%91%D0%B4%D0%BE%D1%80%D0%BE%D0%B2%D0%B8%D1%87" TargetMode="External"/><Relationship Id="rId2" Type="http://schemas.openxmlformats.org/officeDocument/2006/relationships/hyperlink" Target="https://ru.wikipedia.org/wiki/%D0%93%D0%B5%D1%80%D0%B4%D1%82,_%D0%97%D0%B8%D0%BD%D0%BE%D0%B2%D0%B8%D0%B9_%D0%95%D1%84%D0%B8%D0%BC%D0%BE%D0%B2%D0%B8%D1%87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ru.wikipedia.org/wiki/%D0%AF%D1%81%D1%83%D0%BB%D0%BE%D0%B2%D0%B8%D1%87,_%D0%98%D0%B3%D0%BE%D1%80%D1%8C_%D0%9D%D0%B8%D0%BA%D0%BE%D0%BB%D0%B0%D0%B5%D0%B2%D0%B8%D1%87" TargetMode="External"/><Relationship Id="rId11" Type="http://schemas.openxmlformats.org/officeDocument/2006/relationships/hyperlink" Target="https://ru.wikipedia.org/wiki/%D0%A0%D1%83%D1%82%D0%B1%D0%B5%D1%80%D0%B3,_%D0%98%D0%BB%D1%8C%D1%8F_%D0%93%D1%80%D0%B8%D0%B3%D0%BE%D1%80%D1%8C%D0%B5%D0%B2%D0%B8%D1%87" TargetMode="External"/><Relationship Id="rId5" Type="http://schemas.openxmlformats.org/officeDocument/2006/relationships/hyperlink" Target="https://ru.wikipedia.org/wiki/%D0%A1%D0%BE%D0%BA%D0%BE%D0%BB%D0%BE%D0%B2%D1%81%D0%BA%D0%B8%D0%B9,_%D0%A1%D0%B5%D0%BC%D1%91%D0%BD_%D0%93%D1%80%D0%B8%D0%B3%D0%BE%D1%80%D1%8C%D0%B5%D0%B2%D0%B8%D1%87" TargetMode="External"/><Relationship Id="rId10" Type="http://schemas.openxmlformats.org/officeDocument/2006/relationships/hyperlink" Target="https://ru.wikipedia.org/wiki/%D0%9C%D0%BE%D1%80%D0%BE%D0%B7,_%D0%AE%D1%80%D0%B8%D0%B9_%D0%9F%D0%B0%D0%B2%D0%BB%D0%BE%D0%B2%D0%B8%D1%87" TargetMode="External"/><Relationship Id="rId4" Type="http://schemas.openxmlformats.org/officeDocument/2006/relationships/hyperlink" Target="https://ru.wikipedia.org/wiki/%D0%90%D0%B1%D0%B0%D0%B9%D0%B4%D1%83%D0%BB%D0%BE%D0%B2,_%D0%93%D0%B0%D0%BB%D0%B8_%D0%9C%D1%8F%D0%B3%D0%B0%D0%B7%D0%BE%D0%B2%D0%B8%D1%87" TargetMode="External"/><Relationship Id="rId9" Type="http://schemas.openxmlformats.org/officeDocument/2006/relationships/hyperlink" Target="https://ru.wikipedia.org/wiki/%D0%9A%D0%B0%D1%80%D0%B0%D0%BF%D0%B5%D1%82%D1%8F%D0%BD,_%D0%90%D1%80%D1%82%D1%91%D0%BC_%D0%AF%D0%BA%D0%BE%D0%B2%D0%BB%D0%B5%D0%B2%D0%B8%D1%87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988840"/>
            <a:ext cx="871296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C00000"/>
                </a:solidFill>
                <a:latin typeface="Gabriola" pitchFamily="82" charset="0"/>
              </a:rPr>
              <a:t>Художественный </a:t>
            </a:r>
            <a:r>
              <a:rPr lang="ru-RU" sz="4000" b="1" dirty="0" smtClean="0">
                <a:solidFill>
                  <a:srgbClr val="C00000"/>
                </a:solidFill>
                <a:latin typeface="Gabriola" pitchFamily="82" charset="0"/>
              </a:rPr>
              <a:t>фильм</a:t>
            </a:r>
          </a:p>
          <a:p>
            <a:pPr algn="ctr"/>
            <a:r>
              <a:rPr lang="ru-RU" sz="4000" b="1" dirty="0" smtClean="0">
                <a:solidFill>
                  <a:srgbClr val="C00000"/>
                </a:solidFill>
                <a:latin typeface="Gabriola" pitchFamily="82" charset="0"/>
              </a:rPr>
              <a:t> </a:t>
            </a:r>
            <a:r>
              <a:rPr lang="ru-RU" sz="4000" b="1" dirty="0">
                <a:solidFill>
                  <a:srgbClr val="C00000"/>
                </a:solidFill>
                <a:latin typeface="Gabriola" pitchFamily="82" charset="0"/>
              </a:rPr>
              <a:t>«</a:t>
            </a:r>
            <a:r>
              <a:rPr lang="ru-RU" sz="4000" b="1" dirty="0" smtClean="0">
                <a:solidFill>
                  <a:srgbClr val="C00000"/>
                </a:solidFill>
                <a:latin typeface="Gabriola" pitchFamily="82" charset="0"/>
              </a:rPr>
              <a:t>Мэри </a:t>
            </a:r>
            <a:r>
              <a:rPr lang="ru-RU" sz="4000" b="1" dirty="0" err="1" smtClean="0">
                <a:solidFill>
                  <a:srgbClr val="C00000"/>
                </a:solidFill>
                <a:latin typeface="Gabriola" pitchFamily="82" charset="0"/>
              </a:rPr>
              <a:t>Поппинс</a:t>
            </a:r>
            <a:r>
              <a:rPr lang="ru-RU" sz="4000" b="1" dirty="0">
                <a:solidFill>
                  <a:srgbClr val="C00000"/>
                </a:solidFill>
                <a:latin typeface="Gabriola" pitchFamily="82" charset="0"/>
              </a:rPr>
              <a:t>, </a:t>
            </a:r>
            <a:r>
              <a:rPr lang="ru-RU" sz="4000" b="1" dirty="0" smtClean="0">
                <a:solidFill>
                  <a:srgbClr val="C00000"/>
                </a:solidFill>
                <a:latin typeface="Gabriola" pitchFamily="82" charset="0"/>
              </a:rPr>
              <a:t> до </a:t>
            </a:r>
            <a:r>
              <a:rPr lang="ru-RU" sz="4000" b="1" dirty="0">
                <a:solidFill>
                  <a:srgbClr val="C00000"/>
                </a:solidFill>
                <a:latin typeface="Gabriola" pitchFamily="82" charset="0"/>
              </a:rPr>
              <a:t>свидания!» </a:t>
            </a:r>
            <a:endParaRPr lang="ru-RU" sz="4000" b="1" dirty="0" smtClean="0">
              <a:solidFill>
                <a:srgbClr val="C00000"/>
              </a:solidFill>
              <a:latin typeface="Gabriola" pitchFamily="82" charset="0"/>
            </a:endParaRPr>
          </a:p>
          <a:p>
            <a:pPr algn="ctr"/>
            <a:r>
              <a:rPr lang="ru-RU" sz="4000" b="1" dirty="0" smtClean="0">
                <a:solidFill>
                  <a:srgbClr val="C00000"/>
                </a:solidFill>
                <a:latin typeface="Gabriola" pitchFamily="82" charset="0"/>
              </a:rPr>
              <a:t>(</a:t>
            </a:r>
            <a:r>
              <a:rPr lang="ru-RU" sz="4000" b="1" dirty="0">
                <a:solidFill>
                  <a:srgbClr val="C00000"/>
                </a:solidFill>
                <a:latin typeface="Gabriola" pitchFamily="82" charset="0"/>
              </a:rPr>
              <a:t>СССР ,1983г.)</a:t>
            </a:r>
            <a:endParaRPr lang="ru-RU" sz="4000" dirty="0">
              <a:solidFill>
                <a:srgbClr val="C00000"/>
              </a:solidFill>
              <a:latin typeface="Gabriola" pitchFamily="82" charset="0"/>
            </a:endParaRPr>
          </a:p>
        </p:txBody>
      </p:sp>
      <p:pic>
        <p:nvPicPr>
          <p:cNvPr id="1026" name="Picture 2" descr="C:\Users\1\Desktop\Мери Поппинс\i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4005064"/>
            <a:ext cx="2826432" cy="2103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6378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1\Desktop\Мери Поппинс\1981---____________________________________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02339"/>
            <a:ext cx="7668344" cy="5656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078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7504" y="1997839"/>
            <a:ext cx="712879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Съёмочная группа</a:t>
            </a:r>
            <a:endParaRPr lang="ru-RU" sz="2400" dirty="0">
              <a:solidFill>
                <a:schemeClr val="accent5">
                  <a:lumMod val="50000"/>
                </a:schemeClr>
              </a:solidFill>
              <a:latin typeface="Comic Sans MS" pitchFamily="66" charset="0"/>
            </a:endParaRPr>
          </a:p>
          <a:p>
            <a:pPr lvl="0"/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Автор сценария: Владимир 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Валуцкий</a:t>
            </a:r>
            <a:endParaRPr lang="ru-RU" sz="2400" dirty="0">
              <a:solidFill>
                <a:schemeClr val="accent5">
                  <a:lumMod val="50000"/>
                </a:schemeClr>
              </a:solidFill>
              <a:latin typeface="Comic Sans MS" pitchFamily="66" charset="0"/>
            </a:endParaRPr>
          </a:p>
          <a:p>
            <a:pPr lvl="0"/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Режиссёр-постановщик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: Леонид 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Квинихидзе</a:t>
            </a:r>
            <a:endParaRPr lang="ru-RU" sz="2400" dirty="0">
              <a:solidFill>
                <a:schemeClr val="accent5">
                  <a:lumMod val="50000"/>
                </a:schemeClr>
              </a:solidFill>
              <a:latin typeface="Comic Sans MS" pitchFamily="66" charset="0"/>
            </a:endParaRPr>
          </a:p>
          <a:p>
            <a:pPr lvl="0"/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Хореограф: 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Азарий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 Плисецкий</a:t>
            </a:r>
          </a:p>
          <a:p>
            <a:pPr lvl="0"/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Стихи: Наум 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Олев</a:t>
            </a:r>
            <a:endParaRPr lang="ru-RU" sz="2400" dirty="0">
              <a:solidFill>
                <a:schemeClr val="accent5">
                  <a:lumMod val="50000"/>
                </a:schemeClr>
              </a:solidFill>
              <a:latin typeface="Comic Sans MS" pitchFamily="66" charset="0"/>
            </a:endParaRPr>
          </a:p>
          <a:p>
            <a:pPr lvl="0"/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Дирижёр: Сергей Скрипка (Государственный </a:t>
            </a:r>
            <a:endParaRPr lang="ru-RU" sz="2400" dirty="0" smtClean="0">
              <a:solidFill>
                <a:schemeClr val="accent5">
                  <a:lumMod val="50000"/>
                </a:schemeClr>
              </a:solidFill>
              <a:latin typeface="Comic Sans MS" pitchFamily="66" charset="0"/>
            </a:endParaRPr>
          </a:p>
          <a:p>
            <a:pPr lvl="0"/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симфонический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 оркестр кинематографии)</a:t>
            </a:r>
          </a:p>
        </p:txBody>
      </p:sp>
      <p:pic>
        <p:nvPicPr>
          <p:cNvPr id="2050" name="Picture 2" descr="C:\Users\1\Desktop\Мери Поппинс\2790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16632"/>
            <a:ext cx="2039268" cy="3245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1454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612845"/>
            <a:ext cx="6912768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4">
                    <a:lumMod val="50000"/>
                  </a:schemeClr>
                </a:solidFill>
                <a:latin typeface="Gabriola" pitchFamily="82" charset="0"/>
              </a:rPr>
              <a:t>В </a:t>
            </a:r>
            <a:r>
              <a:rPr lang="ru-RU" sz="2800" b="1" dirty="0">
                <a:solidFill>
                  <a:schemeClr val="accent4">
                    <a:lumMod val="50000"/>
                  </a:schemeClr>
                </a:solidFill>
                <a:latin typeface="Gabriola" pitchFamily="82" charset="0"/>
              </a:rPr>
              <a:t>ролях </a:t>
            </a:r>
            <a:r>
              <a:rPr lang="ru-RU" sz="2800" b="1" dirty="0" smtClean="0">
                <a:solidFill>
                  <a:schemeClr val="accent4">
                    <a:lumMod val="50000"/>
                  </a:schemeClr>
                </a:solidFill>
                <a:latin typeface="Gabriola" pitchFamily="82" charset="0"/>
              </a:rPr>
              <a:t>:</a:t>
            </a:r>
            <a:endParaRPr lang="ru-RU" sz="2800" b="1" dirty="0">
              <a:solidFill>
                <a:schemeClr val="accent4">
                  <a:lumMod val="50000"/>
                </a:schemeClr>
              </a:solidFill>
              <a:latin typeface="Gabriola" pitchFamily="82" charset="0"/>
            </a:endParaRPr>
          </a:p>
          <a:p>
            <a:pPr lvl="0"/>
            <a:r>
              <a:rPr lang="ru-RU" sz="2400" dirty="0">
                <a:solidFill>
                  <a:schemeClr val="accent4">
                    <a:lumMod val="50000"/>
                  </a:schemeClr>
                </a:solidFill>
                <a:latin typeface="Gabriola" pitchFamily="82" charset="0"/>
                <a:hlinkClick r:id="rId2" tooltip="Андрейченко, Наталья Эдуардовна"/>
              </a:rPr>
              <a:t>Наталья Андрейченко</a:t>
            </a:r>
            <a:r>
              <a:rPr lang="ru-RU" sz="2400" dirty="0">
                <a:solidFill>
                  <a:schemeClr val="accent4">
                    <a:lumMod val="50000"/>
                  </a:schemeClr>
                </a:solidFill>
                <a:latin typeface="Gabriola" pitchFamily="82" charset="0"/>
              </a:rPr>
              <a:t> — </a:t>
            </a:r>
            <a:r>
              <a:rPr lang="ru-RU" sz="2400" i="1" dirty="0">
                <a:solidFill>
                  <a:schemeClr val="accent4">
                    <a:lumMod val="50000"/>
                  </a:schemeClr>
                </a:solidFill>
                <a:latin typeface="Gabriola" pitchFamily="82" charset="0"/>
                <a:hlinkClick r:id="rId3" tooltip="Мэри Поппинс"/>
              </a:rPr>
              <a:t>Мэри </a:t>
            </a:r>
            <a:r>
              <a:rPr lang="ru-RU" sz="2400" i="1" dirty="0" err="1">
                <a:solidFill>
                  <a:schemeClr val="accent4">
                    <a:lumMod val="50000"/>
                  </a:schemeClr>
                </a:solidFill>
                <a:latin typeface="Gabriola" pitchFamily="82" charset="0"/>
                <a:hlinkClick r:id="rId3" tooltip="Мэри Поппинс"/>
              </a:rPr>
              <a:t>Поппинс</a:t>
            </a:r>
            <a:r>
              <a:rPr lang="ru-RU" sz="2400" dirty="0">
                <a:solidFill>
                  <a:schemeClr val="accent4">
                    <a:lumMod val="50000"/>
                  </a:schemeClr>
                </a:solidFill>
                <a:latin typeface="Gabriola" pitchFamily="82" charset="0"/>
              </a:rPr>
              <a:t> (вокал — </a:t>
            </a:r>
            <a:r>
              <a:rPr lang="ru-RU" sz="2400" dirty="0">
                <a:solidFill>
                  <a:schemeClr val="accent4">
                    <a:lumMod val="50000"/>
                  </a:schemeClr>
                </a:solidFill>
                <a:latin typeface="Gabriola" pitchFamily="82" charset="0"/>
                <a:hlinkClick r:id="rId4" tooltip="Воронина, Татьяна Викторовна (страница отсутствует)"/>
              </a:rPr>
              <a:t>Татьяна Воронина</a:t>
            </a:r>
            <a:r>
              <a:rPr lang="ru-RU" sz="2400" dirty="0">
                <a:solidFill>
                  <a:schemeClr val="accent4">
                    <a:lumMod val="50000"/>
                  </a:schemeClr>
                </a:solidFill>
                <a:latin typeface="Gabriola" pitchFamily="82" charset="0"/>
              </a:rPr>
              <a:t>)</a:t>
            </a:r>
          </a:p>
          <a:p>
            <a:pPr lvl="0"/>
            <a:r>
              <a:rPr lang="ru-RU" sz="2400" dirty="0">
                <a:solidFill>
                  <a:schemeClr val="accent4">
                    <a:lumMod val="50000"/>
                  </a:schemeClr>
                </a:solidFill>
                <a:latin typeface="Gabriola" pitchFamily="82" charset="0"/>
                <a:hlinkClick r:id="rId5" tooltip="Филозов, Альберт Леонидович"/>
              </a:rPr>
              <a:t>Альберт Филозов</a:t>
            </a:r>
            <a:r>
              <a:rPr lang="ru-RU" sz="2400" dirty="0">
                <a:solidFill>
                  <a:schemeClr val="accent4">
                    <a:lumMod val="50000"/>
                  </a:schemeClr>
                </a:solidFill>
                <a:latin typeface="Gabriola" pitchFamily="82" charset="0"/>
              </a:rPr>
              <a:t> — </a:t>
            </a:r>
            <a:r>
              <a:rPr lang="ru-RU" sz="2400" i="1" dirty="0">
                <a:solidFill>
                  <a:schemeClr val="accent4">
                    <a:lumMod val="50000"/>
                  </a:schemeClr>
                </a:solidFill>
                <a:latin typeface="Gabriola" pitchFamily="82" charset="0"/>
              </a:rPr>
              <a:t>мистер Джордж </a:t>
            </a:r>
            <a:r>
              <a:rPr lang="ru-RU" sz="2400" i="1" dirty="0" err="1">
                <a:solidFill>
                  <a:schemeClr val="accent4">
                    <a:lumMod val="50000"/>
                  </a:schemeClr>
                </a:solidFill>
                <a:latin typeface="Gabriola" pitchFamily="82" charset="0"/>
              </a:rPr>
              <a:t>Бэнкс</a:t>
            </a:r>
            <a:endParaRPr lang="ru-RU" sz="2400" dirty="0">
              <a:solidFill>
                <a:schemeClr val="accent4">
                  <a:lumMod val="50000"/>
                </a:schemeClr>
              </a:solidFill>
              <a:latin typeface="Gabriola" pitchFamily="82" charset="0"/>
            </a:endParaRPr>
          </a:p>
          <a:p>
            <a:pPr lvl="0"/>
            <a:r>
              <a:rPr lang="ru-RU" sz="2400" dirty="0">
                <a:solidFill>
                  <a:schemeClr val="accent4">
                    <a:lumMod val="50000"/>
                  </a:schemeClr>
                </a:solidFill>
                <a:latin typeface="Gabriola" pitchFamily="82" charset="0"/>
                <a:hlinkClick r:id="rId6" tooltip="Удовиченко, Лариса Ивановна"/>
              </a:rPr>
              <a:t>Лариса Удовиченко</a:t>
            </a:r>
            <a:r>
              <a:rPr lang="ru-RU" sz="2400" dirty="0">
                <a:solidFill>
                  <a:schemeClr val="accent4">
                    <a:lumMod val="50000"/>
                  </a:schemeClr>
                </a:solidFill>
                <a:latin typeface="Gabriola" pitchFamily="82" charset="0"/>
              </a:rPr>
              <a:t> — </a:t>
            </a:r>
            <a:r>
              <a:rPr lang="ru-RU" sz="2400" i="1" dirty="0">
                <a:solidFill>
                  <a:schemeClr val="accent4">
                    <a:lumMod val="50000"/>
                  </a:schemeClr>
                </a:solidFill>
                <a:latin typeface="Gabriola" pitchFamily="82" charset="0"/>
              </a:rPr>
              <a:t>миссис </a:t>
            </a:r>
            <a:r>
              <a:rPr lang="ru-RU" sz="2400" i="1" dirty="0" err="1">
                <a:solidFill>
                  <a:schemeClr val="accent4">
                    <a:lumMod val="50000"/>
                  </a:schemeClr>
                </a:solidFill>
                <a:latin typeface="Gabriola" pitchFamily="82" charset="0"/>
              </a:rPr>
              <a:t>Бэнкс</a:t>
            </a:r>
            <a:endParaRPr lang="ru-RU" sz="2400" dirty="0">
              <a:solidFill>
                <a:schemeClr val="accent4">
                  <a:lumMod val="50000"/>
                </a:schemeClr>
              </a:solidFill>
              <a:latin typeface="Gabriola" pitchFamily="82" charset="0"/>
            </a:endParaRPr>
          </a:p>
          <a:p>
            <a:pPr lvl="0"/>
            <a:r>
              <a:rPr lang="ru-RU" sz="2400" dirty="0">
                <a:solidFill>
                  <a:schemeClr val="accent4">
                    <a:lumMod val="50000"/>
                  </a:schemeClr>
                </a:solidFill>
                <a:latin typeface="Gabriola" pitchFamily="82" charset="0"/>
                <a:hlinkClick r:id="rId7" tooltip="Рукавишников, Филипп Александрович"/>
              </a:rPr>
              <a:t>Филипп Рукавишников</a:t>
            </a:r>
            <a:r>
              <a:rPr lang="ru-RU" sz="2400" dirty="0">
                <a:solidFill>
                  <a:schemeClr val="accent4">
                    <a:lumMod val="50000"/>
                  </a:schemeClr>
                </a:solidFill>
                <a:latin typeface="Gabriola" pitchFamily="82" charset="0"/>
              </a:rPr>
              <a:t> — </a:t>
            </a:r>
            <a:r>
              <a:rPr lang="ru-RU" sz="2400" i="1" dirty="0">
                <a:solidFill>
                  <a:schemeClr val="accent4">
                    <a:lumMod val="50000"/>
                  </a:schemeClr>
                </a:solidFill>
                <a:latin typeface="Gabriola" pitchFamily="82" charset="0"/>
              </a:rPr>
              <a:t>Майкл </a:t>
            </a:r>
            <a:r>
              <a:rPr lang="ru-RU" sz="2400" i="1" dirty="0" err="1">
                <a:solidFill>
                  <a:schemeClr val="accent4">
                    <a:lumMod val="50000"/>
                  </a:schemeClr>
                </a:solidFill>
                <a:latin typeface="Gabriola" pitchFamily="82" charset="0"/>
              </a:rPr>
              <a:t>Бэнкс</a:t>
            </a:r>
            <a:endParaRPr lang="ru-RU" sz="2400" dirty="0">
              <a:solidFill>
                <a:schemeClr val="accent4">
                  <a:lumMod val="50000"/>
                </a:schemeClr>
              </a:solidFill>
              <a:latin typeface="Gabriola" pitchFamily="82" charset="0"/>
            </a:endParaRPr>
          </a:p>
          <a:p>
            <a:pPr lvl="0"/>
            <a:r>
              <a:rPr lang="ru-RU" sz="2400" dirty="0">
                <a:solidFill>
                  <a:schemeClr val="accent4">
                    <a:lumMod val="50000"/>
                  </a:schemeClr>
                </a:solidFill>
                <a:latin typeface="Gabriola" pitchFamily="82" charset="0"/>
                <a:hlinkClick r:id="rId8" tooltip="Плисецкая, Анна Александровна"/>
              </a:rPr>
              <a:t>Анна Плисецкая</a:t>
            </a:r>
            <a:r>
              <a:rPr lang="ru-RU" sz="2400" dirty="0">
                <a:solidFill>
                  <a:schemeClr val="accent4">
                    <a:lumMod val="50000"/>
                  </a:schemeClr>
                </a:solidFill>
                <a:latin typeface="Gabriola" pitchFamily="82" charset="0"/>
              </a:rPr>
              <a:t> — </a:t>
            </a:r>
            <a:r>
              <a:rPr lang="ru-RU" sz="2400" i="1" dirty="0">
                <a:solidFill>
                  <a:schemeClr val="accent4">
                    <a:lumMod val="50000"/>
                  </a:schemeClr>
                </a:solidFill>
                <a:latin typeface="Gabriola" pitchFamily="82" charset="0"/>
              </a:rPr>
              <a:t>Джейн </a:t>
            </a:r>
            <a:r>
              <a:rPr lang="ru-RU" sz="2400" i="1" dirty="0" err="1">
                <a:solidFill>
                  <a:schemeClr val="accent4">
                    <a:lumMod val="50000"/>
                  </a:schemeClr>
                </a:solidFill>
                <a:latin typeface="Gabriola" pitchFamily="82" charset="0"/>
              </a:rPr>
              <a:t>Бэнкс</a:t>
            </a:r>
            <a:r>
              <a:rPr lang="ru-RU" sz="2400" i="1" dirty="0">
                <a:solidFill>
                  <a:schemeClr val="accent4">
                    <a:lumMod val="50000"/>
                  </a:schemeClr>
                </a:solidFill>
                <a:latin typeface="Gabriola" pitchFamily="82" charset="0"/>
              </a:rPr>
              <a:t>, его сестра</a:t>
            </a:r>
            <a:endParaRPr lang="ru-RU" sz="2400" dirty="0">
              <a:solidFill>
                <a:schemeClr val="accent4">
                  <a:lumMod val="50000"/>
                </a:schemeClr>
              </a:solidFill>
              <a:latin typeface="Gabriola" pitchFamily="82" charset="0"/>
            </a:endParaRPr>
          </a:p>
          <a:p>
            <a:pPr lvl="0"/>
            <a:r>
              <a:rPr lang="ru-RU" sz="2400" dirty="0" err="1">
                <a:solidFill>
                  <a:schemeClr val="accent4">
                    <a:lumMod val="50000"/>
                  </a:schemeClr>
                </a:solidFill>
                <a:latin typeface="Gabriola" pitchFamily="82" charset="0"/>
                <a:hlinkClick r:id="rId9" tooltip="Ульфсак, Лембит Юханович"/>
              </a:rPr>
              <a:t>Лембит</a:t>
            </a:r>
            <a:r>
              <a:rPr lang="ru-RU" sz="2400" dirty="0">
                <a:solidFill>
                  <a:schemeClr val="accent4">
                    <a:lumMod val="50000"/>
                  </a:schemeClr>
                </a:solidFill>
                <a:latin typeface="Gabriola" pitchFamily="82" charset="0"/>
                <a:hlinkClick r:id="rId9" tooltip="Ульфсак, Лембит Юханович"/>
              </a:rPr>
              <a:t> </a:t>
            </a:r>
            <a:r>
              <a:rPr lang="ru-RU" sz="2400" dirty="0" err="1">
                <a:solidFill>
                  <a:schemeClr val="accent4">
                    <a:lumMod val="50000"/>
                  </a:schemeClr>
                </a:solidFill>
                <a:latin typeface="Gabriola" pitchFamily="82" charset="0"/>
                <a:hlinkClick r:id="rId9" tooltip="Ульфсак, Лембит Юханович"/>
              </a:rPr>
              <a:t>Ульфсак</a:t>
            </a:r>
            <a:r>
              <a:rPr lang="ru-RU" sz="2400" dirty="0">
                <a:solidFill>
                  <a:schemeClr val="accent4">
                    <a:lumMod val="50000"/>
                  </a:schemeClr>
                </a:solidFill>
                <a:latin typeface="Gabriola" pitchFamily="82" charset="0"/>
              </a:rPr>
              <a:t> — </a:t>
            </a:r>
            <a:r>
              <a:rPr lang="ru-RU" sz="2400" i="1" dirty="0">
                <a:solidFill>
                  <a:schemeClr val="accent4">
                    <a:lumMod val="50000"/>
                  </a:schemeClr>
                </a:solidFill>
                <a:latin typeface="Gabriola" pitchFamily="82" charset="0"/>
              </a:rPr>
              <a:t>Роберт </a:t>
            </a:r>
            <a:r>
              <a:rPr lang="ru-RU" sz="2400" i="1" dirty="0" err="1">
                <a:solidFill>
                  <a:schemeClr val="accent4">
                    <a:lumMod val="50000"/>
                  </a:schemeClr>
                </a:solidFill>
                <a:latin typeface="Gabriola" pitchFamily="82" charset="0"/>
              </a:rPr>
              <a:t>Робертсон</a:t>
            </a:r>
            <a:r>
              <a:rPr lang="ru-RU" sz="2400" i="1" dirty="0">
                <a:solidFill>
                  <a:schemeClr val="accent4">
                    <a:lumMod val="50000"/>
                  </a:schemeClr>
                </a:solidFill>
                <a:latin typeface="Gabriola" pitchFamily="82" charset="0"/>
              </a:rPr>
              <a:t> (он же «мистер Эй»), дядя Майкла и Джейн</a:t>
            </a:r>
            <a:r>
              <a:rPr lang="ru-RU" sz="2400" dirty="0">
                <a:solidFill>
                  <a:schemeClr val="accent4">
                    <a:lumMod val="50000"/>
                  </a:schemeClr>
                </a:solidFill>
                <a:latin typeface="Gabriola" pitchFamily="82" charset="0"/>
              </a:rPr>
              <a:t> (озвучивание и вокал — </a:t>
            </a:r>
            <a:r>
              <a:rPr lang="ru-RU" sz="2400" dirty="0">
                <a:solidFill>
                  <a:schemeClr val="accent4">
                    <a:lumMod val="50000"/>
                  </a:schemeClr>
                </a:solidFill>
                <a:latin typeface="Gabriola" pitchFamily="82" charset="0"/>
                <a:hlinkClick r:id="rId10" tooltip="Смеян, Павел Евгеньевич"/>
              </a:rPr>
              <a:t>Павел Смеян</a:t>
            </a:r>
            <a:r>
              <a:rPr lang="ru-RU" sz="2400" dirty="0">
                <a:solidFill>
                  <a:schemeClr val="accent4">
                    <a:lumMod val="50000"/>
                  </a:schemeClr>
                </a:solidFill>
                <a:latin typeface="Gabriola" pitchFamily="82" charset="0"/>
              </a:rPr>
              <a:t>)</a:t>
            </a:r>
          </a:p>
          <a:p>
            <a:pPr lvl="0"/>
            <a:r>
              <a:rPr lang="ru-RU" sz="2400" dirty="0">
                <a:solidFill>
                  <a:schemeClr val="accent4">
                    <a:lumMod val="50000"/>
                  </a:schemeClr>
                </a:solidFill>
                <a:latin typeface="Gabriola" pitchFamily="82" charset="0"/>
                <a:hlinkClick r:id="rId11" tooltip="Табаков, Олег Павлович"/>
              </a:rPr>
              <a:t>Олег Табаков</a:t>
            </a:r>
            <a:r>
              <a:rPr lang="ru-RU" sz="2400" dirty="0">
                <a:solidFill>
                  <a:schemeClr val="accent4">
                    <a:lumMod val="50000"/>
                  </a:schemeClr>
                </a:solidFill>
                <a:latin typeface="Gabriola" pitchFamily="82" charset="0"/>
              </a:rPr>
              <a:t> — </a:t>
            </a:r>
            <a:r>
              <a:rPr lang="ru-RU" sz="2400" i="1" dirty="0">
                <a:solidFill>
                  <a:schemeClr val="accent4">
                    <a:lumMod val="50000"/>
                  </a:schemeClr>
                </a:solidFill>
                <a:latin typeface="Gabriola" pitchFamily="82" charset="0"/>
              </a:rPr>
              <a:t>мисс </a:t>
            </a:r>
            <a:r>
              <a:rPr lang="ru-RU" sz="2400" i="1" dirty="0" err="1">
                <a:solidFill>
                  <a:schemeClr val="accent4">
                    <a:lumMod val="50000"/>
                  </a:schemeClr>
                </a:solidFill>
                <a:latin typeface="Gabriola" pitchFamily="82" charset="0"/>
              </a:rPr>
              <a:t>Юфимия</a:t>
            </a:r>
            <a:r>
              <a:rPr lang="ru-RU" sz="2400" i="1" dirty="0">
                <a:solidFill>
                  <a:schemeClr val="accent4">
                    <a:lumMod val="50000"/>
                  </a:schemeClr>
                </a:solidFill>
                <a:latin typeface="Gabriola" pitchFamily="82" charset="0"/>
              </a:rPr>
              <a:t> Эндрю</a:t>
            </a:r>
            <a:r>
              <a:rPr lang="ru-RU" sz="2400" dirty="0">
                <a:solidFill>
                  <a:schemeClr val="accent4">
                    <a:lumMod val="50000"/>
                  </a:schemeClr>
                </a:solidFill>
                <a:latin typeface="Gabriola" pitchFamily="82" charset="0"/>
              </a:rPr>
              <a:t> (2 серия)</a:t>
            </a:r>
          </a:p>
          <a:p>
            <a:pPr lvl="0"/>
            <a:r>
              <a:rPr lang="ru-RU" sz="2400" dirty="0">
                <a:solidFill>
                  <a:schemeClr val="accent4">
                    <a:lumMod val="50000"/>
                  </a:schemeClr>
                </a:solidFill>
                <a:latin typeface="Gabriola" pitchFamily="82" charset="0"/>
                <a:hlinkClick r:id="rId12" tooltip="Скобцева, Ирина Константиновна"/>
              </a:rPr>
              <a:t>Ирина </a:t>
            </a:r>
            <a:r>
              <a:rPr lang="ru-RU" sz="2400" dirty="0" err="1">
                <a:solidFill>
                  <a:schemeClr val="accent4">
                    <a:lumMod val="50000"/>
                  </a:schemeClr>
                </a:solidFill>
                <a:latin typeface="Gabriola" pitchFamily="82" charset="0"/>
                <a:hlinkClick r:id="rId12" tooltip="Скобцева, Ирина Константиновна"/>
              </a:rPr>
              <a:t>Скобцева</a:t>
            </a:r>
            <a:r>
              <a:rPr lang="ru-RU" sz="2400" dirty="0">
                <a:solidFill>
                  <a:schemeClr val="accent4">
                    <a:lumMod val="50000"/>
                  </a:schemeClr>
                </a:solidFill>
                <a:latin typeface="Gabriola" pitchFamily="82" charset="0"/>
              </a:rPr>
              <a:t> — </a:t>
            </a:r>
            <a:r>
              <a:rPr lang="ru-RU" sz="2400" i="1" dirty="0">
                <a:solidFill>
                  <a:schemeClr val="accent4">
                    <a:lumMod val="50000"/>
                  </a:schemeClr>
                </a:solidFill>
                <a:latin typeface="Gabriola" pitchFamily="82" charset="0"/>
              </a:rPr>
              <a:t>миссис Кэти </a:t>
            </a:r>
            <a:r>
              <a:rPr lang="ru-RU" sz="2400" i="1" dirty="0" err="1">
                <a:solidFill>
                  <a:schemeClr val="accent4">
                    <a:lumMod val="50000"/>
                  </a:schemeClr>
                </a:solidFill>
                <a:latin typeface="Gabriola" pitchFamily="82" charset="0"/>
              </a:rPr>
              <a:t>Ларк</a:t>
            </a:r>
            <a:r>
              <a:rPr lang="ru-RU" sz="2400" i="1" dirty="0">
                <a:solidFill>
                  <a:schemeClr val="accent4">
                    <a:lumMod val="50000"/>
                  </a:schemeClr>
                </a:solidFill>
                <a:latin typeface="Gabriola" pitchFamily="82" charset="0"/>
              </a:rPr>
              <a:t>, соседка </a:t>
            </a:r>
            <a:r>
              <a:rPr lang="ru-RU" sz="2400" i="1" dirty="0" err="1">
                <a:solidFill>
                  <a:schemeClr val="accent4">
                    <a:lumMod val="50000"/>
                  </a:schemeClr>
                </a:solidFill>
                <a:latin typeface="Gabriola" pitchFamily="82" charset="0"/>
              </a:rPr>
              <a:t>Бэнксов</a:t>
            </a:r>
            <a:r>
              <a:rPr lang="ru-RU" sz="2400" i="1" dirty="0">
                <a:solidFill>
                  <a:schemeClr val="accent4">
                    <a:lumMod val="50000"/>
                  </a:schemeClr>
                </a:solidFill>
                <a:latin typeface="Gabriola" pitchFamily="82" charset="0"/>
              </a:rPr>
              <a:t> и владелица пекинеса Эдуарда (он же Эдди)</a:t>
            </a:r>
            <a:endParaRPr lang="ru-RU" sz="2400" dirty="0">
              <a:solidFill>
                <a:schemeClr val="accent4">
                  <a:lumMod val="50000"/>
                </a:schemeClr>
              </a:solidFill>
              <a:latin typeface="Gabriola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2116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335846"/>
            <a:ext cx="705678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ru-RU" dirty="0" smtClean="0">
              <a:hlinkClick r:id="rId2" tooltip="Гердт, Зиновий Ефимович"/>
            </a:endParaRPr>
          </a:p>
          <a:p>
            <a:pPr lvl="0"/>
            <a:r>
              <a:rPr lang="ru-RU" sz="2400" dirty="0" smtClean="0">
                <a:solidFill>
                  <a:srgbClr val="C00000"/>
                </a:solidFill>
                <a:latin typeface="Gabriola" pitchFamily="82" charset="0"/>
                <a:hlinkClick r:id="rId2" tooltip="Гердт, Зиновий Ефимович"/>
              </a:rPr>
              <a:t>Зиновий </a:t>
            </a:r>
            <a:r>
              <a:rPr lang="ru-RU" sz="2400" dirty="0">
                <a:solidFill>
                  <a:srgbClr val="C00000"/>
                </a:solidFill>
                <a:latin typeface="Gabriola" pitchFamily="82" charset="0"/>
                <a:hlinkClick r:id="rId2" tooltip="Гердт, Зиновий Ефимович"/>
              </a:rPr>
              <a:t>Гердт</a:t>
            </a:r>
            <a:r>
              <a:rPr lang="ru-RU" sz="2400" dirty="0">
                <a:solidFill>
                  <a:srgbClr val="C00000"/>
                </a:solidFill>
                <a:latin typeface="Gabriola" pitchFamily="82" charset="0"/>
              </a:rPr>
              <a:t> — </a:t>
            </a:r>
            <a:r>
              <a:rPr lang="ru-RU" sz="2400" i="1" dirty="0">
                <a:solidFill>
                  <a:srgbClr val="C00000"/>
                </a:solidFill>
                <a:latin typeface="Gabriola" pitchFamily="82" charset="0"/>
              </a:rPr>
              <a:t>адмирал Генри Бум</a:t>
            </a:r>
            <a:endParaRPr lang="ru-RU" sz="2400" dirty="0">
              <a:solidFill>
                <a:srgbClr val="C00000"/>
              </a:solidFill>
              <a:latin typeface="Gabriola" pitchFamily="82" charset="0"/>
            </a:endParaRPr>
          </a:p>
          <a:p>
            <a:pPr lvl="0"/>
            <a:r>
              <a:rPr lang="ru-RU" sz="2400" dirty="0">
                <a:solidFill>
                  <a:srgbClr val="C00000"/>
                </a:solidFill>
                <a:latin typeface="Gabriola" pitchFamily="82" charset="0"/>
                <a:hlinkClick r:id="rId3" tooltip="Нудьга, Марина Андреевна (страница отсутствует)"/>
              </a:rPr>
              <a:t>Марина Нудьга</a:t>
            </a:r>
            <a:r>
              <a:rPr lang="ru-RU" sz="2400" dirty="0">
                <a:solidFill>
                  <a:srgbClr val="C00000"/>
                </a:solidFill>
                <a:latin typeface="Gabriola" pitchFamily="82" charset="0"/>
              </a:rPr>
              <a:t> — </a:t>
            </a:r>
            <a:r>
              <a:rPr lang="ru-RU" sz="2400" i="1" dirty="0">
                <a:solidFill>
                  <a:srgbClr val="C00000"/>
                </a:solidFill>
                <a:latin typeface="Gabriola" pitchFamily="82" charset="0"/>
              </a:rPr>
              <a:t>мадам </a:t>
            </a:r>
            <a:r>
              <a:rPr lang="ru-RU" sz="2400" i="1" dirty="0" err="1">
                <a:solidFill>
                  <a:srgbClr val="C00000"/>
                </a:solidFill>
                <a:latin typeface="Gabriola" pitchFamily="82" charset="0"/>
              </a:rPr>
              <a:t>Корри</a:t>
            </a:r>
            <a:r>
              <a:rPr lang="ru-RU" sz="2400" i="1" dirty="0">
                <a:solidFill>
                  <a:srgbClr val="C00000"/>
                </a:solidFill>
                <a:latin typeface="Gabriola" pitchFamily="82" charset="0"/>
              </a:rPr>
              <a:t>, заведующая балетной студией</a:t>
            </a:r>
            <a:endParaRPr lang="ru-RU" sz="2400" dirty="0">
              <a:solidFill>
                <a:srgbClr val="C00000"/>
              </a:solidFill>
              <a:latin typeface="Gabriola" pitchFamily="82" charset="0"/>
            </a:endParaRPr>
          </a:p>
          <a:p>
            <a:pPr lvl="0"/>
            <a:r>
              <a:rPr lang="ru-RU" sz="2400" dirty="0">
                <a:solidFill>
                  <a:srgbClr val="C00000"/>
                </a:solidFill>
                <a:latin typeface="Gabriola" pitchFamily="82" charset="0"/>
                <a:hlinkClick r:id="rId4" tooltip="Абайдулов, Гали Мягазович"/>
              </a:rPr>
              <a:t>Гали </a:t>
            </a:r>
            <a:r>
              <a:rPr lang="ru-RU" sz="2400" dirty="0" err="1">
                <a:solidFill>
                  <a:srgbClr val="C00000"/>
                </a:solidFill>
                <a:latin typeface="Gabriola" pitchFamily="82" charset="0"/>
                <a:hlinkClick r:id="rId4" tooltip="Абайдулов, Гали Мягазович"/>
              </a:rPr>
              <a:t>Абайдулов</a:t>
            </a:r>
            <a:r>
              <a:rPr lang="ru-RU" sz="2400" dirty="0">
                <a:solidFill>
                  <a:srgbClr val="C00000"/>
                </a:solidFill>
                <a:latin typeface="Gabriola" pitchFamily="82" charset="0"/>
              </a:rPr>
              <a:t> — </a:t>
            </a:r>
            <a:r>
              <a:rPr lang="ru-RU" sz="2400" i="1" dirty="0">
                <a:solidFill>
                  <a:srgbClr val="C00000"/>
                </a:solidFill>
                <a:latin typeface="Gabriola" pitchFamily="82" charset="0"/>
              </a:rPr>
              <a:t>сир Людовик, кот</a:t>
            </a:r>
            <a:endParaRPr lang="ru-RU" sz="2400" dirty="0">
              <a:solidFill>
                <a:srgbClr val="C00000"/>
              </a:solidFill>
              <a:latin typeface="Gabriola" pitchFamily="82" charset="0"/>
            </a:endParaRPr>
          </a:p>
          <a:p>
            <a:pPr lvl="0"/>
            <a:r>
              <a:rPr lang="ru-RU" sz="2400" dirty="0">
                <a:solidFill>
                  <a:srgbClr val="C00000"/>
                </a:solidFill>
                <a:latin typeface="Gabriola" pitchFamily="82" charset="0"/>
                <a:hlinkClick r:id="rId5" tooltip="Соколовский, Семён Григорьевич"/>
              </a:rPr>
              <a:t>Семён Соколовский</a:t>
            </a:r>
            <a:r>
              <a:rPr lang="ru-RU" sz="2400" dirty="0">
                <a:solidFill>
                  <a:srgbClr val="C00000"/>
                </a:solidFill>
                <a:latin typeface="Gabriola" pitchFamily="82" charset="0"/>
              </a:rPr>
              <a:t> — </a:t>
            </a:r>
            <a:r>
              <a:rPr lang="ru-RU" sz="2400" i="1" dirty="0">
                <a:solidFill>
                  <a:srgbClr val="C00000"/>
                </a:solidFill>
                <a:latin typeface="Gabriola" pitchFamily="82" charset="0"/>
              </a:rPr>
              <a:t>мистер </a:t>
            </a:r>
            <a:r>
              <a:rPr lang="ru-RU" sz="2400" i="1" dirty="0" err="1">
                <a:solidFill>
                  <a:srgbClr val="C00000"/>
                </a:solidFill>
                <a:latin typeface="Gabriola" pitchFamily="82" charset="0"/>
              </a:rPr>
              <a:t>Уилкинс</a:t>
            </a:r>
            <a:r>
              <a:rPr lang="ru-RU" sz="2400" i="1" dirty="0">
                <a:solidFill>
                  <a:srgbClr val="C00000"/>
                </a:solidFill>
                <a:latin typeface="Gabriola" pitchFamily="82" charset="0"/>
              </a:rPr>
              <a:t>, пожилой джентльмен и поклонник Проницательного Билла</a:t>
            </a:r>
            <a:endParaRPr lang="ru-RU" sz="2400" dirty="0">
              <a:solidFill>
                <a:srgbClr val="C00000"/>
              </a:solidFill>
              <a:latin typeface="Gabriola" pitchFamily="82" charset="0"/>
            </a:endParaRPr>
          </a:p>
          <a:p>
            <a:pPr lvl="0"/>
            <a:r>
              <a:rPr lang="ru-RU" sz="2400" dirty="0">
                <a:solidFill>
                  <a:srgbClr val="C00000"/>
                </a:solidFill>
                <a:latin typeface="Gabriola" pitchFamily="82" charset="0"/>
                <a:hlinkClick r:id="rId6" tooltip="Ясулович, Игорь Николаевич"/>
              </a:rPr>
              <a:t>Игорь </a:t>
            </a:r>
            <a:r>
              <a:rPr lang="ru-RU" sz="2400" dirty="0" err="1">
                <a:solidFill>
                  <a:srgbClr val="C00000"/>
                </a:solidFill>
                <a:latin typeface="Gabriola" pitchFamily="82" charset="0"/>
                <a:hlinkClick r:id="rId6" tooltip="Ясулович, Игорь Николаевич"/>
              </a:rPr>
              <a:t>Ясулович</a:t>
            </a:r>
            <a:r>
              <a:rPr lang="ru-RU" sz="2400" dirty="0">
                <a:solidFill>
                  <a:srgbClr val="C00000"/>
                </a:solidFill>
                <a:latin typeface="Gabriola" pitchFamily="82" charset="0"/>
              </a:rPr>
              <a:t> — </a:t>
            </a:r>
            <a:r>
              <a:rPr lang="ru-RU" sz="2400" i="1" dirty="0">
                <a:solidFill>
                  <a:srgbClr val="C00000"/>
                </a:solidFill>
                <a:latin typeface="Gabriola" pitchFamily="82" charset="0"/>
              </a:rPr>
              <a:t>мистер Смит, парковый сторож</a:t>
            </a:r>
            <a:endParaRPr lang="ru-RU" sz="2400" dirty="0">
              <a:solidFill>
                <a:srgbClr val="C00000"/>
              </a:solidFill>
              <a:latin typeface="Gabriola" pitchFamily="82" charset="0"/>
            </a:endParaRPr>
          </a:p>
          <a:p>
            <a:pPr lvl="0"/>
            <a:r>
              <a:rPr lang="ru-RU" sz="2400" dirty="0">
                <a:solidFill>
                  <a:srgbClr val="C00000"/>
                </a:solidFill>
                <a:latin typeface="Gabriola" pitchFamily="82" charset="0"/>
                <a:hlinkClick r:id="rId7" tooltip="Каневский, Леонид Семёнович"/>
              </a:rPr>
              <a:t>Леонид </a:t>
            </a:r>
            <a:r>
              <a:rPr lang="ru-RU" sz="2400" dirty="0" err="1">
                <a:solidFill>
                  <a:srgbClr val="C00000"/>
                </a:solidFill>
                <a:latin typeface="Gabriola" pitchFamily="82" charset="0"/>
                <a:hlinkClick r:id="rId7" tooltip="Каневский, Леонид Семёнович"/>
              </a:rPr>
              <a:t>Каневский</a:t>
            </a:r>
            <a:r>
              <a:rPr lang="ru-RU" sz="2400" dirty="0">
                <a:solidFill>
                  <a:srgbClr val="C00000"/>
                </a:solidFill>
                <a:latin typeface="Gabriola" pitchFamily="82" charset="0"/>
              </a:rPr>
              <a:t> — </a:t>
            </a:r>
            <a:r>
              <a:rPr lang="ru-RU" sz="2400" i="1" dirty="0">
                <a:solidFill>
                  <a:srgbClr val="C00000"/>
                </a:solidFill>
                <a:latin typeface="Gabriola" pitchFamily="82" charset="0"/>
              </a:rPr>
              <a:t>Боб </a:t>
            </a:r>
            <a:r>
              <a:rPr lang="ru-RU" sz="2400" i="1" dirty="0" err="1">
                <a:solidFill>
                  <a:srgbClr val="C00000"/>
                </a:solidFill>
                <a:latin typeface="Gabriola" pitchFamily="82" charset="0"/>
              </a:rPr>
              <a:t>Гудетти</a:t>
            </a:r>
            <a:r>
              <a:rPr lang="ru-RU" sz="2400" i="1" dirty="0">
                <a:solidFill>
                  <a:srgbClr val="C00000"/>
                </a:solidFill>
                <a:latin typeface="Gabriola" pitchFamily="82" charset="0"/>
              </a:rPr>
              <a:t>, экскаваторщик</a:t>
            </a:r>
            <a:endParaRPr lang="ru-RU" sz="2400" dirty="0">
              <a:solidFill>
                <a:srgbClr val="C00000"/>
              </a:solidFill>
              <a:latin typeface="Gabriola" pitchFamily="82" charset="0"/>
            </a:endParaRPr>
          </a:p>
          <a:p>
            <a:pPr lvl="0"/>
            <a:r>
              <a:rPr lang="ru-RU" sz="2400" dirty="0">
                <a:solidFill>
                  <a:srgbClr val="C00000"/>
                </a:solidFill>
                <a:latin typeface="Gabriola" pitchFamily="82" charset="0"/>
                <a:hlinkClick r:id="rId8" tooltip="Левин, Эммануил (актёр) (страница отсутствует)"/>
              </a:rPr>
              <a:t>Эммануил Левин</a:t>
            </a:r>
            <a:r>
              <a:rPr lang="ru-RU" sz="2400" dirty="0">
                <a:solidFill>
                  <a:srgbClr val="C00000"/>
                </a:solidFill>
                <a:latin typeface="Gabriola" pitchFamily="82" charset="0"/>
              </a:rPr>
              <a:t> — </a:t>
            </a:r>
            <a:r>
              <a:rPr lang="ru-RU" sz="2400" i="1" dirty="0">
                <a:solidFill>
                  <a:srgbClr val="C00000"/>
                </a:solidFill>
                <a:latin typeface="Gabriola" pitchFamily="82" charset="0"/>
              </a:rPr>
              <a:t>полисмен</a:t>
            </a:r>
            <a:r>
              <a:rPr lang="ru-RU" sz="2400" dirty="0">
                <a:solidFill>
                  <a:srgbClr val="C00000"/>
                </a:solidFill>
                <a:latin typeface="Gabriola" pitchFamily="82" charset="0"/>
              </a:rPr>
              <a:t> (озвучивает </a:t>
            </a:r>
            <a:r>
              <a:rPr lang="ru-RU" sz="2400" dirty="0">
                <a:solidFill>
                  <a:srgbClr val="C00000"/>
                </a:solidFill>
                <a:latin typeface="Gabriola" pitchFamily="82" charset="0"/>
                <a:hlinkClick r:id="rId9" tooltip="Карапетян, Артём Яковлевич"/>
              </a:rPr>
              <a:t>Артём Карапетян</a:t>
            </a:r>
            <a:r>
              <a:rPr lang="ru-RU" sz="2400" dirty="0">
                <a:solidFill>
                  <a:srgbClr val="C00000"/>
                </a:solidFill>
                <a:latin typeface="Gabriola" pitchFamily="82" charset="0"/>
              </a:rPr>
              <a:t>)</a:t>
            </a:r>
          </a:p>
          <a:p>
            <a:pPr lvl="0"/>
            <a:r>
              <a:rPr lang="ru-RU" sz="2400" dirty="0">
                <a:solidFill>
                  <a:srgbClr val="C00000"/>
                </a:solidFill>
                <a:latin typeface="Gabriola" pitchFamily="82" charset="0"/>
                <a:hlinkClick r:id="rId10" tooltip="Мороз, Юрий Павлович"/>
              </a:rPr>
              <a:t>Юрий Мороз</a:t>
            </a:r>
            <a:r>
              <a:rPr lang="ru-RU" sz="2400" dirty="0">
                <a:solidFill>
                  <a:srgbClr val="C00000"/>
                </a:solidFill>
                <a:latin typeface="Gabriola" pitchFamily="82" charset="0"/>
              </a:rPr>
              <a:t> — </a:t>
            </a:r>
            <a:r>
              <a:rPr lang="ru-RU" sz="2400" i="1" dirty="0">
                <a:solidFill>
                  <a:srgbClr val="C00000"/>
                </a:solidFill>
                <a:latin typeface="Gabriola" pitchFamily="82" charset="0"/>
              </a:rPr>
              <a:t>почтальон</a:t>
            </a:r>
            <a:endParaRPr lang="ru-RU" sz="2400" dirty="0">
              <a:solidFill>
                <a:srgbClr val="C00000"/>
              </a:solidFill>
              <a:latin typeface="Gabriola" pitchFamily="82" charset="0"/>
            </a:endParaRPr>
          </a:p>
          <a:p>
            <a:pPr lvl="0"/>
            <a:r>
              <a:rPr lang="ru-RU" sz="2400" dirty="0">
                <a:solidFill>
                  <a:srgbClr val="C00000"/>
                </a:solidFill>
                <a:latin typeface="Gabriola" pitchFamily="82" charset="0"/>
                <a:hlinkClick r:id="rId11" tooltip="Рутберг, Илья Григорьевич"/>
              </a:rPr>
              <a:t>Илья </a:t>
            </a:r>
            <a:r>
              <a:rPr lang="ru-RU" sz="2400" dirty="0" err="1">
                <a:solidFill>
                  <a:srgbClr val="C00000"/>
                </a:solidFill>
                <a:latin typeface="Gabriola" pitchFamily="82" charset="0"/>
                <a:hlinkClick r:id="rId11" tooltip="Рутберг, Илья Григорьевич"/>
              </a:rPr>
              <a:t>Рутберг</a:t>
            </a:r>
            <a:r>
              <a:rPr lang="ru-RU" sz="2400" dirty="0">
                <a:solidFill>
                  <a:srgbClr val="C00000"/>
                </a:solidFill>
                <a:latin typeface="Gabriola" pitchFamily="82" charset="0"/>
              </a:rPr>
              <a:t> — </a:t>
            </a:r>
            <a:r>
              <a:rPr lang="ru-RU" sz="2400" i="1" dirty="0">
                <a:solidFill>
                  <a:srgbClr val="C00000"/>
                </a:solidFill>
                <a:latin typeface="Gabriola" pitchFamily="82" charset="0"/>
              </a:rPr>
              <a:t>сэр Лесли Лит, чиновник</a:t>
            </a:r>
            <a:r>
              <a:rPr lang="ru-RU" sz="2400" dirty="0">
                <a:solidFill>
                  <a:srgbClr val="C00000"/>
                </a:solidFill>
                <a:latin typeface="Gabriola" pitchFamily="82" charset="0"/>
              </a:rPr>
              <a:t> (2 серия)</a:t>
            </a:r>
          </a:p>
          <a:p>
            <a:pPr lvl="0"/>
            <a:r>
              <a:rPr lang="ru-RU" sz="2400" dirty="0">
                <a:solidFill>
                  <a:srgbClr val="C00000"/>
                </a:solidFill>
                <a:latin typeface="Gabriola" pitchFamily="82" charset="0"/>
                <a:hlinkClick r:id="rId12" tooltip="Бабаков, Павел Фёдорович"/>
              </a:rPr>
              <a:t>Павел </a:t>
            </a:r>
            <a:r>
              <a:rPr lang="ru-RU" sz="2400" dirty="0" err="1">
                <a:solidFill>
                  <a:srgbClr val="C00000"/>
                </a:solidFill>
                <a:latin typeface="Gabriola" pitchFamily="82" charset="0"/>
                <a:hlinkClick r:id="rId12" tooltip="Бабаков, Павел Фёдорович"/>
              </a:rPr>
              <a:t>Бабаков</a:t>
            </a:r>
            <a:r>
              <a:rPr lang="ru-RU" sz="2400" dirty="0">
                <a:solidFill>
                  <a:srgbClr val="C00000"/>
                </a:solidFill>
                <a:latin typeface="Gabriola" pitchFamily="82" charset="0"/>
              </a:rPr>
              <a:t> — </a:t>
            </a:r>
            <a:r>
              <a:rPr lang="ru-RU" sz="2400" i="1" dirty="0">
                <a:solidFill>
                  <a:srgbClr val="C00000"/>
                </a:solidFill>
                <a:latin typeface="Gabriola" pitchFamily="82" charset="0"/>
              </a:rPr>
              <a:t>мясник</a:t>
            </a:r>
            <a:endParaRPr lang="ru-RU" sz="2400" dirty="0">
              <a:solidFill>
                <a:srgbClr val="C00000"/>
              </a:solidFill>
              <a:latin typeface="Gabriola" pitchFamily="82" charset="0"/>
            </a:endParaRPr>
          </a:p>
          <a:p>
            <a:pPr lvl="0"/>
            <a:r>
              <a:rPr lang="ru-RU" sz="2400" dirty="0">
                <a:solidFill>
                  <a:srgbClr val="C00000"/>
                </a:solidFill>
                <a:latin typeface="Gabriola" pitchFamily="82" charset="0"/>
                <a:hlinkClick r:id="rId13" tooltip="Владимир Карклиньш (страница отсутствует)"/>
              </a:rPr>
              <a:t>Владимир </a:t>
            </a:r>
            <a:r>
              <a:rPr lang="ru-RU" sz="2400" dirty="0" err="1">
                <a:solidFill>
                  <a:srgbClr val="C00000"/>
                </a:solidFill>
                <a:latin typeface="Gabriola" pitchFamily="82" charset="0"/>
                <a:hlinkClick r:id="rId13" tooltip="Владимир Карклиньш (страница отсутствует)"/>
              </a:rPr>
              <a:t>Карклиньш</a:t>
            </a:r>
            <a:r>
              <a:rPr lang="ru-RU" sz="2400" dirty="0">
                <a:solidFill>
                  <a:srgbClr val="C00000"/>
                </a:solidFill>
                <a:latin typeface="Gabriola" pitchFamily="82" charset="0"/>
              </a:rPr>
              <a:t> — </a:t>
            </a:r>
            <a:r>
              <a:rPr lang="ru-RU" sz="2400" i="1" dirty="0">
                <a:solidFill>
                  <a:srgbClr val="C00000"/>
                </a:solidFill>
                <a:latin typeface="Gabriola" pitchFamily="82" charset="0"/>
              </a:rPr>
              <a:t>Нелей, мраморный мальчик</a:t>
            </a:r>
            <a:endParaRPr lang="ru-RU" sz="2400" dirty="0">
              <a:solidFill>
                <a:srgbClr val="C00000"/>
              </a:solidFill>
              <a:latin typeface="Gabriola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0353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378982" cy="924475"/>
          </a:xfrm>
        </p:spPr>
        <p:txBody>
          <a:bodyPr/>
          <a:lstStyle/>
          <a:p>
            <a:r>
              <a:rPr lang="ru-RU" sz="1600" dirty="0" smtClean="0">
                <a:latin typeface="Comic Sans MS" pitchFamily="66" charset="0"/>
              </a:rPr>
              <a:t/>
            </a:r>
            <a:br>
              <a:rPr lang="ru-RU" sz="1600" dirty="0" smtClean="0">
                <a:latin typeface="Comic Sans MS" pitchFamily="66" charset="0"/>
              </a:rPr>
            </a:br>
            <a:r>
              <a:rPr lang="ru-RU" sz="1600" dirty="0">
                <a:latin typeface="Comic Sans MS" pitchFamily="66" charset="0"/>
              </a:rPr>
              <a:t/>
            </a:r>
            <a:br>
              <a:rPr lang="ru-RU" sz="1600" dirty="0">
                <a:latin typeface="Comic Sans MS" pitchFamily="66" charset="0"/>
              </a:rPr>
            </a:br>
            <a:r>
              <a:rPr lang="ru-RU" sz="1600" dirty="0" smtClean="0">
                <a:latin typeface="Comic Sans MS" pitchFamily="66" charset="0"/>
              </a:rPr>
              <a:t/>
            </a:r>
            <a:br>
              <a:rPr lang="ru-RU" sz="1600" dirty="0" smtClean="0">
                <a:latin typeface="Comic Sans MS" pitchFamily="66" charset="0"/>
              </a:rPr>
            </a:br>
            <a:r>
              <a:rPr lang="ru-RU" sz="1600" dirty="0">
                <a:latin typeface="Comic Sans MS" pitchFamily="66" charset="0"/>
              </a:rPr>
              <a:t/>
            </a:r>
            <a:br>
              <a:rPr lang="ru-RU" sz="1600" dirty="0">
                <a:latin typeface="Comic Sans MS" pitchFamily="66" charset="0"/>
              </a:rPr>
            </a:br>
            <a:r>
              <a:rPr lang="ru-RU" sz="1600" dirty="0" smtClean="0">
                <a:latin typeface="Comic Sans MS" pitchFamily="66" charset="0"/>
              </a:rPr>
              <a:t/>
            </a:r>
            <a:br>
              <a:rPr lang="ru-RU" sz="1600" dirty="0" smtClean="0">
                <a:latin typeface="Comic Sans MS" pitchFamily="66" charset="0"/>
              </a:rPr>
            </a:br>
            <a:r>
              <a:rPr lang="ru-RU" sz="1600" dirty="0">
                <a:latin typeface="Comic Sans MS" pitchFamily="66" charset="0"/>
              </a:rPr>
              <a:t/>
            </a:r>
            <a:br>
              <a:rPr lang="ru-RU" sz="1600" dirty="0">
                <a:latin typeface="Comic Sans MS" pitchFamily="66" charset="0"/>
              </a:rPr>
            </a:br>
            <a:r>
              <a:rPr lang="ru-RU" sz="1600" dirty="0" smtClean="0">
                <a:latin typeface="Comic Sans MS" pitchFamily="66" charset="0"/>
              </a:rPr>
              <a:t/>
            </a:r>
            <a:br>
              <a:rPr lang="ru-RU" sz="1600" dirty="0" smtClean="0">
                <a:latin typeface="Comic Sans MS" pitchFamily="66" charset="0"/>
              </a:rPr>
            </a:br>
            <a:r>
              <a:rPr lang="ru-RU" sz="1600" dirty="0">
                <a:latin typeface="Comic Sans MS" pitchFamily="66" charset="0"/>
              </a:rPr>
              <a:t/>
            </a:r>
            <a:br>
              <a:rPr lang="ru-RU" sz="1600" dirty="0">
                <a:latin typeface="Comic Sans MS" pitchFamily="66" charset="0"/>
              </a:rPr>
            </a:br>
            <a:r>
              <a:rPr lang="ru-RU" sz="1600" dirty="0" smtClean="0">
                <a:latin typeface="Comic Sans MS" pitchFamily="66" charset="0"/>
              </a:rPr>
              <a:t/>
            </a:r>
            <a:br>
              <a:rPr lang="ru-RU" sz="1600" dirty="0" smtClean="0">
                <a:latin typeface="Comic Sans MS" pitchFamily="66" charset="0"/>
              </a:rPr>
            </a:br>
            <a:r>
              <a:rPr lang="ru-RU" sz="1600" dirty="0" smtClean="0">
                <a:latin typeface="Comic Sans MS" pitchFamily="66" charset="0"/>
              </a:rPr>
              <a:t/>
            </a:r>
            <a:br>
              <a:rPr lang="ru-RU" sz="1600" dirty="0" smtClean="0">
                <a:latin typeface="Comic Sans MS" pitchFamily="66" charset="0"/>
              </a:rPr>
            </a:br>
            <a:r>
              <a:rPr lang="ru-RU" sz="1600" dirty="0">
                <a:latin typeface="Comic Sans MS" pitchFamily="66" charset="0"/>
              </a:rPr>
              <a:t/>
            </a:r>
            <a:br>
              <a:rPr lang="ru-RU" sz="1600" dirty="0">
                <a:latin typeface="Comic Sans MS" pitchFamily="66" charset="0"/>
              </a:rPr>
            </a:br>
            <a:r>
              <a:rPr lang="ru-RU" sz="1600" dirty="0" smtClean="0">
                <a:latin typeface="Comic Sans MS" pitchFamily="66" charset="0"/>
              </a:rPr>
              <a:t/>
            </a:r>
            <a:br>
              <a:rPr lang="ru-RU" sz="1600" dirty="0" smtClean="0">
                <a:latin typeface="Comic Sans MS" pitchFamily="66" charset="0"/>
              </a:rPr>
            </a:br>
            <a:r>
              <a:rPr lang="ru-RU" sz="1600" dirty="0">
                <a:latin typeface="Comic Sans MS" pitchFamily="66" charset="0"/>
              </a:rPr>
              <a:t/>
            </a:r>
            <a:br>
              <a:rPr lang="ru-RU" sz="1600" dirty="0">
                <a:latin typeface="Comic Sans MS" pitchFamily="66" charset="0"/>
              </a:rPr>
            </a:br>
            <a:r>
              <a:rPr lang="ru-RU" sz="1600" dirty="0" smtClean="0">
                <a:latin typeface="Comic Sans MS" pitchFamily="66" charset="0"/>
              </a:rPr>
              <a:t/>
            </a:r>
            <a:br>
              <a:rPr lang="ru-RU" sz="1600" dirty="0" smtClean="0">
                <a:latin typeface="Comic Sans MS" pitchFamily="66" charset="0"/>
              </a:rPr>
            </a:br>
            <a:r>
              <a:rPr lang="ru-RU" sz="1600" dirty="0">
                <a:latin typeface="Comic Sans MS" pitchFamily="66" charset="0"/>
              </a:rPr>
              <a:t/>
            </a:r>
            <a:br>
              <a:rPr lang="ru-RU" sz="1600" dirty="0">
                <a:latin typeface="Comic Sans MS" pitchFamily="66" charset="0"/>
              </a:rPr>
            </a:br>
            <a:r>
              <a:rPr lang="ru-RU" sz="1600" dirty="0" smtClean="0">
                <a:latin typeface="Comic Sans MS" pitchFamily="66" charset="0"/>
              </a:rPr>
              <a:t/>
            </a:r>
            <a:br>
              <a:rPr lang="ru-RU" sz="1600" dirty="0" smtClean="0">
                <a:latin typeface="Comic Sans MS" pitchFamily="66" charset="0"/>
              </a:rPr>
            </a:br>
            <a:r>
              <a:rPr lang="ru-RU" sz="1600" dirty="0">
                <a:latin typeface="Comic Sans MS" pitchFamily="66" charset="0"/>
              </a:rPr>
              <a:t/>
            </a:r>
            <a:br>
              <a:rPr lang="ru-RU" sz="1600" dirty="0">
                <a:latin typeface="Comic Sans MS" pitchFamily="66" charset="0"/>
              </a:rPr>
            </a:br>
            <a:r>
              <a:rPr lang="ru-RU" sz="1600" dirty="0" smtClean="0">
                <a:latin typeface="Comic Sans MS" pitchFamily="66" charset="0"/>
              </a:rPr>
              <a:t/>
            </a:r>
            <a:br>
              <a:rPr lang="ru-RU" sz="1600" dirty="0" smtClean="0">
                <a:latin typeface="Comic Sans MS" pitchFamily="66" charset="0"/>
              </a:rPr>
            </a:br>
            <a:r>
              <a:rPr lang="ru-RU" sz="1600" dirty="0">
                <a:latin typeface="Comic Sans MS" pitchFamily="66" charset="0"/>
              </a:rPr>
              <a:t/>
            </a:r>
            <a:br>
              <a:rPr lang="ru-RU" sz="1600" dirty="0">
                <a:latin typeface="Comic Sans MS" pitchFamily="66" charset="0"/>
              </a:rPr>
            </a:br>
            <a:r>
              <a:rPr lang="ru-RU" sz="1600" dirty="0">
                <a:latin typeface="Comic Sans MS" pitchFamily="66" charset="0"/>
              </a:rPr>
              <a:t/>
            </a:r>
            <a:br>
              <a:rPr lang="ru-RU" sz="1600" dirty="0">
                <a:latin typeface="Comic Sans MS" pitchFamily="66" charset="0"/>
              </a:rPr>
            </a:br>
            <a:r>
              <a:rPr lang="ru-RU" sz="1600" dirty="0" smtClean="0">
                <a:latin typeface="Comic Sans MS" pitchFamily="66" charset="0"/>
              </a:rPr>
              <a:t> Я бы хотела провести </a:t>
            </a:r>
            <a:r>
              <a:rPr lang="ru-RU" sz="1600" dirty="0" smtClean="0">
                <a:solidFill>
                  <a:srgbClr val="C00000"/>
                </a:solidFill>
                <a:latin typeface="Comic Sans MS" pitchFamily="66" charset="0"/>
              </a:rPr>
              <a:t>музыкально-теоретический анализ песен</a:t>
            </a:r>
            <a:r>
              <a:rPr lang="ru-RU" sz="1600" dirty="0">
                <a:latin typeface="Comic Sans MS" pitchFamily="66" charset="0"/>
              </a:rPr>
              <a:t>:</a:t>
            </a:r>
            <a:r>
              <a:rPr lang="ru-RU" sz="1600" dirty="0" smtClean="0">
                <a:latin typeface="Comic Sans MS" pitchFamily="66" charset="0"/>
              </a:rPr>
              <a:t/>
            </a:r>
            <a:br>
              <a:rPr lang="ru-RU" sz="1600" dirty="0" smtClean="0">
                <a:latin typeface="Comic Sans MS" pitchFamily="66" charset="0"/>
              </a:rPr>
            </a:br>
            <a:r>
              <a:rPr lang="ru-RU" sz="1600" dirty="0" smtClean="0">
                <a:latin typeface="Comic Sans MS" pitchFamily="66" charset="0"/>
              </a:rPr>
              <a:t/>
            </a:r>
            <a:br>
              <a:rPr lang="ru-RU" sz="1600" dirty="0" smtClean="0">
                <a:latin typeface="Comic Sans MS" pitchFamily="66" charset="0"/>
              </a:rPr>
            </a:br>
            <a:r>
              <a:rPr lang="ru-RU" sz="1600" dirty="0" smtClean="0">
                <a:latin typeface="Comic Sans MS" pitchFamily="66" charset="0"/>
              </a:rPr>
              <a:t>1. </a:t>
            </a:r>
            <a:r>
              <a:rPr lang="ru-RU" sz="1600" dirty="0" smtClean="0">
                <a:solidFill>
                  <a:srgbClr val="C00000"/>
                </a:solidFill>
                <a:latin typeface="Comic Sans MS" pitchFamily="66" charset="0"/>
              </a:rPr>
              <a:t>Песня «Непогода»:</a:t>
            </a:r>
            <a:r>
              <a:rPr lang="en-US" sz="16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ru-RU" sz="1600" dirty="0" smtClean="0">
                <a:latin typeface="Comic Sans MS" pitchFamily="66" charset="0"/>
              </a:rPr>
              <a:t>форма-двухчастная (контрастные части</a:t>
            </a:r>
            <a:r>
              <a:rPr lang="en-US" sz="1600" dirty="0" smtClean="0">
                <a:latin typeface="Comic Sans MS" pitchFamily="66" charset="0"/>
              </a:rPr>
              <a:t>,</a:t>
            </a:r>
            <a:r>
              <a:rPr lang="ru-RU" sz="1600" dirty="0" smtClean="0">
                <a:latin typeface="Comic Sans MS" pitchFamily="66" charset="0"/>
              </a:rPr>
              <a:t>припевы)</a:t>
            </a:r>
            <a:r>
              <a:rPr lang="en-US" sz="1600" dirty="0" smtClean="0">
                <a:latin typeface="Comic Sans MS" pitchFamily="66" charset="0"/>
              </a:rPr>
              <a:t>,</a:t>
            </a:r>
            <a:r>
              <a:rPr lang="ru-RU" sz="1600" dirty="0" smtClean="0">
                <a:latin typeface="Comic Sans MS" pitchFamily="66" charset="0"/>
              </a:rPr>
              <a:t/>
            </a:r>
            <a:br>
              <a:rPr lang="ru-RU" sz="1600" dirty="0" smtClean="0">
                <a:latin typeface="Comic Sans MS" pitchFamily="66" charset="0"/>
              </a:rPr>
            </a:br>
            <a:r>
              <a:rPr lang="ru-RU" sz="1600" dirty="0" smtClean="0">
                <a:latin typeface="Comic Sans MS" pitchFamily="66" charset="0"/>
              </a:rPr>
              <a:t>мелодия – скачкообразная</a:t>
            </a:r>
            <a:r>
              <a:rPr lang="en-US" sz="1600" dirty="0" smtClean="0">
                <a:latin typeface="Comic Sans MS" pitchFamily="66" charset="0"/>
              </a:rPr>
              <a:t>,</a:t>
            </a:r>
            <a:r>
              <a:rPr lang="ru-RU" sz="1600" dirty="0" smtClean="0">
                <a:latin typeface="Comic Sans MS" pitchFamily="66" charset="0"/>
              </a:rPr>
              <a:t> темп – умеренный – анданте</a:t>
            </a:r>
            <a:r>
              <a:rPr lang="en-US" sz="1600" dirty="0" smtClean="0">
                <a:latin typeface="Comic Sans MS" pitchFamily="66" charset="0"/>
              </a:rPr>
              <a:t>,</a:t>
            </a:r>
            <a:r>
              <a:rPr lang="ru-RU" sz="1600" dirty="0" smtClean="0">
                <a:latin typeface="Comic Sans MS" pitchFamily="66" charset="0"/>
              </a:rPr>
              <a:t> ритм – разный</a:t>
            </a:r>
            <a:r>
              <a:rPr lang="en-US" sz="1600" dirty="0" smtClean="0">
                <a:latin typeface="Comic Sans MS" pitchFamily="66" charset="0"/>
              </a:rPr>
              <a:t>,</a:t>
            </a:r>
            <a:r>
              <a:rPr lang="ru-RU" sz="1600" dirty="0" smtClean="0">
                <a:latin typeface="Comic Sans MS" pitchFamily="66" charset="0"/>
              </a:rPr>
              <a:t> лад – мажор – ясный</a:t>
            </a:r>
            <a:r>
              <a:rPr lang="en-US" sz="1600" dirty="0" smtClean="0">
                <a:latin typeface="Comic Sans MS" pitchFamily="66" charset="0"/>
              </a:rPr>
              <a:t>,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>
                <a:latin typeface="Comic Sans MS" pitchFamily="66" charset="0"/>
              </a:rPr>
              <a:t>веселый</a:t>
            </a:r>
            <a:r>
              <a:rPr lang="en-US" sz="1600" dirty="0" smtClean="0">
                <a:latin typeface="Comic Sans MS" pitchFamily="66" charset="0"/>
              </a:rPr>
              <a:t>,</a:t>
            </a:r>
            <a:r>
              <a:rPr lang="ru-RU" sz="1600" dirty="0" smtClean="0">
                <a:latin typeface="Comic Sans MS" pitchFamily="66" charset="0"/>
              </a:rPr>
              <a:t> тембр – звонкий</a:t>
            </a:r>
            <a:r>
              <a:rPr lang="en-US" sz="1600" dirty="0" smtClean="0">
                <a:latin typeface="Comic Sans MS" pitchFamily="66" charset="0"/>
              </a:rPr>
              <a:t>,</a:t>
            </a:r>
            <a:r>
              <a:rPr lang="ru-RU" sz="1600" dirty="0" smtClean="0">
                <a:latin typeface="Comic Sans MS" pitchFamily="66" charset="0"/>
              </a:rPr>
              <a:t> регистр – средний.</a:t>
            </a:r>
            <a:br>
              <a:rPr lang="ru-RU" sz="1600" dirty="0" smtClean="0">
                <a:latin typeface="Comic Sans MS" pitchFamily="66" charset="0"/>
              </a:rPr>
            </a:br>
            <a:r>
              <a:rPr lang="ru-RU" sz="1600" dirty="0" smtClean="0">
                <a:latin typeface="Comic Sans MS" pitchFamily="66" charset="0"/>
              </a:rPr>
              <a:t>2. </a:t>
            </a:r>
            <a:r>
              <a:rPr lang="ru-RU" sz="1600" dirty="0" smtClean="0">
                <a:solidFill>
                  <a:srgbClr val="C00000"/>
                </a:solidFill>
                <a:latin typeface="Comic Sans MS" pitchFamily="66" charset="0"/>
              </a:rPr>
              <a:t>Песня «Леди Совершенство»: </a:t>
            </a:r>
            <a:r>
              <a:rPr lang="ru-RU" sz="1600" dirty="0" smtClean="0">
                <a:latin typeface="Comic Sans MS" pitchFamily="66" charset="0"/>
              </a:rPr>
              <a:t>форма-двухчастная </a:t>
            </a:r>
            <a:r>
              <a:rPr lang="ru-RU" sz="1600" dirty="0">
                <a:latin typeface="Comic Sans MS" pitchFamily="66" charset="0"/>
              </a:rPr>
              <a:t>(контрастные части</a:t>
            </a:r>
            <a:r>
              <a:rPr lang="en-US" sz="1600" dirty="0">
                <a:latin typeface="Comic Sans MS" pitchFamily="66" charset="0"/>
              </a:rPr>
              <a:t>,</a:t>
            </a:r>
            <a:r>
              <a:rPr lang="ru-RU" sz="1600" dirty="0">
                <a:latin typeface="Comic Sans MS" pitchFamily="66" charset="0"/>
              </a:rPr>
              <a:t>припевы)</a:t>
            </a:r>
            <a:r>
              <a:rPr lang="en-US" sz="1600" dirty="0" smtClean="0">
                <a:latin typeface="Comic Sans MS" pitchFamily="66" charset="0"/>
              </a:rPr>
              <a:t>,</a:t>
            </a:r>
            <a:r>
              <a:rPr lang="ru-RU" sz="1600" dirty="0" smtClean="0">
                <a:latin typeface="Comic Sans MS" pitchFamily="66" charset="0"/>
              </a:rPr>
              <a:t> мелодия </a:t>
            </a:r>
            <a:r>
              <a:rPr lang="ru-RU" sz="1600" dirty="0">
                <a:latin typeface="Comic Sans MS" pitchFamily="66" charset="0"/>
              </a:rPr>
              <a:t>– скачкообразная</a:t>
            </a:r>
            <a:r>
              <a:rPr lang="en-US" sz="1600" dirty="0">
                <a:latin typeface="Comic Sans MS" pitchFamily="66" charset="0"/>
              </a:rPr>
              <a:t>,</a:t>
            </a:r>
            <a:r>
              <a:rPr lang="ru-RU" sz="1600" dirty="0">
                <a:latin typeface="Comic Sans MS" pitchFamily="66" charset="0"/>
              </a:rPr>
              <a:t> темп – </a:t>
            </a:r>
            <a:r>
              <a:rPr lang="ru-RU" sz="1600" dirty="0" smtClean="0">
                <a:latin typeface="Comic Sans MS" pitchFamily="66" charset="0"/>
              </a:rPr>
              <a:t>быстрый </a:t>
            </a:r>
            <a:r>
              <a:rPr lang="ru-RU" sz="1600" dirty="0">
                <a:latin typeface="Comic Sans MS" pitchFamily="66" charset="0"/>
              </a:rPr>
              <a:t>– </a:t>
            </a:r>
            <a:r>
              <a:rPr lang="ru-RU" sz="1600" dirty="0" smtClean="0">
                <a:latin typeface="Comic Sans MS" pitchFamily="66" charset="0"/>
              </a:rPr>
              <a:t>престо или аллегро</a:t>
            </a:r>
            <a:r>
              <a:rPr lang="en-US" sz="1600" dirty="0" smtClean="0">
                <a:latin typeface="Comic Sans MS" pitchFamily="66" charset="0"/>
              </a:rPr>
              <a:t>,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>
                <a:latin typeface="Comic Sans MS" pitchFamily="66" charset="0"/>
              </a:rPr>
              <a:t>ритм – </a:t>
            </a:r>
            <a:r>
              <a:rPr lang="ru-RU" sz="1600" dirty="0" smtClean="0">
                <a:latin typeface="Comic Sans MS" pitchFamily="66" charset="0"/>
              </a:rPr>
              <a:t>отрывистый</a:t>
            </a:r>
            <a:r>
              <a:rPr lang="en-US" sz="1600" dirty="0" smtClean="0">
                <a:latin typeface="Comic Sans MS" pitchFamily="66" charset="0"/>
              </a:rPr>
              <a:t>,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>
                <a:latin typeface="Comic Sans MS" pitchFamily="66" charset="0"/>
              </a:rPr>
              <a:t>лад – </a:t>
            </a:r>
            <a:r>
              <a:rPr lang="ru-RU" sz="1600" dirty="0" smtClean="0">
                <a:latin typeface="Comic Sans MS" pitchFamily="66" charset="0"/>
              </a:rPr>
              <a:t>мажор</a:t>
            </a:r>
            <a:r>
              <a:rPr lang="en-US" sz="1600" dirty="0" smtClean="0">
                <a:latin typeface="Comic Sans MS" pitchFamily="66" charset="0"/>
              </a:rPr>
              <a:t>,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>
                <a:latin typeface="Comic Sans MS" pitchFamily="66" charset="0"/>
              </a:rPr>
              <a:t>веселый</a:t>
            </a:r>
            <a:r>
              <a:rPr lang="en-US" sz="1600" dirty="0">
                <a:latin typeface="Comic Sans MS" pitchFamily="66" charset="0"/>
              </a:rPr>
              <a:t>,</a:t>
            </a:r>
            <a:r>
              <a:rPr lang="ru-RU" sz="1600" dirty="0">
                <a:latin typeface="Comic Sans MS" pitchFamily="66" charset="0"/>
              </a:rPr>
              <a:t> тембр – звонкий</a:t>
            </a:r>
            <a:r>
              <a:rPr lang="en-US" sz="1600" dirty="0">
                <a:latin typeface="Comic Sans MS" pitchFamily="66" charset="0"/>
              </a:rPr>
              <a:t>,</a:t>
            </a:r>
            <a:r>
              <a:rPr lang="ru-RU" sz="1600" dirty="0">
                <a:latin typeface="Comic Sans MS" pitchFamily="66" charset="0"/>
              </a:rPr>
              <a:t> регистр – </a:t>
            </a:r>
            <a:r>
              <a:rPr lang="ru-RU" sz="1600" dirty="0" smtClean="0">
                <a:latin typeface="Comic Sans MS" pitchFamily="66" charset="0"/>
              </a:rPr>
              <a:t>средний</a:t>
            </a:r>
            <a:r>
              <a:rPr lang="en-US" sz="1600" dirty="0" smtClean="0">
                <a:latin typeface="Comic Sans MS" pitchFamily="66" charset="0"/>
              </a:rPr>
              <a:t>,</a:t>
            </a:r>
            <a:r>
              <a:rPr lang="ru-RU" sz="1600" dirty="0" smtClean="0">
                <a:latin typeface="Comic Sans MS" pitchFamily="66" charset="0"/>
              </a:rPr>
              <a:t> местами высокий.</a:t>
            </a:r>
            <a:br>
              <a:rPr lang="ru-RU" sz="1600" dirty="0" smtClean="0">
                <a:latin typeface="Comic Sans MS" pitchFamily="66" charset="0"/>
              </a:rPr>
            </a:br>
            <a:r>
              <a:rPr lang="ru-RU" sz="1600" dirty="0" smtClean="0">
                <a:latin typeface="Comic Sans MS" pitchFamily="66" charset="0"/>
              </a:rPr>
              <a:t>3. </a:t>
            </a:r>
            <a:r>
              <a:rPr lang="ru-RU" sz="1600" dirty="0" smtClean="0">
                <a:solidFill>
                  <a:srgbClr val="C00000"/>
                </a:solidFill>
                <a:latin typeface="Comic Sans MS" pitchFamily="66" charset="0"/>
              </a:rPr>
              <a:t>Песня «Цветные сны»: </a:t>
            </a:r>
            <a:r>
              <a:rPr lang="ru-RU" sz="1600" dirty="0">
                <a:latin typeface="Comic Sans MS" pitchFamily="66" charset="0"/>
              </a:rPr>
              <a:t>форма-двухчастная (контрастные части</a:t>
            </a:r>
            <a:r>
              <a:rPr lang="en-US" sz="1600" dirty="0">
                <a:latin typeface="Comic Sans MS" pitchFamily="66" charset="0"/>
              </a:rPr>
              <a:t>,</a:t>
            </a:r>
            <a:r>
              <a:rPr lang="ru-RU" sz="1600" dirty="0">
                <a:latin typeface="Comic Sans MS" pitchFamily="66" charset="0"/>
              </a:rPr>
              <a:t>припевы)</a:t>
            </a:r>
            <a:r>
              <a:rPr lang="en-US" sz="1600" dirty="0" smtClean="0">
                <a:latin typeface="Comic Sans MS" pitchFamily="66" charset="0"/>
              </a:rPr>
              <a:t>,</a:t>
            </a:r>
            <a:r>
              <a:rPr lang="ru-RU" sz="1600" dirty="0" smtClean="0">
                <a:latin typeface="Comic Sans MS" pitchFamily="66" charset="0"/>
              </a:rPr>
              <a:t> мелодия </a:t>
            </a:r>
            <a:r>
              <a:rPr lang="ru-RU" sz="1600" dirty="0">
                <a:latin typeface="Comic Sans MS" pitchFamily="66" charset="0"/>
              </a:rPr>
              <a:t>– </a:t>
            </a:r>
            <a:r>
              <a:rPr lang="ru-RU" sz="1600" dirty="0" smtClean="0">
                <a:latin typeface="Comic Sans MS" pitchFamily="66" charset="0"/>
              </a:rPr>
              <a:t>плавная</a:t>
            </a:r>
            <a:r>
              <a:rPr lang="en-US" sz="1600" dirty="0" smtClean="0">
                <a:latin typeface="Comic Sans MS" pitchFamily="66" charset="0"/>
              </a:rPr>
              <a:t>,</a:t>
            </a:r>
            <a:r>
              <a:rPr lang="ru-RU" sz="1600" dirty="0" smtClean="0">
                <a:latin typeface="Comic Sans MS" pitchFamily="66" charset="0"/>
              </a:rPr>
              <a:t> местами скачкообразная</a:t>
            </a:r>
            <a:r>
              <a:rPr lang="en-US" sz="1600" dirty="0">
                <a:latin typeface="Comic Sans MS" pitchFamily="66" charset="0"/>
              </a:rPr>
              <a:t>,</a:t>
            </a:r>
            <a:r>
              <a:rPr lang="ru-RU" sz="1600" dirty="0">
                <a:latin typeface="Comic Sans MS" pitchFamily="66" charset="0"/>
              </a:rPr>
              <a:t> темп – умеренный – анданте</a:t>
            </a:r>
            <a:r>
              <a:rPr lang="en-US" sz="1600" dirty="0">
                <a:latin typeface="Comic Sans MS" pitchFamily="66" charset="0"/>
              </a:rPr>
              <a:t>,</a:t>
            </a:r>
            <a:r>
              <a:rPr lang="ru-RU" sz="1600" dirty="0">
                <a:latin typeface="Comic Sans MS" pitchFamily="66" charset="0"/>
              </a:rPr>
              <a:t> ритм – </a:t>
            </a:r>
            <a:r>
              <a:rPr lang="ru-RU" sz="1600" dirty="0" smtClean="0">
                <a:latin typeface="Comic Sans MS" pitchFamily="66" charset="0"/>
              </a:rPr>
              <a:t>равномерный</a:t>
            </a:r>
            <a:r>
              <a:rPr lang="en-US" sz="1600" dirty="0" smtClean="0">
                <a:latin typeface="Comic Sans MS" pitchFamily="66" charset="0"/>
              </a:rPr>
              <a:t>,</a:t>
            </a:r>
            <a:r>
              <a:rPr lang="ru-RU" sz="1600" dirty="0" smtClean="0">
                <a:latin typeface="Comic Sans MS" pitchFamily="66" charset="0"/>
              </a:rPr>
              <a:t>местами отрывистый</a:t>
            </a:r>
            <a:r>
              <a:rPr lang="en-US" sz="1600" dirty="0" smtClean="0">
                <a:latin typeface="Comic Sans MS" pitchFamily="66" charset="0"/>
              </a:rPr>
              <a:t>,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>
                <a:latin typeface="Comic Sans MS" pitchFamily="66" charset="0"/>
              </a:rPr>
              <a:t>лад – </a:t>
            </a:r>
            <a:r>
              <a:rPr lang="ru-RU" sz="1600" dirty="0" smtClean="0">
                <a:latin typeface="Comic Sans MS" pitchFamily="66" charset="0"/>
              </a:rPr>
              <a:t>минор </a:t>
            </a:r>
            <a:r>
              <a:rPr lang="ru-RU" sz="1600" dirty="0">
                <a:latin typeface="Comic Sans MS" pitchFamily="66" charset="0"/>
              </a:rPr>
              <a:t>– </a:t>
            </a:r>
            <a:r>
              <a:rPr lang="ru-RU" sz="1600" dirty="0" smtClean="0">
                <a:latin typeface="Comic Sans MS" pitchFamily="66" charset="0"/>
              </a:rPr>
              <a:t>задумчиво-мечтательный</a:t>
            </a:r>
            <a:r>
              <a:rPr lang="en-US" sz="1600" dirty="0" smtClean="0">
                <a:latin typeface="Comic Sans MS" pitchFamily="66" charset="0"/>
              </a:rPr>
              <a:t>,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>
                <a:latin typeface="Comic Sans MS" pitchFamily="66" charset="0"/>
              </a:rPr>
              <a:t>тембр – звонкий</a:t>
            </a:r>
            <a:r>
              <a:rPr lang="en-US" sz="1600" dirty="0">
                <a:latin typeface="Comic Sans MS" pitchFamily="66" charset="0"/>
              </a:rPr>
              <a:t>,</a:t>
            </a:r>
            <a:r>
              <a:rPr lang="ru-RU" sz="1600" dirty="0">
                <a:latin typeface="Comic Sans MS" pitchFamily="66" charset="0"/>
              </a:rPr>
              <a:t> регистр – </a:t>
            </a:r>
            <a:r>
              <a:rPr lang="ru-RU" sz="1600" dirty="0" smtClean="0">
                <a:latin typeface="Comic Sans MS" pitchFamily="66" charset="0"/>
              </a:rPr>
              <a:t>средний</a:t>
            </a:r>
            <a:r>
              <a:rPr lang="en-US" sz="1600" dirty="0">
                <a:latin typeface="Comic Sans MS" pitchFamily="66" charset="0"/>
              </a:rPr>
              <a:t> ,</a:t>
            </a:r>
            <a:r>
              <a:rPr lang="ru-RU" sz="1600" dirty="0">
                <a:latin typeface="Comic Sans MS" pitchFamily="66" charset="0"/>
              </a:rPr>
              <a:t> местами высокий</a:t>
            </a:r>
            <a:r>
              <a:rPr lang="ru-RU" sz="1600" dirty="0" smtClean="0">
                <a:latin typeface="Comic Sans MS" pitchFamily="66" charset="0"/>
              </a:rPr>
              <a:t>.</a:t>
            </a:r>
            <a:r>
              <a:rPr lang="ru-RU" sz="1600" dirty="0">
                <a:latin typeface="Comic Sans MS" pitchFamily="66" charset="0"/>
              </a:rPr>
              <a:t/>
            </a:r>
            <a:br>
              <a:rPr lang="ru-RU" sz="1600" dirty="0">
                <a:latin typeface="Comic Sans MS" pitchFamily="66" charset="0"/>
              </a:rPr>
            </a:br>
            <a:r>
              <a:rPr lang="ru-RU" sz="1600" dirty="0" smtClean="0">
                <a:latin typeface="Comic Sans MS" pitchFamily="66" charset="0"/>
              </a:rPr>
              <a:t>4. </a:t>
            </a:r>
            <a:r>
              <a:rPr lang="ru-RU" sz="1600" dirty="0" smtClean="0">
                <a:solidFill>
                  <a:srgbClr val="C00000"/>
                </a:solidFill>
                <a:latin typeface="Comic Sans MS" pitchFamily="66" charset="0"/>
              </a:rPr>
              <a:t>Песня «33 коровы»: </a:t>
            </a:r>
            <a:r>
              <a:rPr lang="ru-RU" sz="1600" dirty="0" smtClean="0">
                <a:latin typeface="Comic Sans MS" pitchFamily="66" charset="0"/>
              </a:rPr>
              <a:t>форма-двухчастная </a:t>
            </a:r>
            <a:r>
              <a:rPr lang="ru-RU" sz="1600" dirty="0">
                <a:latin typeface="Comic Sans MS" pitchFamily="66" charset="0"/>
              </a:rPr>
              <a:t>(контрастные </a:t>
            </a:r>
            <a:r>
              <a:rPr lang="ru-RU" sz="1600" dirty="0" smtClean="0">
                <a:latin typeface="Comic Sans MS" pitchFamily="66" charset="0"/>
              </a:rPr>
              <a:t>части</a:t>
            </a:r>
            <a:r>
              <a:rPr lang="en-US" sz="1600" dirty="0">
                <a:latin typeface="Comic Sans MS" pitchFamily="66" charset="0"/>
              </a:rPr>
              <a:t>,</a:t>
            </a:r>
            <a:r>
              <a:rPr lang="ru-RU" sz="1600" dirty="0">
                <a:latin typeface="Comic Sans MS" pitchFamily="66" charset="0"/>
              </a:rPr>
              <a:t>припевы</a:t>
            </a:r>
            <a:r>
              <a:rPr lang="ru-RU" sz="1600" dirty="0" smtClean="0">
                <a:latin typeface="Comic Sans MS" pitchFamily="66" charset="0"/>
              </a:rPr>
              <a:t>)</a:t>
            </a:r>
            <a:r>
              <a:rPr lang="en-US" sz="1600" dirty="0" smtClean="0">
                <a:latin typeface="Comic Sans MS" pitchFamily="66" charset="0"/>
              </a:rPr>
              <a:t>,</a:t>
            </a:r>
            <a:r>
              <a:rPr lang="ru-RU" sz="1600" dirty="0" smtClean="0">
                <a:latin typeface="Comic Sans MS" pitchFamily="66" charset="0"/>
              </a:rPr>
              <a:t> мелодия </a:t>
            </a:r>
            <a:r>
              <a:rPr lang="ru-RU" sz="1600" dirty="0">
                <a:latin typeface="Comic Sans MS" pitchFamily="66" charset="0"/>
              </a:rPr>
              <a:t>– </a:t>
            </a:r>
            <a:r>
              <a:rPr lang="ru-RU" sz="1600" dirty="0" smtClean="0">
                <a:latin typeface="Comic Sans MS" pitchFamily="66" charset="0"/>
              </a:rPr>
              <a:t>отрывистая</a:t>
            </a:r>
            <a:r>
              <a:rPr lang="en-US" sz="1600" dirty="0" smtClean="0">
                <a:latin typeface="Comic Sans MS" pitchFamily="66" charset="0"/>
              </a:rPr>
              <a:t>,</a:t>
            </a:r>
            <a:r>
              <a:rPr lang="ru-RU" sz="1600" dirty="0" smtClean="0">
                <a:latin typeface="Comic Sans MS" pitchFamily="66" charset="0"/>
              </a:rPr>
              <a:t> веселая</a:t>
            </a:r>
            <a:r>
              <a:rPr lang="en-US" sz="1600" dirty="0" smtClean="0">
                <a:latin typeface="Comic Sans MS" pitchFamily="66" charset="0"/>
              </a:rPr>
              <a:t>,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>
                <a:latin typeface="Comic Sans MS" pitchFamily="66" charset="0"/>
              </a:rPr>
              <a:t>темп – умеренный – анданте</a:t>
            </a:r>
            <a:r>
              <a:rPr lang="en-US" sz="1600" dirty="0">
                <a:latin typeface="Comic Sans MS" pitchFamily="66" charset="0"/>
              </a:rPr>
              <a:t>,</a:t>
            </a:r>
            <a:r>
              <a:rPr lang="ru-RU" sz="1600" dirty="0">
                <a:latin typeface="Comic Sans MS" pitchFamily="66" charset="0"/>
              </a:rPr>
              <a:t> ритм </a:t>
            </a:r>
            <a:r>
              <a:rPr lang="ru-RU" sz="1600" dirty="0" smtClean="0">
                <a:latin typeface="Comic Sans MS" pitchFamily="66" charset="0"/>
              </a:rPr>
              <a:t>– </a:t>
            </a:r>
            <a:r>
              <a:rPr lang="ru-RU" sz="1600" dirty="0">
                <a:latin typeface="Comic Sans MS" pitchFamily="66" charset="0"/>
              </a:rPr>
              <a:t>отрывистый</a:t>
            </a:r>
            <a:r>
              <a:rPr lang="en-US" sz="1600" dirty="0" smtClean="0">
                <a:latin typeface="Comic Sans MS" pitchFamily="66" charset="0"/>
              </a:rPr>
              <a:t>,</a:t>
            </a:r>
            <a:r>
              <a:rPr lang="ru-RU" sz="1600" dirty="0" smtClean="0">
                <a:latin typeface="Comic Sans MS" pitchFamily="66" charset="0"/>
              </a:rPr>
              <a:t> четкий</a:t>
            </a:r>
            <a:r>
              <a:rPr lang="en-US" sz="1600" dirty="0" smtClean="0">
                <a:latin typeface="Comic Sans MS" pitchFamily="66" charset="0"/>
              </a:rPr>
              <a:t>,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>
                <a:latin typeface="Comic Sans MS" pitchFamily="66" charset="0"/>
              </a:rPr>
              <a:t>лад – </a:t>
            </a:r>
            <a:r>
              <a:rPr lang="ru-RU" sz="1600" dirty="0" smtClean="0">
                <a:latin typeface="Comic Sans MS" pitchFamily="66" charset="0"/>
              </a:rPr>
              <a:t>мажор - веселый</a:t>
            </a:r>
            <a:r>
              <a:rPr lang="en-US" sz="1600" dirty="0" smtClean="0">
                <a:latin typeface="Comic Sans MS" pitchFamily="66" charset="0"/>
              </a:rPr>
              <a:t>,</a:t>
            </a:r>
            <a:r>
              <a:rPr lang="ru-RU" sz="1600" dirty="0" smtClean="0">
                <a:latin typeface="Comic Sans MS" pitchFamily="66" charset="0"/>
              </a:rPr>
              <a:t> радостный</a:t>
            </a:r>
            <a:r>
              <a:rPr lang="en-US" sz="1600" dirty="0" smtClean="0">
                <a:latin typeface="Comic Sans MS" pitchFamily="66" charset="0"/>
              </a:rPr>
              <a:t>,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>
                <a:latin typeface="Comic Sans MS" pitchFamily="66" charset="0"/>
              </a:rPr>
              <a:t>тембр – звонкий</a:t>
            </a:r>
            <a:r>
              <a:rPr lang="en-US" sz="1600" dirty="0">
                <a:latin typeface="Comic Sans MS" pitchFamily="66" charset="0"/>
              </a:rPr>
              <a:t>,</a:t>
            </a:r>
            <a:r>
              <a:rPr lang="ru-RU" sz="1600" dirty="0">
                <a:latin typeface="Comic Sans MS" pitchFamily="66" charset="0"/>
              </a:rPr>
              <a:t> регистр – </a:t>
            </a:r>
            <a:r>
              <a:rPr lang="ru-RU" sz="1600" dirty="0" smtClean="0">
                <a:latin typeface="Comic Sans MS" pitchFamily="66" charset="0"/>
              </a:rPr>
              <a:t>средний.</a:t>
            </a:r>
            <a:r>
              <a:rPr lang="ru-RU" sz="1600" dirty="0">
                <a:latin typeface="Comic Sans MS" pitchFamily="66" charset="0"/>
              </a:rPr>
              <a:t/>
            </a:r>
            <a:br>
              <a:rPr lang="ru-RU" sz="1600" dirty="0">
                <a:latin typeface="Comic Sans MS" pitchFamily="66" charset="0"/>
              </a:rPr>
            </a:br>
            <a:r>
              <a:rPr lang="ru-RU" sz="1600" dirty="0" smtClean="0">
                <a:latin typeface="Comic Sans MS" pitchFamily="66" charset="0"/>
              </a:rPr>
              <a:t/>
            </a:r>
            <a:br>
              <a:rPr lang="ru-RU" sz="1600" dirty="0" smtClean="0">
                <a:latin typeface="Comic Sans MS" pitchFamily="66" charset="0"/>
              </a:rPr>
            </a:br>
            <a:r>
              <a:rPr lang="ru-RU" sz="1600" dirty="0" smtClean="0">
                <a:latin typeface="Comic Sans MS" pitchFamily="66" charset="0"/>
              </a:rPr>
              <a:t/>
            </a:r>
            <a:br>
              <a:rPr lang="ru-RU" sz="1600" dirty="0" smtClean="0">
                <a:latin typeface="Comic Sans MS" pitchFamily="66" charset="0"/>
              </a:rPr>
            </a:br>
            <a:endParaRPr lang="ru-RU" sz="16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9278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600" dirty="0" smtClean="0">
                <a:latin typeface="Comic Sans MS" pitchFamily="66" charset="0"/>
              </a:rPr>
              <a:t/>
            </a:r>
            <a:br>
              <a:rPr lang="ru-RU" sz="1600" dirty="0" smtClean="0">
                <a:latin typeface="Comic Sans MS" pitchFamily="66" charset="0"/>
              </a:rPr>
            </a:br>
            <a:r>
              <a:rPr lang="ru-RU" sz="1600" dirty="0">
                <a:latin typeface="Comic Sans MS" pitchFamily="66" charset="0"/>
              </a:rPr>
              <a:t/>
            </a:r>
            <a:br>
              <a:rPr lang="ru-RU" sz="1600" dirty="0">
                <a:latin typeface="Comic Sans MS" pitchFamily="66" charset="0"/>
              </a:rPr>
            </a:br>
            <a:r>
              <a:rPr lang="ru-RU" sz="1600" dirty="0" smtClean="0">
                <a:latin typeface="Comic Sans MS" pitchFamily="66" charset="0"/>
              </a:rPr>
              <a:t/>
            </a:r>
            <a:br>
              <a:rPr lang="ru-RU" sz="1600" dirty="0" smtClean="0">
                <a:latin typeface="Comic Sans MS" pitchFamily="66" charset="0"/>
              </a:rPr>
            </a:br>
            <a:r>
              <a:rPr lang="ru-RU" sz="1600" dirty="0">
                <a:latin typeface="Comic Sans MS" pitchFamily="66" charset="0"/>
              </a:rPr>
              <a:t/>
            </a:r>
            <a:br>
              <a:rPr lang="ru-RU" sz="1600" dirty="0">
                <a:latin typeface="Comic Sans MS" pitchFamily="66" charset="0"/>
              </a:rPr>
            </a:br>
            <a:r>
              <a:rPr lang="ru-RU" sz="1600" dirty="0" smtClean="0">
                <a:latin typeface="Comic Sans MS" pitchFamily="66" charset="0"/>
              </a:rPr>
              <a:t/>
            </a:r>
            <a:br>
              <a:rPr lang="ru-RU" sz="1600" dirty="0" smtClean="0">
                <a:latin typeface="Comic Sans MS" pitchFamily="66" charset="0"/>
              </a:rPr>
            </a:br>
            <a:r>
              <a:rPr lang="ru-RU" sz="1600" dirty="0">
                <a:latin typeface="Comic Sans MS" pitchFamily="66" charset="0"/>
              </a:rPr>
              <a:t/>
            </a:r>
            <a:br>
              <a:rPr lang="ru-RU" sz="1600" dirty="0">
                <a:latin typeface="Comic Sans MS" pitchFamily="66" charset="0"/>
              </a:rPr>
            </a:br>
            <a:r>
              <a:rPr lang="ru-RU" sz="1600" dirty="0" smtClean="0">
                <a:latin typeface="Comic Sans MS" pitchFamily="66" charset="0"/>
              </a:rPr>
              <a:t/>
            </a:r>
            <a:br>
              <a:rPr lang="ru-RU" sz="1600" dirty="0" smtClean="0">
                <a:latin typeface="Comic Sans MS" pitchFamily="66" charset="0"/>
              </a:rPr>
            </a:br>
            <a:r>
              <a:rPr lang="ru-RU" sz="1600" dirty="0" smtClean="0">
                <a:latin typeface="Comic Sans MS" pitchFamily="66" charset="0"/>
              </a:rPr>
              <a:t/>
            </a:r>
            <a:br>
              <a:rPr lang="ru-RU" sz="1600" dirty="0" smtClean="0">
                <a:latin typeface="Comic Sans MS" pitchFamily="66" charset="0"/>
              </a:rPr>
            </a:br>
            <a:r>
              <a:rPr lang="ru-RU" sz="1600" dirty="0">
                <a:latin typeface="Comic Sans MS" pitchFamily="66" charset="0"/>
              </a:rPr>
              <a:t/>
            </a:r>
            <a:br>
              <a:rPr lang="ru-RU" sz="1600" dirty="0">
                <a:latin typeface="Comic Sans MS" pitchFamily="66" charset="0"/>
              </a:rPr>
            </a:br>
            <a:r>
              <a:rPr lang="ru-RU" sz="1600" dirty="0" smtClean="0">
                <a:latin typeface="Comic Sans MS" pitchFamily="66" charset="0"/>
              </a:rPr>
              <a:t/>
            </a:r>
            <a:br>
              <a:rPr lang="ru-RU" sz="1600" dirty="0" smtClean="0">
                <a:latin typeface="Comic Sans MS" pitchFamily="66" charset="0"/>
              </a:rPr>
            </a:br>
            <a:r>
              <a:rPr lang="ru-RU" sz="1600" dirty="0">
                <a:latin typeface="Comic Sans MS" pitchFamily="66" charset="0"/>
              </a:rPr>
              <a:t/>
            </a:r>
            <a:br>
              <a:rPr lang="ru-RU" sz="1600" dirty="0">
                <a:latin typeface="Comic Sans MS" pitchFamily="66" charset="0"/>
              </a:rPr>
            </a:br>
            <a:r>
              <a:rPr lang="ru-RU" sz="1600" dirty="0" smtClean="0">
                <a:latin typeface="Comic Sans MS" pitchFamily="66" charset="0"/>
              </a:rPr>
              <a:t/>
            </a:r>
            <a:br>
              <a:rPr lang="ru-RU" sz="1600" dirty="0" smtClean="0">
                <a:latin typeface="Comic Sans MS" pitchFamily="66" charset="0"/>
              </a:rPr>
            </a:br>
            <a:r>
              <a:rPr lang="ru-RU" sz="1600" dirty="0" smtClean="0">
                <a:latin typeface="Comic Sans MS" pitchFamily="66" charset="0"/>
              </a:rPr>
              <a:t>5</a:t>
            </a:r>
            <a:r>
              <a:rPr lang="ru-RU" sz="1600" dirty="0">
                <a:latin typeface="Comic Sans MS" pitchFamily="66" charset="0"/>
              </a:rPr>
              <a:t>. </a:t>
            </a:r>
            <a:r>
              <a:rPr lang="ru-RU" sz="1600" dirty="0">
                <a:solidFill>
                  <a:srgbClr val="C00000"/>
                </a:solidFill>
                <a:latin typeface="Comic Sans MS" pitchFamily="66" charset="0"/>
              </a:rPr>
              <a:t>Песня « Лев и Брадобрей</a:t>
            </a:r>
            <a:r>
              <a:rPr lang="ru-RU" sz="1600" dirty="0" smtClean="0">
                <a:solidFill>
                  <a:srgbClr val="C00000"/>
                </a:solidFill>
                <a:latin typeface="Comic Sans MS" pitchFamily="66" charset="0"/>
              </a:rPr>
              <a:t>»: </a:t>
            </a:r>
            <a:r>
              <a:rPr lang="ru-RU" sz="1600" dirty="0">
                <a:latin typeface="Comic Sans MS" pitchFamily="66" charset="0"/>
              </a:rPr>
              <a:t>форма-двухчастная (контрастные части</a:t>
            </a:r>
            <a:r>
              <a:rPr lang="en-US" sz="1600" dirty="0">
                <a:latin typeface="Comic Sans MS" pitchFamily="66" charset="0"/>
              </a:rPr>
              <a:t>,</a:t>
            </a:r>
            <a:r>
              <a:rPr lang="ru-RU" sz="1600" dirty="0">
                <a:latin typeface="Comic Sans MS" pitchFamily="66" charset="0"/>
              </a:rPr>
              <a:t>припевы)</a:t>
            </a:r>
            <a:r>
              <a:rPr lang="en-US" sz="1600" dirty="0" smtClean="0">
                <a:latin typeface="Comic Sans MS" pitchFamily="66" charset="0"/>
              </a:rPr>
              <a:t>,</a:t>
            </a:r>
            <a:r>
              <a:rPr lang="ru-RU" sz="1600" dirty="0" smtClean="0">
                <a:latin typeface="Comic Sans MS" pitchFamily="66" charset="0"/>
              </a:rPr>
              <a:t> мелодия </a:t>
            </a:r>
            <a:r>
              <a:rPr lang="ru-RU" sz="1600" dirty="0">
                <a:latin typeface="Comic Sans MS" pitchFamily="66" charset="0"/>
              </a:rPr>
              <a:t>– плавная</a:t>
            </a:r>
            <a:r>
              <a:rPr lang="en-US" sz="1600" dirty="0">
                <a:latin typeface="Comic Sans MS" pitchFamily="66" charset="0"/>
              </a:rPr>
              <a:t>,</a:t>
            </a:r>
            <a:r>
              <a:rPr lang="ru-RU" sz="1600" dirty="0">
                <a:latin typeface="Comic Sans MS" pitchFamily="66" charset="0"/>
              </a:rPr>
              <a:t> местами скачкообразная</a:t>
            </a:r>
            <a:r>
              <a:rPr lang="en-US" sz="1600" dirty="0">
                <a:latin typeface="Comic Sans MS" pitchFamily="66" charset="0"/>
              </a:rPr>
              <a:t>,</a:t>
            </a:r>
            <a:r>
              <a:rPr lang="ru-RU" sz="1600" dirty="0">
                <a:latin typeface="Comic Sans MS" pitchFamily="66" charset="0"/>
              </a:rPr>
              <a:t> темп – умеренный – анданте</a:t>
            </a:r>
            <a:r>
              <a:rPr lang="en-US" sz="1600" dirty="0">
                <a:latin typeface="Comic Sans MS" pitchFamily="66" charset="0"/>
              </a:rPr>
              <a:t>,</a:t>
            </a:r>
            <a:r>
              <a:rPr lang="ru-RU" sz="1600" dirty="0">
                <a:latin typeface="Comic Sans MS" pitchFamily="66" charset="0"/>
              </a:rPr>
              <a:t> ритм – равномерный</a:t>
            </a:r>
            <a:r>
              <a:rPr lang="en-US" sz="1600" dirty="0">
                <a:latin typeface="Comic Sans MS" pitchFamily="66" charset="0"/>
              </a:rPr>
              <a:t>,</a:t>
            </a:r>
            <a:r>
              <a:rPr lang="ru-RU" sz="1600" dirty="0">
                <a:latin typeface="Comic Sans MS" pitchFamily="66" charset="0"/>
              </a:rPr>
              <a:t>местами отрывистый</a:t>
            </a:r>
            <a:r>
              <a:rPr lang="en-US" sz="1600" dirty="0">
                <a:latin typeface="Comic Sans MS" pitchFamily="66" charset="0"/>
              </a:rPr>
              <a:t>,</a:t>
            </a:r>
            <a:r>
              <a:rPr lang="ru-RU" sz="1600" dirty="0">
                <a:latin typeface="Comic Sans MS" pitchFamily="66" charset="0"/>
              </a:rPr>
              <a:t> лад – минор – задумчиво-мечтательный</a:t>
            </a:r>
            <a:r>
              <a:rPr lang="en-US" sz="1600" dirty="0">
                <a:latin typeface="Comic Sans MS" pitchFamily="66" charset="0"/>
              </a:rPr>
              <a:t>,</a:t>
            </a:r>
            <a:r>
              <a:rPr lang="ru-RU" sz="1600" dirty="0">
                <a:latin typeface="Comic Sans MS" pitchFamily="66" charset="0"/>
              </a:rPr>
              <a:t> тембр – звонкий</a:t>
            </a:r>
            <a:r>
              <a:rPr lang="en-US" sz="1600" dirty="0">
                <a:latin typeface="Comic Sans MS" pitchFamily="66" charset="0"/>
              </a:rPr>
              <a:t>,</a:t>
            </a:r>
            <a:r>
              <a:rPr lang="ru-RU" sz="1600" dirty="0">
                <a:latin typeface="Comic Sans MS" pitchFamily="66" charset="0"/>
              </a:rPr>
              <a:t> регистр – средний</a:t>
            </a:r>
            <a:r>
              <a:rPr lang="en-US" sz="1600" dirty="0">
                <a:latin typeface="Comic Sans MS" pitchFamily="66" charset="0"/>
              </a:rPr>
              <a:t> ,</a:t>
            </a:r>
            <a:r>
              <a:rPr lang="ru-RU" sz="1600" dirty="0">
                <a:latin typeface="Comic Sans MS" pitchFamily="66" charset="0"/>
              </a:rPr>
              <a:t> местами высокий.</a:t>
            </a:r>
            <a:br>
              <a:rPr lang="ru-RU" sz="1600" dirty="0">
                <a:latin typeface="Comic Sans MS" pitchFamily="66" charset="0"/>
              </a:rPr>
            </a:br>
            <a:r>
              <a:rPr lang="ru-RU" sz="1600" dirty="0" smtClean="0">
                <a:latin typeface="Comic Sans MS" pitchFamily="66" charset="0"/>
              </a:rPr>
              <a:t>6</a:t>
            </a:r>
            <a:r>
              <a:rPr lang="ru-RU" sz="1600" dirty="0">
                <a:latin typeface="Comic Sans MS" pitchFamily="66" charset="0"/>
              </a:rPr>
              <a:t>. </a:t>
            </a:r>
            <a:r>
              <a:rPr lang="ru-RU" sz="1600" dirty="0">
                <a:solidFill>
                  <a:srgbClr val="C00000"/>
                </a:solidFill>
                <a:latin typeface="Comic Sans MS" pitchFamily="66" charset="0"/>
              </a:rPr>
              <a:t>Песня «Ветер перемен</a:t>
            </a:r>
            <a:r>
              <a:rPr lang="ru-RU" sz="1600" dirty="0" smtClean="0">
                <a:solidFill>
                  <a:srgbClr val="C00000"/>
                </a:solidFill>
                <a:latin typeface="Comic Sans MS" pitchFamily="66" charset="0"/>
              </a:rPr>
              <a:t>»: </a:t>
            </a:r>
            <a:r>
              <a:rPr lang="ru-RU" sz="1600" dirty="0" smtClean="0">
                <a:latin typeface="Comic Sans MS" pitchFamily="66" charset="0"/>
              </a:rPr>
              <a:t>форма-двухчастная </a:t>
            </a:r>
            <a:r>
              <a:rPr lang="ru-RU" sz="1600" dirty="0">
                <a:latin typeface="Comic Sans MS" pitchFamily="66" charset="0"/>
              </a:rPr>
              <a:t>(контрастные части</a:t>
            </a:r>
            <a:r>
              <a:rPr lang="en-US" sz="1600" dirty="0">
                <a:latin typeface="Comic Sans MS" pitchFamily="66" charset="0"/>
              </a:rPr>
              <a:t>,</a:t>
            </a:r>
            <a:r>
              <a:rPr lang="ru-RU" sz="1600" dirty="0">
                <a:latin typeface="Comic Sans MS" pitchFamily="66" charset="0"/>
              </a:rPr>
              <a:t>припевы</a:t>
            </a:r>
            <a:r>
              <a:rPr lang="ru-RU" sz="1600" dirty="0" smtClean="0">
                <a:latin typeface="Comic Sans MS" pitchFamily="66" charset="0"/>
              </a:rPr>
              <a:t>)</a:t>
            </a:r>
            <a:r>
              <a:rPr lang="en-US" sz="1600" dirty="0" smtClean="0">
                <a:latin typeface="Comic Sans MS" pitchFamily="66" charset="0"/>
              </a:rPr>
              <a:t>,</a:t>
            </a:r>
            <a:r>
              <a:rPr lang="ru-RU" sz="1600" dirty="0" smtClean="0">
                <a:latin typeface="Comic Sans MS" pitchFamily="66" charset="0"/>
              </a:rPr>
              <a:t> мелодия </a:t>
            </a:r>
            <a:r>
              <a:rPr lang="ru-RU" sz="1600" dirty="0">
                <a:latin typeface="Comic Sans MS" pitchFamily="66" charset="0"/>
              </a:rPr>
              <a:t>– плавная</a:t>
            </a:r>
            <a:r>
              <a:rPr lang="en-US" sz="1600" dirty="0">
                <a:latin typeface="Comic Sans MS" pitchFamily="66" charset="0"/>
              </a:rPr>
              <a:t>,</a:t>
            </a:r>
            <a:r>
              <a:rPr lang="ru-RU" sz="1600" dirty="0">
                <a:latin typeface="Comic Sans MS" pitchFamily="66" charset="0"/>
              </a:rPr>
              <a:t> местами скачкообразная</a:t>
            </a:r>
            <a:r>
              <a:rPr lang="en-US" sz="1600" dirty="0">
                <a:latin typeface="Comic Sans MS" pitchFamily="66" charset="0"/>
              </a:rPr>
              <a:t>,</a:t>
            </a:r>
            <a:r>
              <a:rPr lang="ru-RU" sz="1600" dirty="0">
                <a:latin typeface="Comic Sans MS" pitchFamily="66" charset="0"/>
              </a:rPr>
              <a:t> темп – умеренный – анданте</a:t>
            </a:r>
            <a:r>
              <a:rPr lang="en-US" sz="1600" dirty="0">
                <a:latin typeface="Comic Sans MS" pitchFamily="66" charset="0"/>
              </a:rPr>
              <a:t>,</a:t>
            </a:r>
            <a:r>
              <a:rPr lang="ru-RU" sz="1600" dirty="0">
                <a:latin typeface="Comic Sans MS" pitchFamily="66" charset="0"/>
              </a:rPr>
              <a:t> ритм – равномерный</a:t>
            </a:r>
            <a:r>
              <a:rPr lang="en-US" sz="1600" dirty="0" smtClean="0">
                <a:latin typeface="Comic Sans MS" pitchFamily="66" charset="0"/>
              </a:rPr>
              <a:t>,</a:t>
            </a:r>
            <a:r>
              <a:rPr lang="ru-RU" sz="1600" dirty="0" smtClean="0">
                <a:latin typeface="Comic Sans MS" pitchFamily="66" charset="0"/>
              </a:rPr>
              <a:t> спокойный</a:t>
            </a:r>
            <a:r>
              <a:rPr lang="en-US" sz="1600" dirty="0" smtClean="0">
                <a:latin typeface="Comic Sans MS" pitchFamily="66" charset="0"/>
              </a:rPr>
              <a:t>, </a:t>
            </a:r>
            <a:r>
              <a:rPr lang="ru-RU" sz="1600" dirty="0" smtClean="0">
                <a:latin typeface="Comic Sans MS" pitchFamily="66" charset="0"/>
              </a:rPr>
              <a:t>местами </a:t>
            </a:r>
            <a:r>
              <a:rPr lang="ru-RU" sz="1600" dirty="0">
                <a:latin typeface="Comic Sans MS" pitchFamily="66" charset="0"/>
              </a:rPr>
              <a:t>отрывистый</a:t>
            </a:r>
            <a:r>
              <a:rPr lang="en-US" sz="1600" dirty="0">
                <a:latin typeface="Comic Sans MS" pitchFamily="66" charset="0"/>
              </a:rPr>
              <a:t>,</a:t>
            </a:r>
            <a:r>
              <a:rPr lang="ru-RU" sz="1600" dirty="0">
                <a:latin typeface="Comic Sans MS" pitchFamily="66" charset="0"/>
              </a:rPr>
              <a:t> лад – минор – задумчиво-мечтательный</a:t>
            </a:r>
            <a:r>
              <a:rPr lang="en-US" sz="1600" dirty="0">
                <a:latin typeface="Comic Sans MS" pitchFamily="66" charset="0"/>
              </a:rPr>
              <a:t>,</a:t>
            </a:r>
            <a:r>
              <a:rPr lang="ru-RU" sz="1600" dirty="0">
                <a:latin typeface="Comic Sans MS" pitchFamily="66" charset="0"/>
              </a:rPr>
              <a:t> тембр – звонкий</a:t>
            </a:r>
            <a:r>
              <a:rPr lang="en-US" sz="1600" dirty="0">
                <a:latin typeface="Comic Sans MS" pitchFamily="66" charset="0"/>
              </a:rPr>
              <a:t>,</a:t>
            </a:r>
            <a:r>
              <a:rPr lang="ru-RU" sz="1600" dirty="0">
                <a:latin typeface="Comic Sans MS" pitchFamily="66" charset="0"/>
              </a:rPr>
              <a:t> регистр – </a:t>
            </a:r>
            <a:r>
              <a:rPr lang="ru-RU" sz="1600" dirty="0" smtClean="0">
                <a:latin typeface="Comic Sans MS" pitchFamily="66" charset="0"/>
              </a:rPr>
              <a:t>низкий</a:t>
            </a:r>
            <a:r>
              <a:rPr lang="en-US" sz="1600" dirty="0" smtClean="0">
                <a:latin typeface="Comic Sans MS" pitchFamily="66" charset="0"/>
              </a:rPr>
              <a:t> </a:t>
            </a:r>
            <a:r>
              <a:rPr lang="en-US" sz="1600" dirty="0">
                <a:latin typeface="Comic Sans MS" pitchFamily="66" charset="0"/>
              </a:rPr>
              <a:t>,</a:t>
            </a:r>
            <a:r>
              <a:rPr lang="ru-RU" sz="1600" dirty="0">
                <a:latin typeface="Comic Sans MS" pitchFamily="66" charset="0"/>
              </a:rPr>
              <a:t> местами </a:t>
            </a:r>
            <a:r>
              <a:rPr lang="ru-RU" sz="1600" dirty="0" smtClean="0">
                <a:latin typeface="Comic Sans MS" pitchFamily="66" charset="0"/>
              </a:rPr>
              <a:t>высокий</a:t>
            </a:r>
            <a:r>
              <a:rPr lang="en-US" sz="1600" dirty="0" smtClean="0">
                <a:latin typeface="Comic Sans MS" pitchFamily="66" charset="0"/>
              </a:rPr>
              <a:t>, </a:t>
            </a:r>
            <a:r>
              <a:rPr lang="ru-RU" sz="1600" dirty="0" smtClean="0">
                <a:latin typeface="Comic Sans MS" pitchFamily="66" charset="0"/>
              </a:rPr>
              <a:t>средний.</a:t>
            </a:r>
            <a:r>
              <a:rPr lang="ru-RU" sz="1600" dirty="0">
                <a:latin typeface="Comic Sans MS" pitchFamily="66" charset="0"/>
              </a:rPr>
              <a:t/>
            </a:r>
            <a:br>
              <a:rPr lang="ru-RU" sz="1600" dirty="0">
                <a:latin typeface="Comic Sans MS" pitchFamily="66" charset="0"/>
              </a:rPr>
            </a:br>
            <a:r>
              <a:rPr lang="ru-RU" sz="1600" dirty="0">
                <a:latin typeface="Comic Sans MS" pitchFamily="66" charset="0"/>
              </a:rPr>
              <a:t/>
            </a:r>
            <a:br>
              <a:rPr lang="ru-RU" sz="1600" dirty="0">
                <a:latin typeface="Comic Sans MS" pitchFamily="66" charset="0"/>
              </a:rPr>
            </a:b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398036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 idx="4294967295"/>
          </p:nvPr>
        </p:nvSpPr>
        <p:spPr>
          <a:xfrm>
            <a:off x="323528" y="3306763"/>
            <a:ext cx="8928992" cy="1470025"/>
          </a:xfrm>
        </p:spPr>
        <p:txBody>
          <a:bodyPr/>
          <a:lstStyle/>
          <a:p>
            <a:r>
              <a:rPr lang="ru-RU" sz="1800" dirty="0" smtClean="0"/>
              <a:t>      </a:t>
            </a:r>
            <a:r>
              <a:rPr lang="ru-RU" sz="18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cs typeface="Arabic Typesetting" pitchFamily="66" charset="-78"/>
              </a:rPr>
              <a:t>Каждая песня в фильме интересна по-своему</a:t>
            </a:r>
            <a:r>
              <a:rPr lang="en-US" sz="18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cs typeface="Arabic Typesetting" pitchFamily="66" charset="-78"/>
              </a:rPr>
              <a:t>, </a:t>
            </a:r>
            <a:r>
              <a:rPr lang="ru-RU" sz="18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cs typeface="Arabic Typesetting" pitchFamily="66" charset="-78"/>
              </a:rPr>
              <a:t> как по части исполнения</a:t>
            </a:r>
            <a:r>
              <a:rPr lang="en-US" sz="18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cs typeface="Arabic Typesetting" pitchFamily="66" charset="-78"/>
              </a:rPr>
              <a:t>,</a:t>
            </a:r>
            <a:r>
              <a:rPr lang="ru-RU" sz="18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cs typeface="Arabic Typesetting" pitchFamily="66" charset="-78"/>
              </a:rPr>
              <a:t> </a:t>
            </a:r>
            <a:br>
              <a:rPr lang="ru-RU" sz="18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cs typeface="Arabic Typesetting" pitchFamily="66" charset="-78"/>
              </a:rPr>
            </a:br>
            <a:r>
              <a:rPr lang="ru-RU" sz="18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cs typeface="Arabic Typesetting" pitchFamily="66" charset="-78"/>
              </a:rPr>
              <a:t>так и по музыкальной выразительности и конечно по смыслу. Песни заставляют задуматься о жизни</a:t>
            </a:r>
            <a:r>
              <a:rPr lang="en-US" sz="18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cs typeface="Arabic Typesetting" pitchFamily="66" charset="-78"/>
              </a:rPr>
              <a:t>,</a:t>
            </a:r>
            <a:r>
              <a:rPr lang="ru-RU" sz="18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cs typeface="Arabic Typesetting" pitchFamily="66" charset="-78"/>
              </a:rPr>
              <a:t> о том</a:t>
            </a:r>
            <a:r>
              <a:rPr lang="en-US" sz="18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cs typeface="Arabic Typesetting" pitchFamily="66" charset="-78"/>
              </a:rPr>
              <a:t>,</a:t>
            </a:r>
            <a:r>
              <a:rPr lang="ru-RU" sz="18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cs typeface="Arabic Typesetting" pitchFamily="66" charset="-78"/>
              </a:rPr>
              <a:t> что важнее всего и как вести себя .. Есть шуточные песни…</a:t>
            </a:r>
            <a:br>
              <a:rPr lang="ru-RU" sz="18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cs typeface="Arabic Typesetting" pitchFamily="66" charset="-78"/>
              </a:rPr>
            </a:br>
            <a:r>
              <a:rPr lang="ru-RU" sz="1800" dirty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cs typeface="Arabic Typesetting" pitchFamily="66" charset="-78"/>
              </a:rPr>
              <a:t> </a:t>
            </a:r>
            <a:r>
              <a:rPr lang="ru-RU" sz="18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cs typeface="Arabic Typesetting" pitchFamily="66" charset="-78"/>
              </a:rPr>
              <a:t>    Особенно понравились песни «Непогода» и «Леди совершенство». У них </a:t>
            </a:r>
            <a:br>
              <a:rPr lang="ru-RU" sz="18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cs typeface="Arabic Typesetting" pitchFamily="66" charset="-78"/>
              </a:rPr>
            </a:br>
            <a:r>
              <a:rPr lang="ru-RU" sz="18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cs typeface="Arabic Typesetting" pitchFamily="66" charset="-78"/>
              </a:rPr>
              <a:t>красивая необычная мелодия и прекрасные слова. Когда слушаешь</a:t>
            </a:r>
            <a:br>
              <a:rPr lang="ru-RU" sz="18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cs typeface="Arabic Typesetting" pitchFamily="66" charset="-78"/>
              </a:rPr>
            </a:br>
            <a:r>
              <a:rPr lang="ru-RU" sz="18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cs typeface="Arabic Typesetting" pitchFamily="66" charset="-78"/>
              </a:rPr>
              <a:t>песню </a:t>
            </a:r>
            <a:r>
              <a:rPr lang="ru-RU" sz="1800" dirty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cs typeface="Arabic Typesetting" pitchFamily="66" charset="-78"/>
              </a:rPr>
              <a:t>«Леди совершенство</a:t>
            </a:r>
            <a:r>
              <a:rPr lang="ru-RU" sz="18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cs typeface="Arabic Typesetting" pitchFamily="66" charset="-78"/>
              </a:rPr>
              <a:t>» хочется танцевать. </a:t>
            </a:r>
            <a:endParaRPr lang="ru-RU" sz="1800" dirty="0">
              <a:solidFill>
                <a:srgbClr val="C00000"/>
              </a:solidFill>
              <a:latin typeface="Cambria Math" pitchFamily="18" charset="0"/>
              <a:ea typeface="Cambria Math" pitchFamily="18" charset="0"/>
              <a:cs typeface="Arabic Typesetting" pitchFamily="66" charset="-78"/>
            </a:endParaRPr>
          </a:p>
        </p:txBody>
      </p:sp>
      <p:pic>
        <p:nvPicPr>
          <p:cNvPr id="5123" name="Picture 3" descr="C:\Users\1\Desktop\Мери Поппинс\556431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404664"/>
            <a:ext cx="3456384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2571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800" dirty="0" smtClean="0">
                <a:latin typeface="Gabriola" pitchFamily="82" charset="0"/>
              </a:rPr>
              <a:t>Современные исполнители песен из фильма:</a:t>
            </a:r>
            <a:r>
              <a:rPr lang="ru-RU" sz="2800" dirty="0">
                <a:latin typeface="Gabriola" pitchFamily="82" charset="0"/>
              </a:rPr>
              <a:t/>
            </a:r>
            <a:br>
              <a:rPr lang="ru-RU" sz="2800" dirty="0">
                <a:latin typeface="Gabriola" pitchFamily="82" charset="0"/>
              </a:rPr>
            </a:br>
            <a:r>
              <a:rPr lang="ru-RU" sz="2800" dirty="0" smtClean="0">
                <a:latin typeface="Gabriola" pitchFamily="82" charset="0"/>
              </a:rPr>
              <a:t>1. «Сириус</a:t>
            </a:r>
            <a:r>
              <a:rPr lang="ru-RU" sz="2800" dirty="0">
                <a:latin typeface="Gabriola" pitchFamily="82" charset="0"/>
              </a:rPr>
              <a:t>» исп. Арина </a:t>
            </a:r>
            <a:r>
              <a:rPr lang="ru-RU" sz="2800" dirty="0" smtClean="0">
                <a:latin typeface="Gabriola" pitchFamily="82" charset="0"/>
              </a:rPr>
              <a:t>Кузякина- </a:t>
            </a:r>
            <a:r>
              <a:rPr lang="ru-RU" sz="2800" dirty="0">
                <a:latin typeface="Gabriola" pitchFamily="82" charset="0"/>
              </a:rPr>
              <a:t>«Леди совершенство»</a:t>
            </a:r>
            <a:br>
              <a:rPr lang="ru-RU" sz="2800" dirty="0">
                <a:latin typeface="Gabriola" pitchFamily="82" charset="0"/>
              </a:rPr>
            </a:br>
            <a:r>
              <a:rPr lang="ru-RU" sz="2800" dirty="0" smtClean="0">
                <a:latin typeface="Gabriola" pitchFamily="82" charset="0"/>
              </a:rPr>
              <a:t>2. Галина </a:t>
            </a:r>
            <a:r>
              <a:rPr lang="ru-RU" sz="2800" dirty="0">
                <a:latin typeface="Gabriola" pitchFamily="82" charset="0"/>
              </a:rPr>
              <a:t>Осипенко </a:t>
            </a:r>
            <a:r>
              <a:rPr lang="ru-RU" sz="2800" dirty="0" smtClean="0">
                <a:latin typeface="Gabriola" pitchFamily="82" charset="0"/>
              </a:rPr>
              <a:t>- </a:t>
            </a:r>
            <a:r>
              <a:rPr lang="ru-RU" sz="2800" dirty="0">
                <a:latin typeface="Gabriola" pitchFamily="82" charset="0"/>
              </a:rPr>
              <a:t>«Леди совершенство»</a:t>
            </a:r>
            <a:br>
              <a:rPr lang="ru-RU" sz="2800" dirty="0">
                <a:latin typeface="Gabriola" pitchFamily="82" charset="0"/>
              </a:rPr>
            </a:br>
            <a:r>
              <a:rPr lang="ru-RU" sz="2800" dirty="0" smtClean="0">
                <a:latin typeface="Gabriola" pitchFamily="82" charset="0"/>
              </a:rPr>
              <a:t>3. Маша </a:t>
            </a:r>
            <a:r>
              <a:rPr lang="ru-RU" sz="2800" dirty="0" err="1">
                <a:latin typeface="Gabriola" pitchFamily="82" charset="0"/>
              </a:rPr>
              <a:t>Кац</a:t>
            </a:r>
            <a:r>
              <a:rPr lang="ru-RU" sz="2800" dirty="0">
                <a:latin typeface="Gabriola" pitchFamily="82" charset="0"/>
              </a:rPr>
              <a:t> и «</a:t>
            </a:r>
            <a:r>
              <a:rPr lang="ru-RU" sz="2800" dirty="0" err="1">
                <a:latin typeface="Gabriola" pitchFamily="82" charset="0"/>
              </a:rPr>
              <a:t>Домисолька</a:t>
            </a:r>
            <a:r>
              <a:rPr lang="ru-RU" sz="2800" dirty="0">
                <a:latin typeface="Gabriola" pitchFamily="82" charset="0"/>
              </a:rPr>
              <a:t>» </a:t>
            </a:r>
            <a:r>
              <a:rPr lang="ru-RU" sz="2800" dirty="0" smtClean="0">
                <a:latin typeface="Gabriola" pitchFamily="82" charset="0"/>
              </a:rPr>
              <a:t>-«</a:t>
            </a:r>
            <a:r>
              <a:rPr lang="ru-RU" sz="2800" dirty="0">
                <a:latin typeface="Gabriola" pitchFamily="82" charset="0"/>
              </a:rPr>
              <a:t>Леди совершенство»</a:t>
            </a:r>
            <a:br>
              <a:rPr lang="ru-RU" sz="2800" dirty="0">
                <a:latin typeface="Gabriola" pitchFamily="82" charset="0"/>
              </a:rPr>
            </a:br>
            <a:r>
              <a:rPr lang="ru-RU" sz="2800" dirty="0" smtClean="0">
                <a:latin typeface="Gabriola" pitchFamily="82" charset="0"/>
              </a:rPr>
              <a:t>4. Кристина </a:t>
            </a:r>
            <a:r>
              <a:rPr lang="ru-RU" sz="2800" dirty="0">
                <a:latin typeface="Gabriola" pitchFamily="82" charset="0"/>
              </a:rPr>
              <a:t>Орбакайте </a:t>
            </a:r>
            <a:r>
              <a:rPr lang="ru-RU" sz="2800" dirty="0" smtClean="0">
                <a:latin typeface="Gabriola" pitchFamily="82" charset="0"/>
              </a:rPr>
              <a:t>-«</a:t>
            </a:r>
            <a:r>
              <a:rPr lang="ru-RU" sz="2800" dirty="0">
                <a:latin typeface="Gabriola" pitchFamily="82" charset="0"/>
              </a:rPr>
              <a:t>Леди совершенство»</a:t>
            </a:r>
            <a:br>
              <a:rPr lang="ru-RU" sz="2800" dirty="0">
                <a:latin typeface="Gabriola" pitchFamily="82" charset="0"/>
              </a:rPr>
            </a:br>
            <a:r>
              <a:rPr lang="ru-RU" sz="2800" dirty="0" smtClean="0">
                <a:latin typeface="Gabriola" pitchFamily="82" charset="0"/>
              </a:rPr>
              <a:t>5. Ветер </a:t>
            </a:r>
            <a:r>
              <a:rPr lang="ru-RU" sz="2800" dirty="0">
                <a:latin typeface="Gabriola" pitchFamily="82" charset="0"/>
              </a:rPr>
              <a:t>Сибири </a:t>
            </a:r>
            <a:r>
              <a:rPr lang="ru-RU" sz="2800" dirty="0" smtClean="0">
                <a:latin typeface="Gabriola" pitchFamily="82" charset="0"/>
              </a:rPr>
              <a:t>-«</a:t>
            </a:r>
            <a:r>
              <a:rPr lang="ru-RU" sz="2800" dirty="0">
                <a:latin typeface="Gabriola" pitchFamily="82" charset="0"/>
              </a:rPr>
              <a:t>Непогода»</a:t>
            </a:r>
            <a:br>
              <a:rPr lang="ru-RU" sz="2800" dirty="0">
                <a:latin typeface="Gabriola" pitchFamily="82" charset="0"/>
              </a:rPr>
            </a:br>
            <a:r>
              <a:rPr lang="ru-RU" sz="2800" dirty="0" smtClean="0">
                <a:latin typeface="Gabriola" pitchFamily="82" charset="0"/>
              </a:rPr>
              <a:t>6. В свое время Игорь Тальков исполнял -«</a:t>
            </a:r>
            <a:r>
              <a:rPr lang="ru-RU" sz="2800" dirty="0">
                <a:latin typeface="Gabriola" pitchFamily="82" charset="0"/>
              </a:rPr>
              <a:t>Ветер перемен»</a:t>
            </a:r>
            <a:br>
              <a:rPr lang="ru-RU" sz="2800" dirty="0">
                <a:latin typeface="Gabriola" pitchFamily="82" charset="0"/>
              </a:rPr>
            </a:br>
            <a:r>
              <a:rPr lang="ru-RU" sz="2800" dirty="0" smtClean="0">
                <a:latin typeface="Gabriola" pitchFamily="82" charset="0"/>
              </a:rPr>
              <a:t>7. </a:t>
            </a:r>
            <a:r>
              <a:rPr lang="en-US" sz="2800" dirty="0" smtClean="0">
                <a:latin typeface="Gabriola" pitchFamily="82" charset="0"/>
              </a:rPr>
              <a:t>DJ </a:t>
            </a:r>
            <a:r>
              <a:rPr lang="en-US" sz="2800" dirty="0" err="1" smtClean="0">
                <a:latin typeface="Gabriola" pitchFamily="82" charset="0"/>
              </a:rPr>
              <a:t>Brovkin</a:t>
            </a:r>
            <a:r>
              <a:rPr lang="ru-RU" sz="2800" dirty="0" smtClean="0">
                <a:latin typeface="Gabriola" pitchFamily="82" charset="0"/>
              </a:rPr>
              <a:t>- «Ветер </a:t>
            </a:r>
            <a:r>
              <a:rPr lang="ru-RU" sz="2800" dirty="0">
                <a:latin typeface="Gabriola" pitchFamily="82" charset="0"/>
              </a:rPr>
              <a:t>перемен» ремикс</a:t>
            </a:r>
            <a:br>
              <a:rPr lang="ru-RU" sz="2800" dirty="0">
                <a:latin typeface="Gabriola" pitchFamily="82" charset="0"/>
              </a:rPr>
            </a:br>
            <a:r>
              <a:rPr lang="ru-RU" sz="2800" dirty="0" smtClean="0">
                <a:latin typeface="Gabriola" pitchFamily="82" charset="0"/>
              </a:rPr>
              <a:t>8. </a:t>
            </a:r>
            <a:r>
              <a:rPr lang="en-US" sz="2800" dirty="0" smtClean="0">
                <a:latin typeface="Gabriola" pitchFamily="82" charset="0"/>
              </a:rPr>
              <a:t>DJ </a:t>
            </a:r>
            <a:r>
              <a:rPr lang="en-US" sz="2800" dirty="0" err="1" smtClean="0">
                <a:latin typeface="Gabriola" pitchFamily="82" charset="0"/>
              </a:rPr>
              <a:t>Jedy</a:t>
            </a:r>
            <a:r>
              <a:rPr lang="ru-RU" sz="2800" dirty="0" smtClean="0">
                <a:latin typeface="Gabriola" pitchFamily="82" charset="0"/>
              </a:rPr>
              <a:t>- </a:t>
            </a:r>
            <a:r>
              <a:rPr lang="ru-RU" sz="2800" dirty="0">
                <a:latin typeface="Gabriola" pitchFamily="82" charset="0"/>
              </a:rPr>
              <a:t>«Непогода»</a:t>
            </a:r>
            <a:br>
              <a:rPr lang="ru-RU" sz="2800" dirty="0">
                <a:latin typeface="Gabriola" pitchFamily="82" charset="0"/>
              </a:rPr>
            </a:br>
            <a:r>
              <a:rPr lang="ru-RU" sz="2800" dirty="0" smtClean="0">
                <a:latin typeface="Gabriola" pitchFamily="82" charset="0"/>
              </a:rPr>
              <a:t>9. Лариса Долина -«Ветер перемен»</a:t>
            </a:r>
            <a:br>
              <a:rPr lang="ru-RU" sz="2800" dirty="0" smtClean="0">
                <a:latin typeface="Gabriola" pitchFamily="82" charset="0"/>
              </a:rPr>
            </a:br>
            <a:r>
              <a:rPr lang="ru-RU" sz="2000" dirty="0" smtClean="0">
                <a:latin typeface="Gabriola" pitchFamily="82" charset="0"/>
              </a:rPr>
              <a:t>     У каждого исполнителя свой тембр голоса и регистр</a:t>
            </a:r>
            <a:r>
              <a:rPr lang="en-US" sz="2000" dirty="0" smtClean="0">
                <a:latin typeface="Gabriola" pitchFamily="82" charset="0"/>
              </a:rPr>
              <a:t>,</a:t>
            </a:r>
            <a:r>
              <a:rPr lang="ru-RU" sz="2000" dirty="0" smtClean="0">
                <a:latin typeface="Gabriola" pitchFamily="82" charset="0"/>
              </a:rPr>
              <a:t>если исполняет ребенок</a:t>
            </a:r>
            <a:r>
              <a:rPr lang="en-US" sz="2000" dirty="0" smtClean="0">
                <a:latin typeface="Gabriola" pitchFamily="82" charset="0"/>
              </a:rPr>
              <a:t>,</a:t>
            </a:r>
            <a:r>
              <a:rPr lang="ru-RU" sz="2000" dirty="0" smtClean="0">
                <a:latin typeface="Gabriola" pitchFamily="82" charset="0"/>
              </a:rPr>
              <a:t> то песня приобретает иные оттенки. Каждый из них вкладывает свое ощущение песни</a:t>
            </a:r>
            <a:r>
              <a:rPr lang="en-US" sz="2000" dirty="0" smtClean="0">
                <a:latin typeface="Gabriola" pitchFamily="82" charset="0"/>
              </a:rPr>
              <a:t>,</a:t>
            </a:r>
            <a:r>
              <a:rPr lang="ru-RU" sz="2000" dirty="0" smtClean="0">
                <a:latin typeface="Gabriola" pitchFamily="82" charset="0"/>
              </a:rPr>
              <a:t> свои эмоции. В ремиксах конечно изменен темп</a:t>
            </a:r>
            <a:r>
              <a:rPr lang="en-US" sz="2000" dirty="0" smtClean="0">
                <a:latin typeface="Gabriola" pitchFamily="82" charset="0"/>
              </a:rPr>
              <a:t>,</a:t>
            </a:r>
            <a:r>
              <a:rPr lang="ru-RU" sz="2000" dirty="0" smtClean="0">
                <a:latin typeface="Gabriola" pitchFamily="82" charset="0"/>
              </a:rPr>
              <a:t> лад</a:t>
            </a:r>
            <a:r>
              <a:rPr lang="en-US" sz="2000" dirty="0" smtClean="0">
                <a:latin typeface="Gabriola" pitchFamily="82" charset="0"/>
              </a:rPr>
              <a:t>.</a:t>
            </a:r>
            <a:endParaRPr lang="ru-RU" sz="2000" dirty="0">
              <a:latin typeface="Gabriola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9619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71600" y="548680"/>
            <a:ext cx="792088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</a:t>
            </a:r>
          </a:p>
          <a:p>
            <a:endParaRPr lang="ru-RU" sz="2000" dirty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endParaRPr lang="ru-RU" sz="2000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endParaRPr lang="ru-RU" sz="2000" dirty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endParaRPr lang="ru-RU" sz="2000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endParaRPr lang="ru-RU" sz="2000" dirty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Потрясающий фильм - нежный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, добрый, с искренними героями - милыми, забавными, неуклюжими, нелепыми, добрыми, злыми. Каждый герой вызывает определенную эмоцию, что обусловлено хорошей игрой актеров, невероятно подобранными персонажами, актерами</a:t>
            </a: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.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Прекрасно показано то, что нужно беречь </a:t>
            </a: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животных, 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нужно помогать всем людям и ценить то, что имеется. В фильме видны перемены в жизни главных героев от отрицательного к положительному, приходит осознание взрослых людей о том, что в жизни сложилось не </a:t>
            </a: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так. </a:t>
            </a:r>
            <a:endParaRPr lang="ru-RU" sz="2000" dirty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  Замечательный 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заключительный аккорд- песня "Ветер перемен".</a:t>
            </a:r>
          </a:p>
          <a:p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 Я 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считаю, что никого этот фильм не </a:t>
            </a: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оставил 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равнодушным!!!</a:t>
            </a:r>
          </a:p>
          <a:p>
            <a:endParaRPr lang="ru-RU" sz="2000" dirty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endParaRPr lang="ru-RU" sz="2000" dirty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4098" name="Picture 2" descr="C:\Users\1\Desktop\Мери Поппинс\00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32551"/>
            <a:ext cx="2615952" cy="1731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1\Desktop\Мери Поппинс\8c90dc0fa32ff1c3a027ade0d30c54ff_full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32551"/>
            <a:ext cx="2520280" cy="1693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1149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TM02455610[[fn=Осень]]</Template>
  <TotalTime>196</TotalTime>
  <Words>148</Words>
  <Application>Microsoft Office PowerPoint</Application>
  <PresentationFormat>Экран (4:3)</PresentationFormat>
  <Paragraphs>45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Spring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             Я бы хотела провести музыкально-теоретический анализ песен:  1. Песня «Непогода»: форма-двухчастная (контрастные части,припевы), мелодия – скачкообразная, темп – умеренный – анданте, ритм – разный, лад – мажор – ясный, веселый, тембр – звонкий, регистр – средний. 2. Песня «Леди Совершенство»: форма-двухчастная (контрастные части,припевы), мелодия – скачкообразная, темп – быстрый – престо или аллегро, ритм – отрывистый, лад – мажор, веселый, тембр – звонкий, регистр – средний, местами высокий. 3. Песня «Цветные сны»: форма-двухчастная (контрастные части,припевы), мелодия – плавная, местами скачкообразная, темп – умеренный – анданте, ритм – равномерный,местами отрывистый, лад – минор – задумчиво-мечтательный, тембр – звонкий, регистр – средний , местами высокий. 4. Песня «33 коровы»: форма-двухчастная (контрастные части,припевы), мелодия – отрывистая, веселая, темп – умеренный – анданте, ритм – отрывистый, четкий, лад – мажор - веселый, радостный, тембр – звонкий, регистр – средний.   </vt:lpstr>
      <vt:lpstr>            5. Песня « Лев и Брадобрей»: форма-двухчастная (контрастные части,припевы), мелодия – плавная, местами скачкообразная, темп – умеренный – анданте, ритм – равномерный,местами отрывистый, лад – минор – задумчиво-мечтательный, тембр – звонкий, регистр – средний , местами высокий. 6. Песня «Ветер перемен»: форма-двухчастная (контрастные части,припевы), мелодия – плавная, местами скачкообразная, темп – умеренный – анданте, ритм – равномерный, спокойный, местами отрывистый, лад – минор – задумчиво-мечтательный, тембр – звонкий, регистр – низкий , местами высокий, средний.  </vt:lpstr>
      <vt:lpstr>      Каждая песня в фильме интересна по-своему,  как по части исполнения,  так и по музыкальной выразительности и конечно по смыслу. Песни заставляют задуматься о жизни, о том, что важнее всего и как вести себя .. Есть шуточные песни…      Особенно понравились песни «Непогода» и «Леди совершенство». У них  красивая необычная мелодия и прекрасные слова. Когда слушаешь песню «Леди совершенство» хочется танцевать. </vt:lpstr>
      <vt:lpstr>            Современные исполнители песен из фильма: 1. «Сириус» исп. Арина Кузякина- «Леди совершенство» 2. Галина Осипенко - «Леди совершенство» 3. Маша Кац и «Домисолька» -«Леди совершенство» 4. Кристина Орбакайте -«Леди совершенство» 5. Ветер Сибири -«Непогода» 6. В свое время Игорь Тальков исполнял -«Ветер перемен» 7. DJ Brovkin- «Ветер перемен» ремикс 8. DJ Jedy- «Непогода» 9. Лариса Долина -«Ветер перемен»      У каждого исполнителя свой тембр голоса и регистр,если исполняет ребенок, то песня приобретает иные оттенки. Каждый из них вкладывает свое ощущение песни, свои эмоции. В ремиксах конечно изменен темп, лад.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1</cp:lastModifiedBy>
  <cp:revision>28</cp:revision>
  <dcterms:created xsi:type="dcterms:W3CDTF">2017-03-12T14:51:51Z</dcterms:created>
  <dcterms:modified xsi:type="dcterms:W3CDTF">2017-03-12T18:16:00Z</dcterms:modified>
</cp:coreProperties>
</file>