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1" r:id="rId5"/>
    <p:sldId id="272" r:id="rId6"/>
    <p:sldId id="273" r:id="rId7"/>
    <p:sldId id="278" r:id="rId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54" d="100"/>
          <a:sy n="54" d="100"/>
        </p:scale>
        <p:origin x="-109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D82080D5-C9C7-465D-94A1-7A2BD9818149}" type="datetimeFigureOut">
              <a:rPr lang="ru-RU"/>
              <a:pPr>
                <a:defRPr/>
              </a:pPr>
              <a:t>15.03.2017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9B807EC-D776-432A-AA5F-CBB91FD86EBF}" type="slidenum">
              <a:rPr lang="ru-RU"/>
              <a:pPr/>
              <a:t>‹#›</a:t>
            </a:fld>
            <a:endParaRPr lang="ru-RU"/>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BFC90131-8CEA-420D-A6E8-38DBE0A6D8E9}" type="datetimeFigureOut">
              <a:rPr lang="ru-RU"/>
              <a:pPr>
                <a:defRPr/>
              </a:pPr>
              <a:t>15.03.2017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19CCCA91-CDA4-47F0-997A-FA4EBD9F8ED3}" type="slidenum">
              <a:rPr lang="ru-RU"/>
              <a:pPr/>
              <a:t>‹#›</a:t>
            </a:fld>
            <a:endParaRPr lang="ru-RU"/>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285D84C-5129-4198-ABFE-71D15FDD1103}" type="datetimeFigureOut">
              <a:rPr lang="ru-RU"/>
              <a:pPr>
                <a:defRPr/>
              </a:pPr>
              <a:t>15.03.2017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7B1C44A3-0756-46CB-A602-C5084037180A}" type="slidenum">
              <a:rPr lang="ru-RU"/>
              <a:pPr/>
              <a:t>‹#›</a:t>
            </a:fld>
            <a:endParaRPr lang="ru-RU"/>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FB57A71-CF0F-45E0-9AEF-E003C61F0CAB}" type="datetimeFigureOut">
              <a:rPr lang="ru-RU"/>
              <a:pPr>
                <a:defRPr/>
              </a:pPr>
              <a:t>15.03.2017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82AAE6F3-CDF3-447E-A356-978FC2F4BD2B}" type="slidenum">
              <a:rPr lang="ru-RU"/>
              <a:pPr/>
              <a:t>‹#›</a:t>
            </a:fld>
            <a:endParaRPr lang="ru-RU"/>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4E854B65-11CA-4901-B2CE-8B745826B815}" type="datetimeFigureOut">
              <a:rPr lang="ru-RU"/>
              <a:pPr>
                <a:defRPr/>
              </a:pPr>
              <a:t>15.03.2017</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8ACBDB6-7A39-4681-8FB4-E146640AAD70}" type="slidenum">
              <a:rPr lang="ru-RU"/>
              <a:pPr/>
              <a:t>‹#›</a:t>
            </a:fld>
            <a:endParaRPr lang="ru-RU"/>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AE28F81-E4C7-4F10-9605-752697DC6B1E}" type="datetimeFigureOut">
              <a:rPr lang="ru-RU"/>
              <a:pPr>
                <a:defRPr/>
              </a:pPr>
              <a:t>15.03.2017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01C92754-665F-42D0-BCFF-5DA35DDE4580}" type="slidenum">
              <a:rPr lang="ru-RU"/>
              <a:pPr/>
              <a:t>‹#›</a:t>
            </a:fld>
            <a:endParaRPr lang="ru-RU"/>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9C42A7FA-198D-4398-A809-EEE2AEDA72C2}" type="datetimeFigureOut">
              <a:rPr lang="ru-RU"/>
              <a:pPr>
                <a:defRPr/>
              </a:pPr>
              <a:t>15.03.2017</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E83572BC-A7E8-428B-AD15-3A5D4E979FF9}" type="slidenum">
              <a:rPr lang="ru-RU"/>
              <a:pPr/>
              <a:t>‹#›</a:t>
            </a:fld>
            <a:endParaRPr lang="ru-RU"/>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FB0BC67E-8D82-4BEA-9DE7-8C9598F3389F}" type="datetimeFigureOut">
              <a:rPr lang="ru-RU"/>
              <a:pPr>
                <a:defRPr/>
              </a:pPr>
              <a:t>15.03.2017</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8A740428-A139-4AC4-B9C0-C548E2A857F7}" type="slidenum">
              <a:rPr lang="ru-RU"/>
              <a:pPr/>
              <a:t>‹#›</a:t>
            </a:fld>
            <a:endParaRPr lang="ru-RU"/>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8C8933-E41D-4CB9-87F9-0A7CD25A4E0F}" type="datetimeFigureOut">
              <a:rPr lang="ru-RU"/>
              <a:pPr>
                <a:defRPr/>
              </a:pPr>
              <a:t>15.03.2017</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B19051C4-30DF-408C-ABA4-651A308FAD41}" type="slidenum">
              <a:rPr lang="ru-RU"/>
              <a:pPr/>
              <a:t>‹#›</a:t>
            </a:fld>
            <a:endParaRPr lang="ru-RU"/>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C851C5E-E2B8-468C-BC25-E790FA32B049}" type="datetimeFigureOut">
              <a:rPr lang="ru-RU"/>
              <a:pPr>
                <a:defRPr/>
              </a:pPr>
              <a:t>15.03.2017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5BD4179C-EA70-4A1A-9A03-D5BCEA46E682}" type="slidenum">
              <a:rPr lang="ru-RU"/>
              <a:pPr/>
              <a:t>‹#›</a:t>
            </a:fld>
            <a:endParaRPr lang="ru-RU"/>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42182419-4102-4834-8CCF-D76EFEDA35F8}" type="datetimeFigureOut">
              <a:rPr lang="ru-RU"/>
              <a:pPr>
                <a:defRPr/>
              </a:pPr>
              <a:t>15.03.2017</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4FB76FE8-7231-4AED-924C-A292547524CE}" type="slidenum">
              <a:rPr lang="ru-RU"/>
              <a:pPr/>
              <a:t>‹#›</a:t>
            </a:fld>
            <a:endParaRPr lang="ru-RU"/>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11FC48E-8997-4B7C-B5A6-C6B7EEB20068}" type="datetimeFigureOut">
              <a:rPr lang="ru-RU"/>
              <a:pPr>
                <a:defRPr/>
              </a:pPr>
              <a:t>15.03.2017</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8C9D122-7274-414A-817F-7543403E33DA}"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9489" y="253220"/>
            <a:ext cx="8159262" cy="1200329"/>
          </a:xfrm>
          <a:prstGeom prst="rect">
            <a:avLst/>
          </a:prstGeom>
        </p:spPr>
        <p:txBody>
          <a:bodyPr wrap="square">
            <a:spAutoFit/>
          </a:bodyPr>
          <a:lstStyle/>
          <a:p>
            <a:pPr algn="just">
              <a:defRPr/>
            </a:pPr>
            <a:r>
              <a:rPr lang="ru-RU" b="1" dirty="0">
                <a:solidFill>
                  <a:schemeClr val="accent4">
                    <a:lumMod val="10000"/>
                  </a:schemeClr>
                </a:solidFill>
                <a:latin typeface="Times New Roman" pitchFamily="18" charset="0"/>
                <a:cs typeface="Times New Roman" pitchFamily="18" charset="0"/>
              </a:rPr>
              <a:t>БАШ</a:t>
            </a:r>
            <a:r>
              <a:rPr lang="be-BY" b="1" dirty="0">
                <a:solidFill>
                  <a:schemeClr val="accent4">
                    <a:lumMod val="10000"/>
                  </a:schemeClr>
                </a:solidFill>
                <a:latin typeface="Times New Roman" pitchFamily="18" charset="0"/>
                <a:cs typeface="Times New Roman" pitchFamily="18" charset="0"/>
              </a:rPr>
              <a:t>К</a:t>
            </a:r>
            <a:r>
              <a:rPr lang="ru-RU" b="1" dirty="0">
                <a:solidFill>
                  <a:schemeClr val="accent4">
                    <a:lumMod val="10000"/>
                  </a:schemeClr>
                </a:solidFill>
                <a:latin typeface="Times New Roman" pitchFamily="18" charset="0"/>
                <a:cs typeface="Times New Roman" pitchFamily="18" charset="0"/>
              </a:rPr>
              <a:t>ОРТСТАН  РЕСПУБЛИКА</a:t>
            </a:r>
            <a:r>
              <a:rPr lang="tt-RU" b="1" dirty="0">
                <a:solidFill>
                  <a:schemeClr val="accent4">
                    <a:lumMod val="10000"/>
                  </a:schemeClr>
                </a:solidFill>
                <a:latin typeface="Times New Roman" pitchFamily="18" charset="0"/>
                <a:cs typeface="Times New Roman" pitchFamily="18" charset="0"/>
              </a:rPr>
              <a:t>С</a:t>
            </a:r>
            <a:r>
              <a:rPr lang="ru-RU" b="1" dirty="0">
                <a:solidFill>
                  <a:schemeClr val="accent4">
                    <a:lumMod val="10000"/>
                  </a:schemeClr>
                </a:solidFill>
                <a:latin typeface="Times New Roman" pitchFamily="18" charset="0"/>
                <a:cs typeface="Times New Roman" pitchFamily="18" charset="0"/>
              </a:rPr>
              <a:t>Ы</a:t>
            </a:r>
            <a:r>
              <a:rPr lang="tt-RU" b="1" dirty="0">
                <a:solidFill>
                  <a:schemeClr val="accent4">
                    <a:lumMod val="10000"/>
                  </a:schemeClr>
                </a:solidFill>
                <a:latin typeface="Times New Roman" pitchFamily="18" charset="0"/>
                <a:cs typeface="Times New Roman" pitchFamily="18" charset="0"/>
              </a:rPr>
              <a:t> Ч</a:t>
            </a:r>
            <a:r>
              <a:rPr lang="ru-RU" b="1" dirty="0">
                <a:solidFill>
                  <a:schemeClr val="accent4">
                    <a:lumMod val="10000"/>
                  </a:schemeClr>
                </a:solidFill>
                <a:latin typeface="Times New Roman" pitchFamily="18" charset="0"/>
                <a:cs typeface="Times New Roman" pitchFamily="18" charset="0"/>
              </a:rPr>
              <a:t>А</a:t>
            </a:r>
            <a:r>
              <a:rPr lang="be-BY" b="1" dirty="0">
                <a:solidFill>
                  <a:schemeClr val="accent4">
                    <a:lumMod val="10000"/>
                  </a:schemeClr>
                </a:solidFill>
                <a:latin typeface="Times New Roman" pitchFamily="18" charset="0"/>
                <a:cs typeface="Times New Roman" pitchFamily="18" charset="0"/>
              </a:rPr>
              <a:t>К</a:t>
            </a:r>
            <a:r>
              <a:rPr lang="ru-RU" b="1" dirty="0">
                <a:solidFill>
                  <a:schemeClr val="accent4">
                    <a:lumMod val="10000"/>
                  </a:schemeClr>
                </a:solidFill>
                <a:latin typeface="Times New Roman" pitchFamily="18" charset="0"/>
                <a:cs typeface="Times New Roman" pitchFamily="18" charset="0"/>
              </a:rPr>
              <a:t>МА</a:t>
            </a:r>
            <a:r>
              <a:rPr lang="tt-RU" b="1" dirty="0">
                <a:solidFill>
                  <a:schemeClr val="accent4">
                    <a:lumMod val="10000"/>
                  </a:schemeClr>
                </a:solidFill>
                <a:latin typeface="Times New Roman" pitchFamily="18" charset="0"/>
                <a:cs typeface="Times New Roman" pitchFamily="18" charset="0"/>
              </a:rPr>
              <a:t>ГЫ</a:t>
            </a:r>
            <a:r>
              <a:rPr lang="ru-RU" b="1" dirty="0">
                <a:solidFill>
                  <a:schemeClr val="accent4">
                    <a:lumMod val="10000"/>
                  </a:schemeClr>
                </a:solidFill>
                <a:latin typeface="Times New Roman" pitchFamily="18" charset="0"/>
                <a:cs typeface="Times New Roman" pitchFamily="18" charset="0"/>
              </a:rPr>
              <a:t>Ш  РАЙОНЫ</a:t>
            </a:r>
          </a:p>
          <a:p>
            <a:pPr algn="just">
              <a:defRPr/>
            </a:pPr>
            <a:r>
              <a:rPr lang="ru-RU" b="1" dirty="0">
                <a:solidFill>
                  <a:schemeClr val="accent4">
                    <a:lumMod val="10000"/>
                  </a:schemeClr>
                </a:solidFill>
                <a:latin typeface="Times New Roman" pitchFamily="18" charset="0"/>
                <a:cs typeface="Times New Roman" pitchFamily="18" charset="0"/>
              </a:rPr>
              <a:t>МУНИЦИПАЛЬ РАЙОНЫНЫ</a:t>
            </a:r>
            <a:r>
              <a:rPr lang="be-BY" b="1" dirty="0">
                <a:solidFill>
                  <a:schemeClr val="accent4">
                    <a:lumMod val="10000"/>
                  </a:schemeClr>
                </a:solidFill>
                <a:latin typeface="Times New Roman" pitchFamily="18" charset="0"/>
                <a:cs typeface="Times New Roman" pitchFamily="18" charset="0"/>
              </a:rPr>
              <a:t>Ң ИМӘНЛЕКУЛ  АВЫЛЫ УРТА ТӨП</a:t>
            </a:r>
            <a:endParaRPr lang="ru-RU" b="1" dirty="0">
              <a:solidFill>
                <a:schemeClr val="accent4">
                  <a:lumMod val="10000"/>
                </a:schemeClr>
              </a:solidFill>
              <a:latin typeface="Times New Roman" pitchFamily="18" charset="0"/>
              <a:cs typeface="Times New Roman" pitchFamily="18" charset="0"/>
            </a:endParaRPr>
          </a:p>
          <a:p>
            <a:pPr algn="just">
              <a:defRPr/>
            </a:pPr>
            <a:r>
              <a:rPr lang="be-BY" b="1" dirty="0">
                <a:solidFill>
                  <a:schemeClr val="accent4">
                    <a:lumMod val="10000"/>
                  </a:schemeClr>
                </a:solidFill>
                <a:latin typeface="Times New Roman" pitchFamily="18" charset="0"/>
                <a:cs typeface="Times New Roman" pitchFamily="18" charset="0"/>
              </a:rPr>
              <a:t>БЕЛЕМ БИРҮ МӘКТӘБЕ - МУНИЦИПАЛЬ ТӨП  БЕЛЕМ БИРҮ УЧРЕЖДЕНИЕСЕ</a:t>
            </a:r>
          </a:p>
        </p:txBody>
      </p:sp>
      <p:sp>
        <p:nvSpPr>
          <p:cNvPr id="6" name="Прямоугольник 5"/>
          <p:cNvSpPr/>
          <p:nvPr/>
        </p:nvSpPr>
        <p:spPr>
          <a:xfrm>
            <a:off x="1041009" y="2039815"/>
            <a:ext cx="6949441" cy="2893100"/>
          </a:xfrm>
          <a:prstGeom prst="rect">
            <a:avLst/>
          </a:prstGeom>
          <a:noFill/>
        </p:spPr>
        <p:txBody>
          <a:bodyPr wrap="square" lIns="91440" tIns="45720" rIns="91440" bIns="45720">
            <a:spAutoFit/>
          </a:bodyPr>
          <a:lstStyle/>
          <a:p>
            <a:pPr algn="ctr"/>
            <a:r>
              <a:rPr lang="tt-R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“Туган ягым – яшел бишек” </a:t>
            </a:r>
          </a:p>
          <a:p>
            <a:pPr algn="ctr"/>
            <a:endParaRPr lang="tt-R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50"/>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a:p>
            <a:pPr algn="ct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5022166" y="5486400"/>
            <a:ext cx="3235569" cy="461665"/>
          </a:xfrm>
          <a:prstGeom prst="rect">
            <a:avLst/>
          </a:prstGeom>
          <a:noFill/>
        </p:spPr>
        <p:txBody>
          <a:bodyPr wrap="square" rtlCol="0">
            <a:spAutoFit/>
          </a:bodyPr>
          <a:lstStyle/>
          <a:p>
            <a:r>
              <a:rPr lang="tt-RU" sz="2400" b="1" dirty="0" smtClean="0">
                <a:latin typeface="Times New Roman" pitchFamily="18" charset="0"/>
                <a:cs typeface="Times New Roman" pitchFamily="18" charset="0"/>
              </a:rPr>
              <a:t>Галиәскарова Лилия</a:t>
            </a:r>
            <a:endParaRPr lang="ru-RU" sz="2400" b="1" dirty="0">
              <a:latin typeface="Times New Roman" pitchFamily="18" charset="0"/>
              <a:cs typeface="Times New Roman" pitchFamily="18" charset="0"/>
            </a:endParaRPr>
          </a:p>
        </p:txBody>
      </p:sp>
      <p:sp>
        <p:nvSpPr>
          <p:cNvPr id="5" name="Прямоугольник 4"/>
          <p:cNvSpPr/>
          <p:nvPr/>
        </p:nvSpPr>
        <p:spPr>
          <a:xfrm rot="10800000" flipV="1">
            <a:off x="562708" y="3752165"/>
            <a:ext cx="6295292" cy="1200329"/>
          </a:xfrm>
          <a:prstGeom prst="rect">
            <a:avLst/>
          </a:prstGeom>
        </p:spPr>
        <p:txBody>
          <a:bodyPr wrap="square">
            <a:spAutoFit/>
          </a:bodyPr>
          <a:lstStyle/>
          <a:p>
            <a:pPr lvl="0" algn="just" eaLnBrk="1" hangingPunct="1"/>
            <a:r>
              <a:rPr lang="ru-RU" b="1" dirty="0" err="1" smtClean="0">
                <a:latin typeface="Times New Roman" pitchFamily="18" charset="0"/>
                <a:ea typeface="Times New Roman" pitchFamily="18" charset="0"/>
                <a:cs typeface="Times New Roman" pitchFamily="18" charset="0"/>
              </a:rPr>
              <a:t>Туган</a:t>
            </a:r>
            <a:r>
              <a:rPr lang="ru-RU" b="1" dirty="0" smtClean="0">
                <a:latin typeface="Times New Roman" pitchFamily="18" charset="0"/>
                <a:ea typeface="Times New Roman" pitchFamily="18" charset="0"/>
                <a:cs typeface="Times New Roman" pitchFamily="18" charset="0"/>
              </a:rPr>
              <a:t> </a:t>
            </a:r>
            <a:r>
              <a:rPr lang="ru-RU" b="1" dirty="0" err="1" smtClean="0">
                <a:latin typeface="Times New Roman" pitchFamily="18" charset="0"/>
                <a:ea typeface="Times New Roman" pitchFamily="18" charset="0"/>
                <a:cs typeface="Times New Roman" pitchFamily="18" charset="0"/>
              </a:rPr>
              <a:t>ягым</a:t>
            </a:r>
            <a:r>
              <a:rPr lang="be-BY" b="1" dirty="0" smtClean="0">
                <a:latin typeface="Times New Roman" pitchFamily="18" charset="0"/>
                <a:ea typeface="Times New Roman" pitchFamily="18" charset="0"/>
                <a:cs typeface="Times New Roman" pitchFamily="18" charset="0"/>
              </a:rPr>
              <a:t>! Кавказ кебек булмаса да, тауларың бар,</a:t>
            </a:r>
            <a:endParaRPr lang="ru-RU" b="1" dirty="0" smtClean="0">
              <a:latin typeface="Times New Roman" pitchFamily="18" charset="0"/>
              <a:cs typeface="Times New Roman" pitchFamily="18" charset="0"/>
            </a:endParaRPr>
          </a:p>
          <a:p>
            <a:pPr lvl="0" algn="just"/>
            <a:r>
              <a:rPr lang="be-BY" b="1" dirty="0" smtClean="0">
                <a:latin typeface="Times New Roman" pitchFamily="18" charset="0"/>
                <a:ea typeface="Times New Roman" pitchFamily="18" charset="0"/>
                <a:cs typeface="Times New Roman" pitchFamily="18" charset="0"/>
              </a:rPr>
              <a:t>Каспий кебек булмаса да, суларың бар.</a:t>
            </a:r>
            <a:endParaRPr lang="ru-RU" b="1" dirty="0" smtClean="0">
              <a:latin typeface="Times New Roman" pitchFamily="18" charset="0"/>
              <a:cs typeface="Times New Roman" pitchFamily="18" charset="0"/>
            </a:endParaRPr>
          </a:p>
          <a:p>
            <a:pPr lvl="0" algn="just"/>
            <a:r>
              <a:rPr lang="be-BY" b="1" dirty="0" smtClean="0">
                <a:latin typeface="Times New Roman" pitchFamily="18" charset="0"/>
                <a:ea typeface="Times New Roman" pitchFamily="18" charset="0"/>
                <a:cs typeface="Times New Roman" pitchFamily="18" charset="0"/>
              </a:rPr>
              <a:t>Тайга кебек булмаса да, урманың бар,</a:t>
            </a:r>
            <a:endParaRPr lang="ru-RU" b="1" dirty="0" smtClean="0">
              <a:latin typeface="Times New Roman" pitchFamily="18" charset="0"/>
              <a:cs typeface="Times New Roman" pitchFamily="18" charset="0"/>
            </a:endParaRPr>
          </a:p>
          <a:p>
            <a:pPr lvl="0" algn="just"/>
            <a:r>
              <a:rPr lang="be-BY" b="1" dirty="0" smtClean="0">
                <a:latin typeface="Times New Roman" pitchFamily="18" charset="0"/>
                <a:ea typeface="Times New Roman" pitchFamily="18" charset="0"/>
                <a:cs typeface="Times New Roman" pitchFamily="18" charset="0"/>
              </a:rPr>
              <a:t>Мул уңышлар вәгъдә иткән кырларың бар.</a:t>
            </a:r>
            <a:r>
              <a:rPr lang="be-BY" b="1" dirty="0" smtClean="0">
                <a:solidFill>
                  <a:srgbClr val="000000"/>
                </a:solidFill>
                <a:latin typeface="Times New Roman" pitchFamily="18" charset="0"/>
                <a:ea typeface="Times New Roman" pitchFamily="18" charset="0"/>
                <a:cs typeface="Times New Roman" pitchFamily="18" charset="0"/>
              </a:rPr>
              <a:t> </a:t>
            </a:r>
            <a:endParaRPr lang="be-BY" b="1" dirty="0" smtClean="0">
              <a:latin typeface="Times New Roman" pitchFamily="18" charset="0"/>
              <a:cs typeface="Times New Roman" pitchFamily="18" charset="0"/>
            </a:endParaRPr>
          </a:p>
        </p:txBody>
      </p:sp>
    </p:spTree>
  </p:cSld>
  <p:clrMapOvr>
    <a:masterClrMapping/>
  </p:clrMapOvr>
  <p:transition spd="slow" advTm="6911">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i.mycdn.me/image?id=490421127822&amp;t=3&amp;plc=WEB&amp;tkn=*HSVS4ncoi4s6GbTxotfq5WE9ayE"/>
          <p:cNvPicPr/>
          <p:nvPr/>
        </p:nvPicPr>
        <p:blipFill>
          <a:blip r:embed="rId2" cstate="print"/>
          <a:srcRect/>
          <a:stretch>
            <a:fillRect/>
          </a:stretch>
        </p:blipFill>
        <p:spPr bwMode="auto">
          <a:xfrm>
            <a:off x="1" y="3474720"/>
            <a:ext cx="5050301" cy="3383280"/>
          </a:xfrm>
          <a:prstGeom prst="rect">
            <a:avLst/>
          </a:prstGeom>
          <a:noFill/>
          <a:ln w="9525">
            <a:noFill/>
            <a:miter lim="800000"/>
            <a:headEnd/>
            <a:tailEnd/>
          </a:ln>
        </p:spPr>
      </p:pic>
      <p:pic>
        <p:nvPicPr>
          <p:cNvPr id="5" name="Рисунок 4" descr="https://i.mycdn.me/image?id=490421132430&amp;t=0&amp;plc=WEB&amp;tkn=*cHhV38q8vIMUL1iA884oWobfyJU"/>
          <p:cNvPicPr/>
          <p:nvPr/>
        </p:nvPicPr>
        <p:blipFill>
          <a:blip r:embed="rId3" cstate="print"/>
          <a:srcRect/>
          <a:stretch>
            <a:fillRect/>
          </a:stretch>
        </p:blipFill>
        <p:spPr bwMode="auto">
          <a:xfrm>
            <a:off x="4839286" y="0"/>
            <a:ext cx="4304714" cy="3418450"/>
          </a:xfrm>
          <a:prstGeom prst="rect">
            <a:avLst/>
          </a:prstGeom>
          <a:noFill/>
          <a:ln w="9525">
            <a:noFill/>
            <a:miter lim="800000"/>
            <a:headEnd/>
            <a:tailEnd/>
          </a:ln>
        </p:spPr>
      </p:pic>
      <p:pic>
        <p:nvPicPr>
          <p:cNvPr id="6" name="Рисунок 5" descr="https://i.mycdn.me/image?id=491694036878&amp;t=3&amp;plc=WEB&amp;tkn=*b_SZvEB9sJE_s0iYyuj52DqNnzg"/>
          <p:cNvPicPr/>
          <p:nvPr/>
        </p:nvPicPr>
        <p:blipFill>
          <a:blip r:embed="rId4" cstate="print"/>
          <a:srcRect/>
          <a:stretch>
            <a:fillRect/>
          </a:stretch>
        </p:blipFill>
        <p:spPr bwMode="auto">
          <a:xfrm>
            <a:off x="5725551" y="3953022"/>
            <a:ext cx="3418449" cy="2904978"/>
          </a:xfrm>
          <a:prstGeom prst="rect">
            <a:avLst/>
          </a:prstGeom>
          <a:noFill/>
          <a:ln w="9525">
            <a:noFill/>
            <a:miter lim="800000"/>
            <a:headEnd/>
            <a:tailEnd/>
          </a:ln>
        </p:spPr>
      </p:pic>
      <p:pic>
        <p:nvPicPr>
          <p:cNvPr id="7" name="Рисунок 6" descr="https://i.mycdn.me/image?id=545312078734&amp;t=3&amp;plc=WEB&amp;tkn=*nNszVhIrP22y_CmCRX440AOwdAE"/>
          <p:cNvPicPr/>
          <p:nvPr/>
        </p:nvPicPr>
        <p:blipFill>
          <a:blip r:embed="rId5" cstate="print"/>
          <a:srcRect b="11984"/>
          <a:stretch>
            <a:fillRect/>
          </a:stretch>
        </p:blipFill>
        <p:spPr bwMode="auto">
          <a:xfrm>
            <a:off x="0" y="0"/>
            <a:ext cx="4107766" cy="2933114"/>
          </a:xfrm>
          <a:prstGeom prst="rect">
            <a:avLst/>
          </a:prstGeom>
          <a:noFill/>
          <a:ln w="9525">
            <a:noFill/>
            <a:miter lim="800000"/>
            <a:headEnd/>
            <a:tailEnd/>
          </a:ln>
        </p:spPr>
      </p:pic>
    </p:spTree>
  </p:cSld>
  <p:clrMapOvr>
    <a:masterClrMapping/>
  </p:clrMapOvr>
  <p:transition spd="slow" advTm="4898">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39151"/>
            <a:ext cx="9144000" cy="6740307"/>
          </a:xfrm>
          <a:prstGeom prst="rect">
            <a:avLst/>
          </a:prstGeom>
          <a:noFill/>
        </p:spPr>
        <p:txBody>
          <a:bodyPr wrap="square" rtlCol="0">
            <a:spAutoFit/>
          </a:bodyPr>
          <a:lstStyle/>
          <a:p>
            <a:pPr algn="just"/>
            <a:r>
              <a:rPr lang="tt-RU" sz="2400" dirty="0" smtClean="0">
                <a:latin typeface="Times New Roman" pitchFamily="18" charset="0"/>
                <a:cs typeface="Times New Roman" pitchFamily="18" charset="0"/>
              </a:rPr>
              <a:t>  Бу фотоларда минем туган ягым -  Югары Аташ авылы. Ул  гүзәл Башкортстаныбызның Чакмагыш районында урнашкан. Безнең якның табигате матур, бай. </a:t>
            </a:r>
            <a:r>
              <a:rPr lang="tt-RU" sz="2400" dirty="0">
                <a:latin typeface="Times New Roman" pitchFamily="18" charset="0"/>
                <a:cs typeface="Times New Roman" pitchFamily="18" charset="0"/>
              </a:rPr>
              <a:t>Шагыйрьләргә илһам бирерлек гүзәл табигате, җырларда мактап җырларлык уңган халкы, бишек җырыдай моңлы челтерәгән чишмәләре, шаулап утырган алтын башаклы басулары белән дан тота авылым</a:t>
            </a:r>
            <a:r>
              <a:rPr lang="tt-RU" sz="2400" dirty="0" smtClean="0">
                <a:latin typeface="Times New Roman" pitchFamily="18" charset="0"/>
                <a:cs typeface="Times New Roman" pitchFamily="18" charset="0"/>
              </a:rPr>
              <a:t>.</a:t>
            </a:r>
          </a:p>
          <a:p>
            <a:pPr algn="just"/>
            <a:r>
              <a:rPr lang="tt-RU" sz="2400" dirty="0">
                <a:latin typeface="Times New Roman" pitchFamily="18" charset="0"/>
                <a:cs typeface="Times New Roman" pitchFamily="18" charset="0"/>
              </a:rPr>
              <a:t> </a:t>
            </a:r>
            <a:r>
              <a:rPr lang="tt-RU" sz="2400" dirty="0" smtClean="0">
                <a:latin typeface="Times New Roman" pitchFamily="18" charset="0"/>
                <a:cs typeface="Times New Roman" pitchFamily="18" charset="0"/>
              </a:rPr>
              <a:t>   Таң </a:t>
            </a:r>
            <a:r>
              <a:rPr lang="tt-RU" sz="2400" dirty="0">
                <a:latin typeface="Times New Roman" pitchFamily="18" charset="0"/>
                <a:cs typeface="Times New Roman" pitchFamily="18" charset="0"/>
              </a:rPr>
              <a:t>әтәче кычкыра... тирә-юньне алтын нурларга төреп кояш чыга... кошлар сайрый ... ара-тирә көтүгә чыгучы мал-туар мөгерәгәне ишетелә... юл читендәге бәбкә үләннәрендә чык ялтырый... челтер-челтер чишмә ага... кызлар чишмәдән йөгерә-йөгерә су ташый... аландагы аллы-гөлле чәчәкләрдән нечкә билле бал кортлары бал җыя... көмеш айлы манарадан азан тавышы ишетелә... әнә, аргы очта чалгы кайрыйлар...</a:t>
            </a:r>
            <a:endParaRPr lang="ru-RU" sz="2400" dirty="0">
              <a:latin typeface="Times New Roman" pitchFamily="18" charset="0"/>
              <a:cs typeface="Times New Roman" pitchFamily="18" charset="0"/>
            </a:endParaRPr>
          </a:p>
          <a:p>
            <a:pPr algn="just"/>
            <a:r>
              <a:rPr lang="tt-RU" sz="2400" dirty="0">
                <a:latin typeface="Times New Roman" pitchFamily="18" charset="0"/>
                <a:cs typeface="Times New Roman" pitchFamily="18" charset="0"/>
              </a:rPr>
              <a:t>    Җырларда җырлана, төшләргә кереп саташтыра, сагындыра торган туган як нәкъ шушындый була инде ул.</a:t>
            </a:r>
            <a:endParaRPr lang="ru-RU" sz="2400" dirty="0">
              <a:latin typeface="Times New Roman" pitchFamily="18" charset="0"/>
              <a:cs typeface="Times New Roman" pitchFamily="18" charset="0"/>
            </a:endParaRPr>
          </a:p>
          <a:p>
            <a:pPr algn="just"/>
            <a:r>
              <a:rPr lang="tt-RU" sz="2400" dirty="0" smtClean="0">
                <a:latin typeface="Times New Roman" pitchFamily="18" charset="0"/>
                <a:cs typeface="Times New Roman" pitchFamily="18" charset="0"/>
              </a:rPr>
              <a:t>  Чынлап та  дөньяда </a:t>
            </a:r>
            <a:r>
              <a:rPr lang="tt-RU" sz="2400" dirty="0">
                <a:latin typeface="Times New Roman" pitchFamily="18" charset="0"/>
                <a:cs typeface="Times New Roman" pitchFamily="18" charset="0"/>
              </a:rPr>
              <a:t>матур җирләр күп, ләкин туган яктан да кадерлерәк җир юк.</a:t>
            </a:r>
            <a:endParaRPr lang="tt-RU" sz="2400" dirty="0" smtClean="0">
              <a:latin typeface="Times New Roman" pitchFamily="18" charset="0"/>
              <a:cs typeface="Times New Roman" pitchFamily="18" charset="0"/>
            </a:endParaRPr>
          </a:p>
          <a:p>
            <a:r>
              <a:rPr lang="tt-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ransition spd="slow" advTm="13619">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pPr algn="just"/>
            <a:r>
              <a:rPr lang="tt-RU" sz="2800" b="1" dirty="0">
                <a:latin typeface="Times New Roman" pitchFamily="18" charset="0"/>
                <a:cs typeface="Times New Roman" pitchFamily="18" charset="0"/>
              </a:rPr>
              <a:t> </a:t>
            </a:r>
            <a:r>
              <a:rPr lang="tt-RU" sz="2800" dirty="0" smtClean="0">
                <a:latin typeface="Times New Roman" pitchFamily="18" charset="0"/>
                <a:cs typeface="Times New Roman" pitchFamily="18" charset="0"/>
              </a:rPr>
              <a:t>2017 ел-экология елы дип </a:t>
            </a:r>
            <a:r>
              <a:rPr lang="tt-RU" sz="2800" dirty="0">
                <a:latin typeface="Times New Roman" pitchFamily="18" charset="0"/>
                <a:cs typeface="Times New Roman" pitchFamily="18" charset="0"/>
              </a:rPr>
              <a:t>игълан ителде. Мәктәптә дә, аеруча </a:t>
            </a:r>
            <a:r>
              <a:rPr lang="tt-RU" sz="2800" dirty="0" smtClean="0">
                <a:latin typeface="Times New Roman" pitchFamily="18" charset="0"/>
                <a:cs typeface="Times New Roman" pitchFamily="18" charset="0"/>
              </a:rPr>
              <a:t> дәрестән тыш чараларда, </a:t>
            </a:r>
            <a:r>
              <a:rPr lang="tt-RU" sz="2800" dirty="0">
                <a:latin typeface="Times New Roman" pitchFamily="18" charset="0"/>
                <a:cs typeface="Times New Roman" pitchFamily="18" charset="0"/>
              </a:rPr>
              <a:t>табигатьне саклау турында бик күп чараларда катнашабыз, әдәби әсәрләр бик күп укыйбыз, төрле конференцияләр, диспут-дәресләр үткәрәбез. Табигатьне саклау турындагы экологик проблемалар элек-электән әдипләребез тарафыннан күп әсәрләрдә күтәрелгән. Әмма кеше барыбер үзенекен итә. Табигатьне пычрата, агулый һәм шулай итеп, аңлы рәвештә, юкка чыгара. Табигать-безнең яшәү чыганагыбыз.</a:t>
            </a:r>
            <a:endParaRPr lang="ru-RU" sz="2800" dirty="0">
              <a:latin typeface="Times New Roman" pitchFamily="18" charset="0"/>
              <a:cs typeface="Times New Roman" pitchFamily="18" charset="0"/>
            </a:endParaRPr>
          </a:p>
          <a:p>
            <a:pPr algn="just"/>
            <a:r>
              <a:rPr lang="tt-RU" sz="2800" dirty="0">
                <a:latin typeface="Times New Roman" pitchFamily="18" charset="0"/>
                <a:cs typeface="Times New Roman" pitchFamily="18" charset="0"/>
              </a:rPr>
              <a:t>   Елдан-ел суларыбыз пычрана, очсыз-кырыйсыз урманнарыбыз бер мәгънәсезгә киселә, химия заводларының агулы газлары белән чиста һавабыз бозыла. Болар әле кешелек дөньясының табигатебезгә салган зыянының бер өлеше генә. </a:t>
            </a:r>
            <a:endParaRPr lang="ru-RU" sz="2800" dirty="0">
              <a:latin typeface="Times New Roman" pitchFamily="18" charset="0"/>
              <a:cs typeface="Times New Roman" pitchFamily="18" charset="0"/>
            </a:endParaRPr>
          </a:p>
        </p:txBody>
      </p:sp>
    </p:spTree>
  </p:cSld>
  <p:clrMapOvr>
    <a:masterClrMapping/>
  </p:clrMapOvr>
  <p:transition spd="slow" advTm="14212">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86528"/>
          </a:xfrm>
          <a:prstGeom prst="rect">
            <a:avLst/>
          </a:prstGeom>
        </p:spPr>
        <p:txBody>
          <a:bodyPr wrap="square">
            <a:spAutoFit/>
          </a:bodyPr>
          <a:lstStyle/>
          <a:p>
            <a:pPr algn="just"/>
            <a:r>
              <a:rPr lang="tt-RU" sz="2800" dirty="0" smtClean="0">
                <a:latin typeface="Times New Roman" pitchFamily="18" charset="0"/>
                <a:cs typeface="Times New Roman" pitchFamily="18" charset="0"/>
              </a:rPr>
              <a:t>Без-киләчәк буын. Ә киләчәк буынның яшәеше табигать белән бәйле. Табигатьне, туган йортыбызны, зарарланудан без туктатмасак, ни булыр соң? Уйлавы да куркыныч. Берничә дистә елдан соң, бөтен тереклек көеп, чүл уртасында калмабызмы? Менә шул турыда, һичшиксез, һәрбер кешегә уйларга кирәк, минемчә.</a:t>
            </a:r>
            <a:r>
              <a:rPr lang="tt-RU" sz="2800" dirty="0">
                <a:latin typeface="Times New Roman" pitchFamily="18" charset="0"/>
                <a:cs typeface="Times New Roman" pitchFamily="18" charset="0"/>
              </a:rPr>
              <a:t> Адәм баласы иртәгә нәрсә буласы турында уйламаганга күрә, табигатькә карата шундый рәхимсез мөнәсәбәттә, минемчә. </a:t>
            </a:r>
            <a:endParaRPr lang="ru-RU" sz="2800" dirty="0">
              <a:latin typeface="Times New Roman" pitchFamily="18" charset="0"/>
              <a:cs typeface="Times New Roman" pitchFamily="18" charset="0"/>
            </a:endParaRPr>
          </a:p>
          <a:p>
            <a:pPr algn="just"/>
            <a:r>
              <a:rPr lang="tt-RU" sz="2800" dirty="0">
                <a:latin typeface="Times New Roman" pitchFamily="18" charset="0"/>
                <a:cs typeface="Times New Roman" pitchFamily="18" charset="0"/>
              </a:rPr>
              <a:t>   </a:t>
            </a:r>
            <a:r>
              <a:rPr lang="tt-RU" sz="2800" dirty="0" smtClean="0">
                <a:latin typeface="Times New Roman" pitchFamily="18" charset="0"/>
                <a:cs typeface="Times New Roman" pitchFamily="18" charset="0"/>
              </a:rPr>
              <a:t>Дуслар! Әйдәгез </a:t>
            </a:r>
            <a:r>
              <a:rPr lang="tt-RU" sz="2800" dirty="0">
                <a:latin typeface="Times New Roman" pitchFamily="18" charset="0"/>
                <a:cs typeface="Times New Roman" pitchFamily="18" charset="0"/>
              </a:rPr>
              <a:t>туган табигатебезне саклыйк! Һәрберебез, булдыра алганча, үзебездән өлеш кертик. Агачлар утыртыйк, яшеллекне саклыйк, тирә-ягыбызны чүп-чарлардан чистартыйк, күбрәк җәяү йөрик! Бер-беребезнең сүзләренә колак салып, изге эшләргә тотынсак, табигатебез дә безгә карата мәрхәмәтлерәк булыр иде. Өлкән, урта, яшь буын кешесеме </a:t>
            </a:r>
            <a:r>
              <a:rPr lang="tt-RU" sz="2800" dirty="0" smtClean="0">
                <a:latin typeface="Times New Roman" pitchFamily="18" charset="0"/>
                <a:cs typeface="Times New Roman" pitchFamily="18" charset="0"/>
              </a:rPr>
              <a:t>без, </a:t>
            </a:r>
            <a:r>
              <a:rPr lang="tt-RU" sz="2800" dirty="0">
                <a:latin typeface="Times New Roman" pitchFamily="18" charset="0"/>
                <a:cs typeface="Times New Roman" pitchFamily="18" charset="0"/>
              </a:rPr>
              <a:t>барыбер. </a:t>
            </a:r>
            <a:endParaRPr lang="ru-RU" sz="2800" dirty="0">
              <a:latin typeface="Times New Roman" pitchFamily="18" charset="0"/>
              <a:cs typeface="Times New Roman" pitchFamily="18" charset="0"/>
            </a:endParaRPr>
          </a:p>
        </p:txBody>
      </p:sp>
    </p:spTree>
  </p:cSld>
  <p:clrMapOvr>
    <a:masterClrMapping/>
  </p:clrMapOvr>
  <p:transition spd="slow" advTm="989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2677656"/>
          </a:xfrm>
          <a:prstGeom prst="rect">
            <a:avLst/>
          </a:prstGeom>
        </p:spPr>
        <p:txBody>
          <a:bodyPr wrap="square">
            <a:spAutoFit/>
          </a:bodyPr>
          <a:lstStyle/>
          <a:p>
            <a:pPr algn="just"/>
            <a:r>
              <a:rPr lang="tt-RU" sz="2800" dirty="0">
                <a:latin typeface="Times New Roman" pitchFamily="18" charset="0"/>
                <a:cs typeface="Times New Roman" pitchFamily="18" charset="0"/>
              </a:rPr>
              <a:t>Туган йортыбыз безгә ничек кадерле булган кебек, табигатебезнең дә кадерен белеп яшик. Пычратмыйк, зарарламыйк, агуламыйк аны. Киресенчә, яшь буын яшәргән кебек  матурайсын, чистарсын  гүзәлләнгәннән гүзәлләнсен иде ул. Бер-беребезне туктатмасак, моңа ирешә алмаячакбыз. Шуңа күрә уйланыйк  һәм саклыйк!</a:t>
            </a:r>
            <a:endParaRPr lang="ru-RU" sz="2800" dirty="0">
              <a:latin typeface="Times New Roman" pitchFamily="18" charset="0"/>
              <a:cs typeface="Times New Roman" pitchFamily="18" charset="0"/>
            </a:endParaRPr>
          </a:p>
        </p:txBody>
      </p:sp>
      <p:sp>
        <p:nvSpPr>
          <p:cNvPr id="22530" name="AutoShape 2" descr="https://static.wixstatic.com/media/3efaec_0709b09e7d64436488ee95c4b1b3d289~mv2.jpg/v1/fill/w_431,h_234,al_c,q_80,usm_0.66_1.00_0.01/3efaec_0709b09e7d64436488ee95c4b1b3d289~mv2.webp"/>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2" name="AutoShape 4" descr="https://static.wixstatic.com/media/3efaec_0709b09e7d64436488ee95c4b1b3d289~mv2.jpg/v1/fill/w_431,h_234,al_c,q_80,usm_0.66_1.00_0.01/3efaec_0709b09e7d64436488ee95c4b1b3d289~mv2.webp"/>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p:cNvPicPr/>
          <p:nvPr/>
        </p:nvPicPr>
        <p:blipFill>
          <a:blip r:embed="rId2" cstate="print"/>
          <a:srcRect/>
          <a:stretch>
            <a:fillRect/>
          </a:stretch>
        </p:blipFill>
        <p:spPr bwMode="auto">
          <a:xfrm>
            <a:off x="0" y="2855742"/>
            <a:ext cx="3995225" cy="4002258"/>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4473526" y="3446585"/>
            <a:ext cx="4093698" cy="2834640"/>
          </a:xfrm>
          <a:prstGeom prst="rect">
            <a:avLst/>
          </a:prstGeom>
          <a:noFill/>
          <a:ln w="9525">
            <a:noFill/>
            <a:miter lim="800000"/>
            <a:headEnd/>
            <a:tailEnd/>
          </a:ln>
        </p:spPr>
      </p:pic>
    </p:spTree>
  </p:cSld>
  <p:clrMapOvr>
    <a:masterClrMapping/>
  </p:clrMapOvr>
  <p:transition spd="slow" advTm="5881">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829995" y="309489"/>
            <a:ext cx="3573194" cy="3277772"/>
          </a:xfrm>
          <a:prstGeom prst="rect">
            <a:avLst/>
          </a:prstGeom>
          <a:noFill/>
          <a:ln w="9525">
            <a:noFill/>
            <a:miter lim="800000"/>
            <a:headEnd/>
            <a:tailEnd/>
          </a:ln>
        </p:spPr>
      </p:pic>
      <p:pic>
        <p:nvPicPr>
          <p:cNvPr id="3" name="Picture 4"/>
          <p:cNvPicPr>
            <a:picLocks noChangeAspect="1" noChangeArrowheads="1"/>
          </p:cNvPicPr>
          <p:nvPr/>
        </p:nvPicPr>
        <p:blipFill>
          <a:blip r:embed="rId3" cstate="print"/>
          <a:srcRect/>
          <a:stretch>
            <a:fillRect/>
          </a:stretch>
        </p:blipFill>
        <p:spPr bwMode="auto">
          <a:xfrm>
            <a:off x="5416060" y="1927273"/>
            <a:ext cx="3305907" cy="2792437"/>
          </a:xfrm>
          <a:prstGeom prst="rect">
            <a:avLst/>
          </a:prstGeom>
          <a:noFill/>
          <a:ln w="9525">
            <a:noFill/>
            <a:miter lim="800000"/>
            <a:headEnd/>
            <a:tailEnd/>
          </a:ln>
        </p:spPr>
      </p:pic>
      <p:pic>
        <p:nvPicPr>
          <p:cNvPr id="5" name="Рисунок 4"/>
          <p:cNvPicPr/>
          <p:nvPr/>
        </p:nvPicPr>
        <p:blipFill>
          <a:blip r:embed="rId4" cstate="print"/>
          <a:srcRect l="13515" r="27642" b="12766"/>
          <a:stretch>
            <a:fillRect/>
          </a:stretch>
        </p:blipFill>
        <p:spPr bwMode="auto">
          <a:xfrm>
            <a:off x="858129" y="3678701"/>
            <a:ext cx="3601330" cy="317929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ranzhevyy-gradient">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radient03.pot [Режим совместимости]" id="{9C3C9AF1-E796-49A7-9870-EF023245E8F2}" vid="{FBE2674A-7517-4BBF-BBB6-CB41C2D78AD8}"/>
    </a:ext>
  </a:extLst>
</a:theme>
</file>

<file path=docProps/app.xml><?xml version="1.0" encoding="utf-8"?>
<Properties xmlns="http://schemas.openxmlformats.org/officeDocument/2006/extended-properties" xmlns:vt="http://schemas.openxmlformats.org/officeDocument/2006/docPropsVTypes">
  <Template>Oranzhevyy-gradient</Template>
  <TotalTime>90</TotalTime>
  <Words>504</Words>
  <Application>Microsoft Office PowerPoint</Application>
  <PresentationFormat>Экран (4:3)</PresentationFormat>
  <Paragraphs>19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Oranzhevyy-gradient</vt:lpstr>
      <vt:lpstr>Слайд 1</vt:lpstr>
      <vt:lpstr>Слайд 2</vt:lpstr>
      <vt:lpstr>Слайд 3</vt:lpstr>
      <vt:lpstr>Слайд 4</vt:lpstr>
      <vt:lpstr>Слайд 5</vt:lpstr>
      <vt:lpstr>Слайд 6</vt:lpstr>
      <vt:lpstr>Слайд 7</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Гурбанмурадова</dc:creator>
  <cp:lastModifiedBy>Гурбанмурадова</cp:lastModifiedBy>
  <cp:revision>23</cp:revision>
  <dcterms:created xsi:type="dcterms:W3CDTF">2017-03-15T14:13:17Z</dcterms:created>
  <dcterms:modified xsi:type="dcterms:W3CDTF">2017-03-15T17:01:36Z</dcterms:modified>
</cp:coreProperties>
</file>