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kino-teatr.ru/kino/movie/sov/5643/foto/2588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hyperlink" Target="http://www.kino-teatr.ru/kino/acter/m/sov/1748/bio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hyperlink" Target="http://www.kino-teatr.ru/kino/acter/c/sov/3511/bio/" TargetMode="External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hyperlink" Target="http://www.kino-teatr.ru/kino/acter/m/sov/341/bio/" TargetMode="External"/><Relationship Id="rId7" Type="http://schemas.openxmlformats.org/officeDocument/2006/relationships/hyperlink" Target="http://www.kino-teatr.ru/kino/acter/m/sov/636/bio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hyperlink" Target="http://www.kino-teatr.ru/kino/acter/w/sov/3779/bio/" TargetMode="External"/><Relationship Id="rId10" Type="http://schemas.openxmlformats.org/officeDocument/2006/relationships/image" Target="../media/image14.png"/><Relationship Id="rId4" Type="http://schemas.openxmlformats.org/officeDocument/2006/relationships/image" Target="../media/image10.jpe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static8.depositphotos.com/1007168/896/i/950/depositphotos_8966959-Black-35-mm-Movie-Film-Stri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44075" cy="673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 rot="20102882">
            <a:off x="1597319" y="2516561"/>
            <a:ext cx="67687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Приключения Буратино</a:t>
            </a:r>
            <a:endParaRPr lang="ru-RU" sz="44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861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85698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       Советский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двухсерийный музыкальный телевизионный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фильм, созданный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на киностудии «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Беларусьфильм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» в 1975 году. Телепремьера состоялась 1-2 января 1976 года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36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herit"/>
                <a:ea typeface="Times New Roman"/>
                <a:cs typeface="Times New Roman"/>
              </a:rPr>
              <a:t>          </a:t>
            </a:r>
            <a:r>
              <a:rPr lang="ru-RU" sz="32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Режиссер фильма - </a:t>
            </a:r>
            <a:r>
              <a:rPr lang="ru-RU" sz="32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 Леонид </a:t>
            </a:r>
            <a:r>
              <a:rPr lang="ru-RU" sz="32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Нечаев</a:t>
            </a:r>
            <a:r>
              <a:rPr lang="ru-RU" sz="32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3" name="Рисунок 2" descr="Приключения Буратино (1975) &#10;фотографии">
            <a:hlinkClick r:id="rId2" tooltip="&quot;Приключения Буратино (1975) &#10;фотографии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924944"/>
            <a:ext cx="6336704" cy="3672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61446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690642" y="306729"/>
            <a:ext cx="8048811" cy="6276675"/>
            <a:chOff x="683568" y="260648"/>
            <a:chExt cx="8048811" cy="6276675"/>
          </a:xfrm>
        </p:grpSpPr>
        <p:pic>
          <p:nvPicPr>
            <p:cNvPr id="4" name="Рисунок 3" descr="Дмитрий Иосифов">
              <a:hlinkClick r:id="rId2" tooltip="&quot;Дмитрий Иосифов&quot;"/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9798" y="282321"/>
              <a:ext cx="1678306" cy="235459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5" name="Прямоугольник 4"/>
            <p:cNvSpPr/>
            <p:nvPr/>
          </p:nvSpPr>
          <p:spPr>
            <a:xfrm>
              <a:off x="3660839" y="2678238"/>
              <a:ext cx="2016224" cy="9417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6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Times New Roman"/>
                  <a:cs typeface="Times New Roman" pitchFamily="18" charset="0"/>
                </a:rPr>
                <a:t>Дмитрий Иосифов</a:t>
              </a:r>
              <a:endParaRPr lang="ru-RU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6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Times New Roman"/>
                  <a:cs typeface="Times New Roman" pitchFamily="18" charset="0"/>
                </a:rPr>
                <a:t>Буратино — главная роль</a:t>
              </a:r>
              <a:endParaRPr lang="ru-RU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6444208" y="2636912"/>
              <a:ext cx="2088232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Татьяна Проценко</a:t>
              </a:r>
            </a:p>
            <a:p>
              <a:r>
                <a:rPr lang="ru-RU" sz="16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Мальвина — главная роль</a:t>
              </a:r>
            </a:p>
          </p:txBody>
        </p:sp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260648"/>
              <a:ext cx="1800200" cy="237626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Рисунок 7" descr="Татьяна Проценко">
              <a:hlinkClick r:id="rId5" tooltip="&quot;Татьяна Проценко&quot;"/>
            </p:cNvPr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4208" y="260648"/>
              <a:ext cx="1860798" cy="237626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9" name="Прямоугольник 8"/>
            <p:cNvSpPr/>
            <p:nvPr/>
          </p:nvSpPr>
          <p:spPr>
            <a:xfrm>
              <a:off x="683568" y="2764617"/>
              <a:ext cx="223224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Рома </a:t>
              </a:r>
              <a:r>
                <a:rPr lang="ru-RU" sz="16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Столкарц</a:t>
              </a:r>
              <a:endParaRPr lang="ru-RU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16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Пьеро — главная роль</a:t>
              </a:r>
            </a:p>
          </p:txBody>
        </p:sp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0298" y="3566415"/>
              <a:ext cx="2002081" cy="213991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Прямоугольник 10"/>
            <p:cNvSpPr/>
            <p:nvPr/>
          </p:nvSpPr>
          <p:spPr>
            <a:xfrm>
              <a:off x="6730298" y="5706326"/>
              <a:ext cx="2002081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Томас </a:t>
              </a:r>
              <a:r>
                <a:rPr lang="ru-RU" sz="16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Аугустинас</a:t>
              </a:r>
              <a:endParaRPr lang="ru-RU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16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Артемон</a:t>
              </a:r>
              <a:r>
                <a:rPr lang="ru-RU" sz="16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— главная роль</a:t>
              </a:r>
            </a:p>
          </p:txBody>
        </p:sp>
        <p:pic>
          <p:nvPicPr>
            <p:cNvPr id="12" name="Picture 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3565136"/>
              <a:ext cx="1800200" cy="200025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9798" y="3706076"/>
              <a:ext cx="1628419" cy="200025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Прямоугольник 13"/>
            <p:cNvSpPr/>
            <p:nvPr/>
          </p:nvSpPr>
          <p:spPr>
            <a:xfrm>
              <a:off x="3660839" y="5706326"/>
              <a:ext cx="225437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Николай Гринько</a:t>
              </a:r>
            </a:p>
            <a:p>
              <a:r>
                <a:rPr lang="ru-RU" sz="16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папа Карло — главная роль</a:t>
              </a: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265667" y="5611467"/>
            <a:ext cx="265722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Григорий </a:t>
            </a:r>
            <a:r>
              <a:rPr lang="ru-RU" sz="1600" b="1" i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Светлорусов</a:t>
            </a:r>
            <a:endParaRPr lang="ru-RU" sz="16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600" b="1" i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Арлекино</a:t>
            </a:r>
            <a:r>
              <a:rPr lang="ru-RU" sz="16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— главная роль</a:t>
            </a:r>
          </a:p>
          <a:p>
            <a:pPr lvl="0"/>
            <a:r>
              <a:rPr lang="ru-RU" dirty="0">
                <a:solidFill>
                  <a:prstClr val="black"/>
                </a:solidFill>
                <a:latin typeface="Franklin Gothic Book"/>
              </a:rPr>
              <a:t> </a:t>
            </a:r>
            <a:endParaRPr lang="ru-RU" dirty="0">
              <a:solidFill>
                <a:prstClr val="black"/>
              </a:solidFill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2591038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4878" y="547004"/>
            <a:ext cx="1427163" cy="20002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450351" y="2578032"/>
            <a:ext cx="1800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Владимир Этуш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Карабас-</a:t>
            </a:r>
            <a:r>
              <a:rPr kumimoji="0" lang="ru-RU" sz="1600" b="1" i="1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Барабас</a:t>
            </a:r>
            <a:r>
              <a:rPr kumimoji="0" lang="ru-RU" sz="16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— главная роль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</a:p>
        </p:txBody>
      </p:sp>
      <p:pic>
        <p:nvPicPr>
          <p:cNvPr id="4" name="Рисунок 3" descr="Владимир Басов">
            <a:hlinkClick r:id="rId3" tooltip="&quot;Владимир Басов&quot;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923" y="547004"/>
            <a:ext cx="1428750" cy="2000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5934000" y="2492896"/>
            <a:ext cx="19442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Владимир Басов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Дуремар</a:t>
            </a:r>
            <a:r>
              <a:rPr kumimoji="0" lang="ru-RU" sz="16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— </a:t>
            </a:r>
            <a:endParaRPr kumimoji="0" lang="ru-RU" sz="1600" b="1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главная </a:t>
            </a:r>
            <a:r>
              <a:rPr kumimoji="0" lang="ru-RU" sz="16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роль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</a:p>
        </p:txBody>
      </p:sp>
      <p:pic>
        <p:nvPicPr>
          <p:cNvPr id="6" name="Рисунок 5" descr="Елена Санаева">
            <a:hlinkClick r:id="rId5" tooltip="&quot;Елена Санаева&quot;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5624" y="3811299"/>
            <a:ext cx="1428750" cy="2000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Ролан Быков">
            <a:hlinkClick r:id="rId7" tooltip="&quot;Ролан Быков&quot;"/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209" y="594381"/>
            <a:ext cx="1428750" cy="2000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796" y="3712217"/>
            <a:ext cx="1427163" cy="20002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932041" y="5731048"/>
            <a:ext cx="18434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Рина</a:t>
            </a:r>
            <a:r>
              <a:rPr lang="ru-RU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Зелёная</a:t>
            </a:r>
          </a:p>
          <a:p>
            <a:r>
              <a:rPr lang="ru-RU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черепаха </a:t>
            </a:r>
            <a:r>
              <a:rPr lang="ru-RU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Тортила</a:t>
            </a:r>
            <a:endParaRPr lang="ru-RU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869" y="3770830"/>
            <a:ext cx="1427163" cy="20050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028209" y="2716531"/>
            <a:ext cx="1800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600" b="1" i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Ролан Быков</a:t>
            </a:r>
          </a:p>
          <a:p>
            <a:pPr lvl="0">
              <a:defRPr/>
            </a:pPr>
            <a:r>
              <a:rPr lang="ru-RU" sz="1600" b="1" i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кот </a:t>
            </a:r>
            <a:r>
              <a:rPr lang="ru-RU" sz="1600" b="1" i="1" kern="0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Базилио</a:t>
            </a:r>
            <a:endParaRPr lang="ru-RU" sz="1600" b="1" i="1" kern="0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618229" y="5789609"/>
            <a:ext cx="21151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Нина Бродская</a:t>
            </a:r>
          </a:p>
          <a:p>
            <a:pPr lvl="0"/>
            <a:r>
              <a:rPr lang="ru-RU" sz="16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песенка Буратино</a:t>
            </a:r>
            <a:endParaRPr lang="ru-RU" sz="16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374631" y="5789609"/>
            <a:ext cx="20875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Елена </a:t>
            </a:r>
            <a:r>
              <a:rPr lang="ru-RU" sz="1600" b="1" i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Санаева</a:t>
            </a:r>
            <a:endParaRPr lang="ru-RU" sz="16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6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лиса Алиса — главная роль</a:t>
            </a:r>
            <a:endParaRPr lang="ru-RU" sz="16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375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548680"/>
            <a:ext cx="892899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Times New Roman"/>
              </a:rPr>
              <a:t>Музыкально-теоретический анализ песни: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Times New Roman"/>
              </a:rPr>
              <a:t>      </a:t>
            </a:r>
            <a:r>
              <a:rPr kumimoji="0" lang="ru-RU" sz="2400" b="1" i="1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Times New Roman"/>
              </a:rPr>
              <a:t>Песня</a:t>
            </a:r>
            <a:r>
              <a:rPr kumimoji="0" lang="ru-RU" sz="3200" b="1" i="1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Times New Roman"/>
              </a:rPr>
              <a:t> </a:t>
            </a:r>
            <a:r>
              <a:rPr kumimoji="0" lang="ru-RU" sz="2400" b="1" i="1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«Буратино» </a:t>
            </a: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- </a:t>
            </a:r>
            <a:r>
              <a:rPr kumimoji="0" lang="ru-RU" sz="2400" b="1" i="1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легкая, задорная. </a:t>
            </a:r>
            <a:r>
              <a:rPr lang="ru-RU" sz="2400" b="1" i="1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</a:t>
            </a:r>
            <a:r>
              <a:rPr kumimoji="0" lang="ru-RU" sz="2400" b="1" i="1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арактер</a:t>
            </a: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мелодии веселый. Гармоничный язык произведения ясный,  несложный. Темп произведения</a:t>
            </a:r>
            <a:r>
              <a:rPr kumimoji="0" lang="ru-RU" sz="2400" b="1" i="1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быстрый, подвижный</a:t>
            </a: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. Регистр</a:t>
            </a:r>
            <a:r>
              <a:rPr kumimoji="0" lang="ru-RU" sz="2400" b="1" i="1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средний.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b="1" i="1" kern="0" baseline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b="1" i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Песня фонарщиков</a:t>
            </a:r>
            <a:r>
              <a:rPr lang="ru-RU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своему </a:t>
            </a:r>
            <a:r>
              <a:rPr lang="ru-RU" sz="24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характеру спокойная, задушевная. </a:t>
            </a:r>
            <a:r>
              <a:rPr lang="ru-RU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Гармоничный язык произведения простой, яркий. Ритм равномерный. Лад задумчиво-мечтательный. Регистр средний.</a:t>
            </a:r>
          </a:p>
          <a:p>
            <a:pPr lvl="0"/>
            <a:endParaRPr lang="ru-RU" sz="24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b="1" i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Песня папы Карло </a:t>
            </a:r>
            <a:r>
              <a:rPr lang="ru-RU" sz="24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– по </a:t>
            </a:r>
            <a:r>
              <a:rPr lang="ru-RU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характеру спокойная, мелодичная. Ритм умеренный. Темп </a:t>
            </a:r>
            <a:r>
              <a:rPr lang="ru-RU" sz="24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медленный, протяжный. </a:t>
            </a:r>
            <a:r>
              <a:rPr lang="ru-RU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Гармоничный язык произведения простой</a:t>
            </a:r>
            <a:r>
              <a:rPr lang="ru-RU" sz="24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. Регистр средний.</a:t>
            </a:r>
            <a:endParaRPr lang="ru-RU" sz="24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lvl="0"/>
            <a:endParaRPr lang="ru-RU" sz="24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192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969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i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Песня кукол «Страшный Карабас»</a:t>
            </a:r>
            <a:r>
              <a:rPr lang="ru-RU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- песня по характеру скачкообразная. Звучание придает мелодии беспокойный характер. Ритм умеренный. Тембр средний. Регистр </a:t>
            </a:r>
            <a:r>
              <a:rPr lang="ru-RU" sz="24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низкий.</a:t>
            </a:r>
            <a:endParaRPr lang="ru-RU" sz="2400" b="1" i="1" kern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pPr lvl="0"/>
            <a:endParaRPr lang="ru-RU" sz="2400" b="1" i="1" kern="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pPr lvl="0"/>
            <a:r>
              <a:rPr lang="ru-RU" sz="2400" b="1" i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Песня </a:t>
            </a:r>
            <a:r>
              <a:rPr lang="ru-RU" sz="2400" b="1" i="1" u="sng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Дуремара</a:t>
            </a:r>
            <a:r>
              <a:rPr lang="ru-RU" sz="2400" b="1" i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ru-RU" sz="24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–по </a:t>
            </a:r>
            <a:r>
              <a:rPr lang="ru-RU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характеру очень спокойная, но где- то  звучит </a:t>
            </a:r>
            <a:r>
              <a:rPr lang="ru-RU" sz="2400" b="1" i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прорывисто</a:t>
            </a:r>
            <a:r>
              <a:rPr lang="ru-RU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. Ритм </a:t>
            </a:r>
            <a:r>
              <a:rPr lang="ru-RU" sz="2400" b="1" i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скачнообразный</a:t>
            </a:r>
            <a:r>
              <a:rPr lang="ru-RU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. Тембр и регистр средний. </a:t>
            </a:r>
          </a:p>
          <a:p>
            <a:pPr lvl="0"/>
            <a:endParaRPr lang="ru-RU" sz="24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pPr lvl="0"/>
            <a:r>
              <a:rPr lang="ru-RU" sz="2400" b="1" i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Песня-танец лисы Алисы и кота </a:t>
            </a:r>
            <a:r>
              <a:rPr lang="ru-RU" sz="2400" b="1" i="1" u="sng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Базилио</a:t>
            </a:r>
            <a:r>
              <a:rPr lang="ru-RU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- </a:t>
            </a:r>
            <a:r>
              <a:rPr lang="ru-RU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гармоничный язык произведения  ясный, красочный. Темп средний. Ритм </a:t>
            </a:r>
            <a:r>
              <a:rPr lang="ru-RU" sz="24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быстрый.</a:t>
            </a:r>
          </a:p>
          <a:p>
            <a:pPr lvl="0"/>
            <a:endParaRPr lang="ru-RU" sz="24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/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Песня 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Карабаса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Барабаса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  по характеру задорная. Гармоничный язык ясный, простой. Темп средний. Ритм умеренный.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/>
            <a:endParaRPr lang="ru-RU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845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5"/>
            <a:ext cx="87129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algn="just">
              <a:spcAft>
                <a:spcPts val="0"/>
              </a:spcAft>
            </a:pP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    </a:t>
            </a:r>
            <a:endParaRPr lang="ru-RU" sz="2400" b="1" i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</a:endParaRPr>
          </a:p>
          <a:p>
            <a:pPr marL="450215" algn="just">
              <a:spcAft>
                <a:spcPts val="0"/>
              </a:spcAft>
            </a:pPr>
            <a:endParaRPr lang="ru-RU" sz="24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</a:endParaRPr>
          </a:p>
          <a:p>
            <a:pPr lvl="0" algn="just">
              <a:defRPr/>
            </a:pP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       </a:t>
            </a:r>
            <a:r>
              <a:rPr lang="ru-RU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Песня </a:t>
            </a:r>
            <a:r>
              <a:rPr lang="ru-RU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«Поле чудес</a:t>
            </a:r>
            <a:r>
              <a:rPr lang="ru-RU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»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по характеру по началу спокойная,</a:t>
            </a:r>
          </a:p>
          <a:p>
            <a:pPr lvl="0" algn="just"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      затем звучит быстрее. </a:t>
            </a:r>
            <a:r>
              <a:rPr lang="ru-RU" sz="2400" b="1" i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Темп произведения быстрый</a:t>
            </a:r>
            <a:r>
              <a:rPr lang="ru-RU" sz="2400" b="1" i="1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0" algn="just">
              <a:defRPr/>
            </a:pPr>
            <a:r>
              <a:rPr lang="ru-RU" sz="2400" b="1" i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b="1" i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подвижный. Регистр </a:t>
            </a:r>
            <a:r>
              <a:rPr lang="ru-RU" sz="2400" b="1" i="1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средний.</a:t>
            </a:r>
          </a:p>
          <a:p>
            <a:pPr lvl="0" algn="just">
              <a:defRPr/>
            </a:pPr>
            <a:endParaRPr lang="ru-RU" sz="2400" b="1" i="1" kern="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just">
              <a:defRPr/>
            </a:pP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       </a:t>
            </a:r>
            <a:r>
              <a:rPr lang="ru-RU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 Песня </a:t>
            </a:r>
            <a:r>
              <a:rPr lang="ru-RU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черепахи </a:t>
            </a:r>
            <a:r>
              <a:rPr lang="ru-RU" sz="2400" b="1" i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Тортилы</a:t>
            </a:r>
            <a:r>
              <a:rPr lang="ru-RU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по характеру  спокойная. Ритм</a:t>
            </a:r>
          </a:p>
          <a:p>
            <a:pPr lvl="0" algn="just"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      умеренный. Тембр средний. Темп произведения медленный. </a:t>
            </a:r>
          </a:p>
          <a:p>
            <a:pPr lvl="0" algn="just"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      Регистр средний.</a:t>
            </a:r>
          </a:p>
          <a:p>
            <a:pPr lvl="0" algn="just">
              <a:defRPr/>
            </a:pPr>
            <a:endParaRPr lang="ru-RU" sz="24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</a:endParaRPr>
          </a:p>
          <a:p>
            <a:pPr lvl="0" algn="just">
              <a:defRPr/>
            </a:pPr>
            <a:endParaRPr lang="ru-RU" sz="24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</a:endParaRPr>
          </a:p>
          <a:p>
            <a:pPr marL="450215" lvl="0" algn="just"/>
            <a:r>
              <a:rPr lang="ru-RU" sz="2400" b="1" i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Песня </a:t>
            </a:r>
            <a:r>
              <a:rPr lang="ru-RU" sz="2400" b="1" i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Пауков и Буратино </a:t>
            </a:r>
            <a:r>
              <a:rPr lang="ru-RU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по характеру спокойная, где- то звучит быстрее, </a:t>
            </a:r>
            <a:r>
              <a:rPr lang="ru-RU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скачкообразная. Звучание придает мелодии беспокойный характер. Ритм умеренный. Тембр</a:t>
            </a:r>
          </a:p>
          <a:p>
            <a:pPr marL="450215" lvl="0" algn="just"/>
            <a:r>
              <a:rPr lang="ru-RU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средний. Регистр </a:t>
            </a:r>
            <a:r>
              <a:rPr lang="ru-RU" sz="24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средний</a:t>
            </a:r>
            <a:r>
              <a:rPr lang="ru-RU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.</a:t>
            </a:r>
          </a:p>
          <a:p>
            <a:pPr marL="450215" algn="just">
              <a:lnSpc>
                <a:spcPct val="150000"/>
              </a:lnSpc>
              <a:spcAft>
                <a:spcPts val="0"/>
              </a:spcAft>
            </a:pPr>
            <a:endParaRPr lang="ru-RU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Times New Roman"/>
              <a:cs typeface="Times New Roman"/>
            </a:endParaRPr>
          </a:p>
          <a:p>
            <a:pPr marL="450215" algn="just">
              <a:lnSpc>
                <a:spcPct val="150000"/>
              </a:lnSpc>
              <a:spcAft>
                <a:spcPts val="0"/>
              </a:spcAft>
            </a:pP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11173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49694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tabLst>
                <a:tab pos="907415" algn="l"/>
              </a:tabLst>
            </a:pP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Больше всего мне понравилась песня </a:t>
            </a:r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Фонарщиков, потому </a:t>
            </a: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она по характеру задушевная. </a:t>
            </a: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Если у мне была возможность сняться в данном мюзикле, то </a:t>
            </a:r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сыграла бы, как и большинство девочек роль Мальвины. </a:t>
            </a: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Потому что </a:t>
            </a:r>
            <a:r>
              <a:rPr lang="ru-RU" sz="2800" b="1" i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она красивая и добрая. </a:t>
            </a:r>
            <a:endParaRPr lang="ru-RU" sz="28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197990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69</TotalTime>
  <Words>394</Words>
  <Application>Microsoft Office PowerPoint</Application>
  <PresentationFormat>Экран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8</cp:revision>
  <dcterms:created xsi:type="dcterms:W3CDTF">2017-03-15T05:15:52Z</dcterms:created>
  <dcterms:modified xsi:type="dcterms:W3CDTF">2017-03-15T18:36:42Z</dcterms:modified>
</cp:coreProperties>
</file>