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58" r:id="rId4"/>
    <p:sldId id="259" r:id="rId5"/>
    <p:sldId id="264" r:id="rId6"/>
    <p:sldId id="265" r:id="rId7"/>
    <p:sldId id="263" r:id="rId8"/>
    <p:sldId id="266" r:id="rId9"/>
    <p:sldId id="267" r:id="rId10"/>
    <p:sldId id="268"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384E22-5458-481C-8689-60157FCBB7EA}"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C9F2C-7AE8-49C9-A348-BE4156E5CAC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4E22-5458-481C-8689-60157FCBB7EA}" type="datetimeFigureOut">
              <a:rPr lang="ru-RU" smtClean="0"/>
              <a:pPr/>
              <a:t>15.03.2017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C9F2C-7AE8-49C9-A348-BE4156E5CA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ino-teatr.ru/kino/movie/sov/5643/anno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ino-teatr.ru/kino/director/sov/22358/bi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hyperlink" Target="http://www.kino-teatr.ru/kino/acter/c/sov/15819/bio/"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hyperlink" Target="http://www.kino-teatr.ru/kino/acter/m/sov/1748/bio/" TargetMode="External"/><Relationship Id="rId1" Type="http://schemas.openxmlformats.org/officeDocument/2006/relationships/slideLayout" Target="../slideLayouts/slideLayout2.xml"/><Relationship Id="rId6" Type="http://schemas.openxmlformats.org/officeDocument/2006/relationships/hyperlink" Target="http://www.kino-teatr.ru/kino/acter/c/sov/15818/bio/" TargetMode="External"/><Relationship Id="rId11" Type="http://schemas.openxmlformats.org/officeDocument/2006/relationships/image" Target="../media/image7.jpeg"/><Relationship Id="rId5" Type="http://schemas.openxmlformats.org/officeDocument/2006/relationships/hyperlink" Target="http://www.kino-teatr.ru/kino/acter/c/sov/24714/bio/" TargetMode="External"/><Relationship Id="rId10" Type="http://schemas.openxmlformats.org/officeDocument/2006/relationships/image" Target="../media/image6.jpeg"/><Relationship Id="rId4" Type="http://schemas.openxmlformats.org/officeDocument/2006/relationships/hyperlink" Target="http://www.kino-teatr.ru/kino/acter/c/sov/3511/bio/" TargetMode="External"/><Relationship Id="rId9" Type="http://schemas.openxmlformats.org/officeDocument/2006/relationships/image" Target="../media/image5.jpeg"/><Relationship Id="rId1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hyperlink" Target="http://www.kino-teatr.ru/kino/acter/m/sov/1113/bio/" TargetMode="External"/><Relationship Id="rId7" Type="http://schemas.openxmlformats.org/officeDocument/2006/relationships/image" Target="../media/image11.jpeg"/><Relationship Id="rId12" Type="http://schemas.openxmlformats.org/officeDocument/2006/relationships/hyperlink" Target="http://www.kino-teatr.ru/kino/acter/m/sov/636/bio/" TargetMode="External"/><Relationship Id="rId17" Type="http://schemas.openxmlformats.org/officeDocument/2006/relationships/image" Target="../media/image20.jpeg"/><Relationship Id="rId2" Type="http://schemas.openxmlformats.org/officeDocument/2006/relationships/hyperlink" Target="http://www.kino-teatr.ru/kino/acter/m/sov/4999/bio/" TargetMode="Externa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kino-teatr.ru/kino/acter/w/sov/1608/bio/" TargetMode="External"/><Relationship Id="rId11" Type="http://schemas.openxmlformats.org/officeDocument/2006/relationships/image" Target="../media/image15.jpeg"/><Relationship Id="rId5" Type="http://schemas.openxmlformats.org/officeDocument/2006/relationships/hyperlink" Target="http://www.kino-teatr.ru/kino/acter/w/sov/3779/bio/" TargetMode="External"/><Relationship Id="rId15" Type="http://schemas.openxmlformats.org/officeDocument/2006/relationships/image" Target="../media/image18.jpeg"/><Relationship Id="rId10" Type="http://schemas.openxmlformats.org/officeDocument/2006/relationships/image" Target="../media/image14.jpeg"/><Relationship Id="rId19" Type="http://schemas.openxmlformats.org/officeDocument/2006/relationships/image" Target="../media/image22.jpeg"/><Relationship Id="rId4" Type="http://schemas.openxmlformats.org/officeDocument/2006/relationships/hyperlink" Target="http://www.kino-teatr.ru/kino/acter/m/sov/341/bio/" TargetMode="External"/><Relationship Id="rId9" Type="http://schemas.openxmlformats.org/officeDocument/2006/relationships/image" Target="../media/image13.jpe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00130" y="0"/>
            <a:ext cx="9644130" cy="7000901"/>
          </a:xfrm>
          <a:prstGeom prst="rect">
            <a:avLst/>
          </a:prstGeom>
          <a:noFill/>
          <a:ln w="9525">
            <a:noFill/>
            <a:miter lim="800000"/>
            <a:headEnd/>
            <a:tailEnd/>
          </a:ln>
        </p:spPr>
      </p:pic>
      <p:sp>
        <p:nvSpPr>
          <p:cNvPr id="4" name="Прямоугольник 3"/>
          <p:cNvSpPr/>
          <p:nvPr/>
        </p:nvSpPr>
        <p:spPr>
          <a:xfrm>
            <a:off x="-252536" y="548680"/>
            <a:ext cx="6716454" cy="769441"/>
          </a:xfrm>
          <a:prstGeom prst="rect">
            <a:avLst/>
          </a:prstGeom>
        </p:spPr>
        <p:txBody>
          <a:bodyPr wrap="none">
            <a:spAutoFit/>
          </a:bodyPr>
          <a:lstStyle/>
          <a:p>
            <a:r>
              <a:rPr lang="ru-RU" sz="4400" cap="all" dirty="0" smtClean="0">
                <a:hlinkClick r:id="rId3" tooltip="Приключения Буратино (1975)"/>
              </a:rPr>
              <a:t>ПРИКЛЮЧЕНИЯ БУРАТИНО </a:t>
            </a:r>
            <a:endParaRPr lang="ru-RU" sz="4400" cap="all" dirty="0"/>
          </a:p>
        </p:txBody>
      </p:sp>
      <p:sp>
        <p:nvSpPr>
          <p:cNvPr id="5" name="Прямоугольник 4"/>
          <p:cNvSpPr/>
          <p:nvPr/>
        </p:nvSpPr>
        <p:spPr>
          <a:xfrm>
            <a:off x="3923928" y="3356992"/>
            <a:ext cx="4796581" cy="1815882"/>
          </a:xfrm>
          <a:prstGeom prst="rect">
            <a:avLst/>
          </a:prstGeom>
        </p:spPr>
        <p:txBody>
          <a:bodyPr wrap="square">
            <a:spAutoFit/>
          </a:bodyPr>
          <a:lstStyle/>
          <a:p>
            <a:pPr algn="ctr"/>
            <a:r>
              <a:rPr lang="ru-RU" sz="2800" dirty="0" smtClean="0"/>
              <a:t>Выполнил</a:t>
            </a:r>
          </a:p>
          <a:p>
            <a:pPr algn="ctr"/>
            <a:r>
              <a:rPr lang="ru-RU" sz="2800" dirty="0" smtClean="0"/>
              <a:t>Юнусов  </a:t>
            </a:r>
            <a:r>
              <a:rPr lang="ru-RU" sz="2800" dirty="0" err="1" smtClean="0"/>
              <a:t>Ильяс</a:t>
            </a:r>
            <a:endParaRPr lang="ru-RU" sz="2800" dirty="0" smtClean="0"/>
          </a:p>
          <a:p>
            <a:pPr algn="ctr"/>
            <a:r>
              <a:rPr lang="ru-RU" sz="2800" dirty="0" smtClean="0"/>
              <a:t>2 «А» класс</a:t>
            </a:r>
          </a:p>
          <a:p>
            <a:pPr algn="ctr"/>
            <a:r>
              <a:rPr lang="ru-RU" sz="2800" dirty="0" smtClean="0"/>
              <a:t>МБОУ  СОШ № 7 г.Туймазы</a:t>
            </a:r>
            <a:endParaRPr lang="ru-R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Картинки по запросу буратино фильм песни поле"/>
          <p:cNvPicPr>
            <a:picLocks noChangeAspect="1" noChangeArrowheads="1"/>
          </p:cNvPicPr>
          <p:nvPr/>
        </p:nvPicPr>
        <p:blipFill>
          <a:blip r:embed="rId2" cstate="print"/>
          <a:srcRect/>
          <a:stretch>
            <a:fillRect/>
          </a:stretch>
        </p:blipFill>
        <p:spPr bwMode="auto">
          <a:xfrm>
            <a:off x="4211960" y="3428999"/>
            <a:ext cx="4572000" cy="3429001"/>
          </a:xfrm>
          <a:prstGeom prst="rect">
            <a:avLst/>
          </a:prstGeom>
          <a:noFill/>
        </p:spPr>
      </p:pic>
      <p:pic>
        <p:nvPicPr>
          <p:cNvPr id="22536" name="Picture 8" descr="Картинки по запросу буратино фильм песничерепахи"/>
          <p:cNvPicPr>
            <a:picLocks noChangeAspect="1" noChangeArrowheads="1"/>
          </p:cNvPicPr>
          <p:nvPr/>
        </p:nvPicPr>
        <p:blipFill>
          <a:blip r:embed="rId3" cstate="print"/>
          <a:srcRect/>
          <a:stretch>
            <a:fillRect/>
          </a:stretch>
        </p:blipFill>
        <p:spPr bwMode="auto">
          <a:xfrm>
            <a:off x="395536" y="260648"/>
            <a:ext cx="3724672" cy="2793504"/>
          </a:xfrm>
          <a:prstGeom prst="rect">
            <a:avLst/>
          </a:prstGeom>
          <a:noFill/>
        </p:spPr>
      </p:pic>
      <p:sp>
        <p:nvSpPr>
          <p:cNvPr id="4" name="Прямоугольник 3"/>
          <p:cNvSpPr/>
          <p:nvPr/>
        </p:nvSpPr>
        <p:spPr>
          <a:xfrm>
            <a:off x="4283968" y="1196752"/>
            <a:ext cx="4572000" cy="2031325"/>
          </a:xfrm>
          <a:prstGeom prst="rect">
            <a:avLst/>
          </a:prstGeom>
        </p:spPr>
        <p:txBody>
          <a:bodyPr>
            <a:spAutoFit/>
          </a:bodyPr>
          <a:lstStyle/>
          <a:p>
            <a:pPr algn="just"/>
            <a:r>
              <a:rPr lang="ru-RU" dirty="0" smtClean="0"/>
              <a:t>Я очень люблю черепах. А </a:t>
            </a:r>
            <a:r>
              <a:rPr lang="ru-RU" dirty="0" smtClean="0"/>
              <a:t>актриса </a:t>
            </a:r>
            <a:r>
              <a:rPr lang="ru-RU" dirty="0" err="1" smtClean="0"/>
              <a:t>Рина</a:t>
            </a:r>
            <a:r>
              <a:rPr lang="ru-RU" dirty="0" smtClean="0"/>
              <a:t> Зеленая очень </a:t>
            </a:r>
            <a:r>
              <a:rPr lang="ru-RU" dirty="0" smtClean="0"/>
              <a:t>красочно показала черепаху и хриплым голосом, а я думаю, что так могут говорить все в старости,  </a:t>
            </a:r>
            <a:r>
              <a:rPr lang="ru-RU" dirty="0" smtClean="0"/>
              <a:t>исполнила песню. Мелодия очень медленная, протяжная. В этой песне можно услышать голоса лягушек. Иногда героиня не поет, а говорит. </a:t>
            </a:r>
            <a:endParaRPr lang="ru-RU" dirty="0"/>
          </a:p>
        </p:txBody>
      </p:sp>
      <p:sp>
        <p:nvSpPr>
          <p:cNvPr id="5" name="Прямоугольник 4"/>
          <p:cNvSpPr/>
          <p:nvPr/>
        </p:nvSpPr>
        <p:spPr>
          <a:xfrm>
            <a:off x="4463480" y="260648"/>
            <a:ext cx="4212976"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РОМАНС </a:t>
            </a: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ЧЕРЕПАХИ </a:t>
            </a:r>
            <a:r>
              <a:rPr lang="ru-RU" sz="2400" b="1" dirty="0" smtClean="0">
                <a:latin typeface="Times New Roman" pitchFamily="18" charset="0"/>
                <a:cs typeface="Times New Roman" pitchFamily="18" charset="0"/>
              </a:rPr>
              <a:t>ТОРТИЛЫ</a:t>
            </a:r>
            <a:endParaRPr lang="ru-RU" sz="2400" b="1" dirty="0">
              <a:latin typeface="Times New Roman" pitchFamily="18" charset="0"/>
              <a:cs typeface="Times New Roman" pitchFamily="18" charset="0"/>
            </a:endParaRPr>
          </a:p>
        </p:txBody>
      </p:sp>
      <p:sp>
        <p:nvSpPr>
          <p:cNvPr id="6" name="Прямоугольник 5"/>
          <p:cNvSpPr/>
          <p:nvPr/>
        </p:nvSpPr>
        <p:spPr>
          <a:xfrm>
            <a:off x="971600" y="3140968"/>
            <a:ext cx="2462341" cy="461665"/>
          </a:xfrm>
          <a:prstGeom prst="rect">
            <a:avLst/>
          </a:prstGeom>
        </p:spPr>
        <p:txBody>
          <a:bodyPr wrap="none">
            <a:spAutoFit/>
          </a:bodyPr>
          <a:lstStyle/>
          <a:p>
            <a:r>
              <a:rPr lang="ru-RU" sz="2400" b="1" dirty="0" smtClean="0">
                <a:latin typeface="Times New Roman" pitchFamily="18" charset="0"/>
                <a:cs typeface="Times New Roman" pitchFamily="18" charset="0"/>
              </a:rPr>
              <a:t>ПЕСНЯ ПЬЕРО</a:t>
            </a:r>
            <a:endParaRPr lang="ru-RU" sz="2400" b="1" dirty="0">
              <a:latin typeface="Times New Roman" pitchFamily="18" charset="0"/>
              <a:cs typeface="Times New Roman" pitchFamily="18" charset="0"/>
            </a:endParaRPr>
          </a:p>
        </p:txBody>
      </p:sp>
      <p:sp>
        <p:nvSpPr>
          <p:cNvPr id="7" name="Прямоугольник 6"/>
          <p:cNvSpPr/>
          <p:nvPr/>
        </p:nvSpPr>
        <p:spPr>
          <a:xfrm>
            <a:off x="179512" y="3501008"/>
            <a:ext cx="4032448" cy="3139321"/>
          </a:xfrm>
          <a:prstGeom prst="rect">
            <a:avLst/>
          </a:prstGeom>
        </p:spPr>
        <p:txBody>
          <a:bodyPr wrap="square">
            <a:spAutoFit/>
          </a:bodyPr>
          <a:lstStyle/>
          <a:p>
            <a:pPr algn="just"/>
            <a:r>
              <a:rPr lang="ru-RU" dirty="0" smtClean="0"/>
              <a:t>Мальчик Пьеро очень застенчивый. Песня меняется по темпу то быстрая, то медленная и протяжная. Пьеро хоть и постоянно грустный, но </a:t>
            </a:r>
            <a:r>
              <a:rPr lang="ru-RU" dirty="0" smtClean="0"/>
              <a:t>песня его  </a:t>
            </a:r>
            <a:r>
              <a:rPr lang="ru-RU" dirty="0" smtClean="0"/>
              <a:t>веселая</a:t>
            </a:r>
            <a:r>
              <a:rPr lang="ru-RU" dirty="0" smtClean="0"/>
              <a:t>. Буратино </a:t>
            </a:r>
            <a:r>
              <a:rPr lang="ru-RU" dirty="0" smtClean="0"/>
              <a:t>радостно двигается под эту песню. Мне очень жалко этого мальчика, над ним постоянно издеваются, то обижают его, то его не любит самая красивая девочка. </a:t>
            </a:r>
            <a:r>
              <a:rPr lang="ru-RU" dirty="0" smtClean="0"/>
              <a:t>И в этой </a:t>
            </a:r>
            <a:r>
              <a:rPr lang="ru-RU" dirty="0" smtClean="0"/>
              <a:t>песне он признается в любви к </a:t>
            </a:r>
            <a:r>
              <a:rPr lang="ru-RU" dirty="0" err="1" smtClean="0"/>
              <a:t>Мальвине</a:t>
            </a:r>
            <a:r>
              <a:rPr lang="ru-RU"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052736"/>
            <a:ext cx="4572000" cy="4801314"/>
          </a:xfrm>
          <a:prstGeom prst="rect">
            <a:avLst/>
          </a:prstGeom>
        </p:spPr>
        <p:txBody>
          <a:bodyPr>
            <a:spAutoFit/>
          </a:bodyPr>
          <a:lstStyle/>
          <a:p>
            <a:pPr algn="just"/>
            <a:r>
              <a:rPr lang="ru-RU" dirty="0" smtClean="0"/>
              <a:t>Если бы мне предложили участвовать в этом фильме, то я выбрал роль Буратино. </a:t>
            </a:r>
            <a:r>
              <a:rPr lang="ru-RU" dirty="0" smtClean="0"/>
              <a:t>Мне даже мама говорит, что я очень похож на Буратино. Он </a:t>
            </a:r>
            <a:r>
              <a:rPr lang="ru-RU" dirty="0" smtClean="0"/>
              <a:t>прикольный, смешной и постоянно попадает в разные ситуации. Кого только не встретил на своем пути, но  с ним ничего не случилось. И в конце сказки он даже получил золотой ключ и открыл дверь в </a:t>
            </a:r>
            <a:r>
              <a:rPr lang="ru-RU" smtClean="0"/>
              <a:t>новый </a:t>
            </a:r>
            <a:r>
              <a:rPr lang="ru-RU" smtClean="0"/>
              <a:t>мир - новый </a:t>
            </a:r>
            <a:r>
              <a:rPr lang="ru-RU" dirty="0" smtClean="0"/>
              <a:t>театр для всех кукол. Конечно он бестолковый, ничего не хочет делать самому, думает, что все само будет. Я тоже хочу , чтобы все я получил просто так</a:t>
            </a:r>
            <a:r>
              <a:rPr lang="ru-RU" dirty="0" smtClean="0"/>
              <a:t>. Но </a:t>
            </a:r>
            <a:r>
              <a:rPr lang="ru-RU" dirty="0" smtClean="0"/>
              <a:t>к сожалению, это бывает в сказке. Все в жизни надо добиваться своими силами. Мюзикл очень веселый, много песен. Я хочу, чтобы и другие дети посмотрели этот фильм.</a:t>
            </a:r>
            <a:endParaRPr lang="ru-RU" dirty="0"/>
          </a:p>
        </p:txBody>
      </p:sp>
      <p:sp>
        <p:nvSpPr>
          <p:cNvPr id="5" name="Прямоугольник 4"/>
          <p:cNvSpPr/>
          <p:nvPr/>
        </p:nvSpPr>
        <p:spPr>
          <a:xfrm>
            <a:off x="395536" y="260648"/>
            <a:ext cx="7200800" cy="461665"/>
          </a:xfrm>
          <a:prstGeom prst="rect">
            <a:avLst/>
          </a:prstGeom>
        </p:spPr>
        <p:txBody>
          <a:bodyPr wrap="square">
            <a:spAutoFit/>
          </a:bodyPr>
          <a:lstStyle/>
          <a:p>
            <a:pPr algn="ctr"/>
            <a:r>
              <a:rPr lang="ru-RU" sz="2400" b="1" dirty="0" smtClean="0">
                <a:latin typeface="Times New Roman" pitchFamily="18" charset="0"/>
                <a:cs typeface="Times New Roman" pitchFamily="18" charset="0"/>
              </a:rPr>
              <a:t>Какую роль я хочу сыграть в этом фильме?</a:t>
            </a:r>
            <a:endParaRPr lang="ru-RU" sz="2400" b="1" dirty="0">
              <a:latin typeface="Times New Roman" pitchFamily="18" charset="0"/>
              <a:cs typeface="Times New Roman" pitchFamily="18" charset="0"/>
            </a:endParaRPr>
          </a:p>
        </p:txBody>
      </p:sp>
      <p:pic>
        <p:nvPicPr>
          <p:cNvPr id="1026" name="Picture 2" descr="Картинки по запросу буратино фильм песни паука"/>
          <p:cNvPicPr>
            <a:picLocks noChangeAspect="1" noChangeArrowheads="1"/>
          </p:cNvPicPr>
          <p:nvPr/>
        </p:nvPicPr>
        <p:blipFill>
          <a:blip r:embed="rId2" cstate="print"/>
          <a:srcRect/>
          <a:stretch>
            <a:fillRect/>
          </a:stretch>
        </p:blipFill>
        <p:spPr bwMode="auto">
          <a:xfrm>
            <a:off x="5076056" y="836712"/>
            <a:ext cx="3355543" cy="2348880"/>
          </a:xfrm>
          <a:prstGeom prst="rect">
            <a:avLst/>
          </a:prstGeom>
          <a:noFill/>
        </p:spPr>
      </p:pic>
      <p:pic>
        <p:nvPicPr>
          <p:cNvPr id="1028" name="Picture 4" descr="Картинки по запросу буратино фильм песни паука"/>
          <p:cNvPicPr>
            <a:picLocks noChangeAspect="1" noChangeArrowheads="1"/>
          </p:cNvPicPr>
          <p:nvPr/>
        </p:nvPicPr>
        <p:blipFill>
          <a:blip r:embed="rId3" cstate="print"/>
          <a:srcRect/>
          <a:stretch>
            <a:fillRect/>
          </a:stretch>
        </p:blipFill>
        <p:spPr bwMode="auto">
          <a:xfrm>
            <a:off x="5004048" y="3645024"/>
            <a:ext cx="3545631" cy="23042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644130" cy="7000901"/>
          </a:xfrm>
          <a:prstGeom prst="rect">
            <a:avLst/>
          </a:prstGeom>
          <a:noFill/>
          <a:ln w="9525">
            <a:noFill/>
            <a:miter lim="800000"/>
            <a:headEnd/>
            <a:tailEnd/>
          </a:ln>
        </p:spPr>
      </p:pic>
      <p:sp>
        <p:nvSpPr>
          <p:cNvPr id="6" name="Прямоугольник 5"/>
          <p:cNvSpPr/>
          <p:nvPr/>
        </p:nvSpPr>
        <p:spPr>
          <a:xfrm>
            <a:off x="1547664" y="548680"/>
            <a:ext cx="4572000" cy="1323439"/>
          </a:xfrm>
          <a:prstGeom prst="rect">
            <a:avLst/>
          </a:prstGeom>
        </p:spPr>
        <p:txBody>
          <a:bodyPr>
            <a:spAutoFit/>
          </a:bodyPr>
          <a:lstStyle/>
          <a:p>
            <a:pPr algn="ctr"/>
            <a:r>
              <a:rPr lang="ru-RU" sz="4000" dirty="0" smtClean="0">
                <a:solidFill>
                  <a:schemeClr val="tx2"/>
                </a:solidFill>
              </a:rPr>
              <a:t>Премьера фильма </a:t>
            </a:r>
          </a:p>
          <a:p>
            <a:pPr algn="ctr"/>
            <a:r>
              <a:rPr lang="ru-RU" sz="4000" dirty="0" smtClean="0"/>
              <a:t>1 января 1976</a:t>
            </a:r>
            <a:endParaRPr lang="ru-RU" sz="4000" dirty="0"/>
          </a:p>
        </p:txBody>
      </p:sp>
      <p:sp>
        <p:nvSpPr>
          <p:cNvPr id="7" name="Прямоугольник 6"/>
          <p:cNvSpPr/>
          <p:nvPr/>
        </p:nvSpPr>
        <p:spPr>
          <a:xfrm>
            <a:off x="2483768" y="2708920"/>
            <a:ext cx="4572000" cy="1200329"/>
          </a:xfrm>
          <a:prstGeom prst="rect">
            <a:avLst/>
          </a:prstGeom>
        </p:spPr>
        <p:txBody>
          <a:bodyPr>
            <a:spAutoFit/>
          </a:bodyPr>
          <a:lstStyle/>
          <a:p>
            <a:pPr algn="ctr"/>
            <a:r>
              <a:rPr lang="ru-RU" sz="3600" dirty="0" smtClean="0"/>
              <a:t>Режиссер</a:t>
            </a:r>
          </a:p>
          <a:p>
            <a:pPr algn="ctr"/>
            <a:r>
              <a:rPr lang="ru-RU" sz="3600" dirty="0" smtClean="0">
                <a:hlinkClick r:id="rId3" tooltip="Леонид Алексеевич Нечаев"/>
              </a:rPr>
              <a:t>Леонид Нечаев</a:t>
            </a:r>
            <a:endParaRPr lang="ru-RU" sz="3600" dirty="0"/>
          </a:p>
        </p:txBody>
      </p:sp>
      <p:pic>
        <p:nvPicPr>
          <p:cNvPr id="1028" name="Picture 4" descr="Леонид Нечаев фотографии"/>
          <p:cNvPicPr>
            <a:picLocks noChangeAspect="1" noChangeArrowheads="1"/>
          </p:cNvPicPr>
          <p:nvPr/>
        </p:nvPicPr>
        <p:blipFill>
          <a:blip r:embed="rId4" cstate="print"/>
          <a:srcRect/>
          <a:stretch>
            <a:fillRect/>
          </a:stretch>
        </p:blipFill>
        <p:spPr bwMode="auto">
          <a:xfrm>
            <a:off x="6623720" y="3329606"/>
            <a:ext cx="2520280" cy="35283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0"/>
            <a:ext cx="2592288" cy="1143000"/>
          </a:xfrm>
        </p:spPr>
        <p:txBody>
          <a:bodyPr/>
          <a:lstStyle/>
          <a:p>
            <a:r>
              <a:rPr lang="ru-RU" dirty="0" smtClean="0">
                <a:latin typeface="Impact" pitchFamily="34" charset="0"/>
              </a:rPr>
              <a:t>АКТЕРЫ</a:t>
            </a:r>
            <a:endParaRPr lang="ru-RU" dirty="0">
              <a:latin typeface="Impact" pitchFamily="34" charset="0"/>
            </a:endParaRPr>
          </a:p>
        </p:txBody>
      </p:sp>
      <p:sp>
        <p:nvSpPr>
          <p:cNvPr id="7" name="Прямоугольник 6"/>
          <p:cNvSpPr/>
          <p:nvPr/>
        </p:nvSpPr>
        <p:spPr>
          <a:xfrm>
            <a:off x="2843808" y="1124744"/>
            <a:ext cx="3497304" cy="646331"/>
          </a:xfrm>
          <a:prstGeom prst="rect">
            <a:avLst/>
          </a:prstGeom>
        </p:spPr>
        <p:txBody>
          <a:bodyPr wrap="square">
            <a:spAutoFit/>
          </a:bodyPr>
          <a:lstStyle/>
          <a:p>
            <a:pPr algn="ctr"/>
            <a:r>
              <a:rPr lang="ru-RU" dirty="0" smtClean="0">
                <a:solidFill>
                  <a:srgbClr val="C00000"/>
                </a:solidFill>
                <a:hlinkClick r:id="rId2" tooltip="Дмитрий Иосифов"/>
              </a:rPr>
              <a:t>Дмитрий Иосифов</a:t>
            </a:r>
            <a:endParaRPr lang="ru-RU" dirty="0" smtClean="0">
              <a:solidFill>
                <a:srgbClr val="C00000"/>
              </a:solidFill>
            </a:endParaRPr>
          </a:p>
          <a:p>
            <a:r>
              <a:rPr lang="ru-RU" dirty="0" smtClean="0"/>
              <a:t>Буратино — главная роль</a:t>
            </a:r>
            <a:endParaRPr lang="ru-RU" dirty="0"/>
          </a:p>
        </p:txBody>
      </p:sp>
      <p:sp>
        <p:nvSpPr>
          <p:cNvPr id="9" name="Прямоугольник 8"/>
          <p:cNvSpPr/>
          <p:nvPr/>
        </p:nvSpPr>
        <p:spPr>
          <a:xfrm>
            <a:off x="6516216" y="2564904"/>
            <a:ext cx="1953987" cy="923330"/>
          </a:xfrm>
          <a:prstGeom prst="rect">
            <a:avLst/>
          </a:prstGeom>
        </p:spPr>
        <p:txBody>
          <a:bodyPr wrap="square">
            <a:spAutoFit/>
          </a:bodyPr>
          <a:lstStyle/>
          <a:p>
            <a:r>
              <a:rPr lang="ru-RU" dirty="0" smtClean="0">
                <a:hlinkClick r:id="rId3" tooltip="Томас Аугустинас"/>
              </a:rPr>
              <a:t>Томас </a:t>
            </a:r>
            <a:r>
              <a:rPr lang="ru-RU" dirty="0" err="1" smtClean="0">
                <a:hlinkClick r:id="rId3" tooltip="Томас Аугустинас"/>
              </a:rPr>
              <a:t>Аугустинас</a:t>
            </a:r>
            <a:endParaRPr lang="ru-RU" dirty="0" smtClean="0"/>
          </a:p>
          <a:p>
            <a:r>
              <a:rPr lang="ru-RU" dirty="0" err="1" smtClean="0"/>
              <a:t>Артемон</a:t>
            </a:r>
            <a:r>
              <a:rPr lang="ru-RU" dirty="0" smtClean="0"/>
              <a:t> — главная роль</a:t>
            </a:r>
            <a:endParaRPr lang="ru-RU" dirty="0"/>
          </a:p>
        </p:txBody>
      </p:sp>
      <p:sp>
        <p:nvSpPr>
          <p:cNvPr id="11" name="Прямоугольник 10"/>
          <p:cNvSpPr/>
          <p:nvPr/>
        </p:nvSpPr>
        <p:spPr>
          <a:xfrm>
            <a:off x="467544" y="3212976"/>
            <a:ext cx="3024336" cy="646331"/>
          </a:xfrm>
          <a:prstGeom prst="rect">
            <a:avLst/>
          </a:prstGeom>
        </p:spPr>
        <p:txBody>
          <a:bodyPr wrap="square">
            <a:spAutoFit/>
          </a:bodyPr>
          <a:lstStyle/>
          <a:p>
            <a:pPr algn="ctr"/>
            <a:r>
              <a:rPr lang="ru-RU" dirty="0" smtClean="0">
                <a:hlinkClick r:id="rId4" tooltip="Татьяна Проценко"/>
              </a:rPr>
              <a:t>Татьяна Проценко</a:t>
            </a:r>
            <a:endParaRPr lang="ru-RU" dirty="0" smtClean="0"/>
          </a:p>
          <a:p>
            <a:pPr algn="ctr"/>
            <a:r>
              <a:rPr lang="ru-RU" dirty="0" err="1" smtClean="0"/>
              <a:t>Мальвина</a:t>
            </a:r>
            <a:r>
              <a:rPr lang="ru-RU" dirty="0" smtClean="0"/>
              <a:t> — главная роль</a:t>
            </a:r>
            <a:endParaRPr lang="ru-RU" dirty="0"/>
          </a:p>
        </p:txBody>
      </p:sp>
      <p:sp>
        <p:nvSpPr>
          <p:cNvPr id="13" name="Прямоугольник 12"/>
          <p:cNvSpPr/>
          <p:nvPr/>
        </p:nvSpPr>
        <p:spPr>
          <a:xfrm>
            <a:off x="4788024" y="5657671"/>
            <a:ext cx="1944216" cy="1200329"/>
          </a:xfrm>
          <a:prstGeom prst="rect">
            <a:avLst/>
          </a:prstGeom>
        </p:spPr>
        <p:txBody>
          <a:bodyPr wrap="square">
            <a:spAutoFit/>
          </a:bodyPr>
          <a:lstStyle/>
          <a:p>
            <a:pPr algn="ctr"/>
            <a:r>
              <a:rPr lang="ru-RU" dirty="0" smtClean="0">
                <a:hlinkClick r:id="rId5" tooltip="Григорий Светлорусов"/>
              </a:rPr>
              <a:t>Григорий </a:t>
            </a:r>
            <a:r>
              <a:rPr lang="ru-RU" dirty="0" err="1" smtClean="0">
                <a:hlinkClick r:id="rId5" tooltip="Григорий Светлорусов"/>
              </a:rPr>
              <a:t>Светлорусов</a:t>
            </a:r>
            <a:endParaRPr lang="ru-RU" dirty="0" smtClean="0"/>
          </a:p>
          <a:p>
            <a:pPr algn="ctr"/>
            <a:r>
              <a:rPr lang="ru-RU" dirty="0" err="1" smtClean="0"/>
              <a:t>Арлекино</a:t>
            </a:r>
            <a:r>
              <a:rPr lang="ru-RU" dirty="0" smtClean="0"/>
              <a:t> — главная роль</a:t>
            </a:r>
            <a:endParaRPr lang="ru-RU" dirty="0"/>
          </a:p>
        </p:txBody>
      </p:sp>
      <p:sp>
        <p:nvSpPr>
          <p:cNvPr id="16" name="Прямоугольник 15"/>
          <p:cNvSpPr/>
          <p:nvPr/>
        </p:nvSpPr>
        <p:spPr>
          <a:xfrm>
            <a:off x="395536" y="6021288"/>
            <a:ext cx="2442592" cy="646331"/>
          </a:xfrm>
          <a:prstGeom prst="rect">
            <a:avLst/>
          </a:prstGeom>
        </p:spPr>
        <p:txBody>
          <a:bodyPr wrap="square">
            <a:spAutoFit/>
          </a:bodyPr>
          <a:lstStyle/>
          <a:p>
            <a:pPr algn="ctr"/>
            <a:r>
              <a:rPr lang="ru-RU" dirty="0" smtClean="0">
                <a:hlinkClick r:id="rId6" tooltip="Рома Столкарц"/>
              </a:rPr>
              <a:t>Рома </a:t>
            </a:r>
            <a:r>
              <a:rPr lang="ru-RU" dirty="0" err="1" smtClean="0">
                <a:hlinkClick r:id="rId6" tooltip="Рома Столкарц"/>
              </a:rPr>
              <a:t>Столкарц</a:t>
            </a:r>
            <a:endParaRPr lang="ru-RU" dirty="0" smtClean="0"/>
          </a:p>
          <a:p>
            <a:pPr algn="ctr"/>
            <a:r>
              <a:rPr lang="ru-RU" dirty="0" smtClean="0"/>
              <a:t>Пьеро — главная роль</a:t>
            </a:r>
            <a:endParaRPr lang="ru-RU" dirty="0"/>
          </a:p>
        </p:txBody>
      </p:sp>
      <p:pic>
        <p:nvPicPr>
          <p:cNvPr id="5122" name="Picture 2" descr="Дмитрий Иосифов"/>
          <p:cNvPicPr>
            <a:picLocks noChangeAspect="1" noChangeArrowheads="1"/>
          </p:cNvPicPr>
          <p:nvPr/>
        </p:nvPicPr>
        <p:blipFill>
          <a:blip r:embed="rId7" cstate="print"/>
          <a:srcRect/>
          <a:stretch>
            <a:fillRect/>
          </a:stretch>
        </p:blipFill>
        <p:spPr bwMode="auto">
          <a:xfrm>
            <a:off x="179512" y="188640"/>
            <a:ext cx="2016224" cy="1512168"/>
          </a:xfrm>
          <a:prstGeom prst="rect">
            <a:avLst/>
          </a:prstGeom>
          <a:noFill/>
        </p:spPr>
      </p:pic>
      <p:pic>
        <p:nvPicPr>
          <p:cNvPr id="5124" name="Picture 4" descr="Татьяна Проценко"/>
          <p:cNvPicPr>
            <a:picLocks noChangeAspect="1" noChangeArrowheads="1"/>
          </p:cNvPicPr>
          <p:nvPr/>
        </p:nvPicPr>
        <p:blipFill>
          <a:blip r:embed="rId8" cstate="print"/>
          <a:srcRect/>
          <a:stretch>
            <a:fillRect/>
          </a:stretch>
        </p:blipFill>
        <p:spPr bwMode="auto">
          <a:xfrm>
            <a:off x="3347864" y="1772816"/>
            <a:ext cx="2232249" cy="1674187"/>
          </a:xfrm>
          <a:prstGeom prst="rect">
            <a:avLst/>
          </a:prstGeom>
          <a:noFill/>
        </p:spPr>
      </p:pic>
      <p:pic>
        <p:nvPicPr>
          <p:cNvPr id="5126" name="Picture 6" descr="Рома Столкарц"/>
          <p:cNvPicPr>
            <a:picLocks noChangeAspect="1" noChangeArrowheads="1"/>
          </p:cNvPicPr>
          <p:nvPr/>
        </p:nvPicPr>
        <p:blipFill>
          <a:blip r:embed="rId9" cstate="print"/>
          <a:srcRect/>
          <a:stretch>
            <a:fillRect/>
          </a:stretch>
        </p:blipFill>
        <p:spPr bwMode="auto">
          <a:xfrm>
            <a:off x="179512" y="4005064"/>
            <a:ext cx="1712979" cy="1284734"/>
          </a:xfrm>
          <a:prstGeom prst="rect">
            <a:avLst/>
          </a:prstGeom>
          <a:noFill/>
        </p:spPr>
      </p:pic>
      <p:pic>
        <p:nvPicPr>
          <p:cNvPr id="5128" name="Picture 8" descr="Томас Аугустинас"/>
          <p:cNvPicPr>
            <a:picLocks noChangeAspect="1" noChangeArrowheads="1"/>
          </p:cNvPicPr>
          <p:nvPr/>
        </p:nvPicPr>
        <p:blipFill>
          <a:blip r:embed="rId10" cstate="print"/>
          <a:srcRect/>
          <a:stretch>
            <a:fillRect/>
          </a:stretch>
        </p:blipFill>
        <p:spPr bwMode="auto">
          <a:xfrm>
            <a:off x="6444208" y="620688"/>
            <a:ext cx="2385053" cy="1788790"/>
          </a:xfrm>
          <a:prstGeom prst="rect">
            <a:avLst/>
          </a:prstGeom>
          <a:noFill/>
        </p:spPr>
      </p:pic>
      <p:pic>
        <p:nvPicPr>
          <p:cNvPr id="5130" name="Picture 10" descr="Григорий Светлорусов"/>
          <p:cNvPicPr>
            <a:picLocks noChangeAspect="1" noChangeArrowheads="1"/>
          </p:cNvPicPr>
          <p:nvPr/>
        </p:nvPicPr>
        <p:blipFill>
          <a:blip r:embed="rId11" cstate="print"/>
          <a:srcRect/>
          <a:stretch>
            <a:fillRect/>
          </a:stretch>
        </p:blipFill>
        <p:spPr bwMode="auto">
          <a:xfrm>
            <a:off x="6804248" y="4077072"/>
            <a:ext cx="1450447" cy="2030627"/>
          </a:xfrm>
          <a:prstGeom prst="rect">
            <a:avLst/>
          </a:prstGeom>
          <a:noFill/>
        </p:spPr>
      </p:pic>
      <p:pic>
        <p:nvPicPr>
          <p:cNvPr id="5134" name="Picture 14" descr="Дмитрий Иосифов"/>
          <p:cNvPicPr>
            <a:picLocks noChangeAspect="1" noChangeArrowheads="1"/>
          </p:cNvPicPr>
          <p:nvPr/>
        </p:nvPicPr>
        <p:blipFill>
          <a:blip r:embed="rId12" cstate="print"/>
          <a:srcRect/>
          <a:stretch>
            <a:fillRect/>
          </a:stretch>
        </p:blipFill>
        <p:spPr bwMode="auto">
          <a:xfrm>
            <a:off x="1619672" y="1412776"/>
            <a:ext cx="1224136" cy="1836204"/>
          </a:xfrm>
          <a:prstGeom prst="rect">
            <a:avLst/>
          </a:prstGeom>
          <a:noFill/>
        </p:spPr>
      </p:pic>
      <p:pic>
        <p:nvPicPr>
          <p:cNvPr id="5136" name="Picture 16" descr="Роман Столкарц"/>
          <p:cNvPicPr>
            <a:picLocks noChangeAspect="1" noChangeArrowheads="1"/>
          </p:cNvPicPr>
          <p:nvPr/>
        </p:nvPicPr>
        <p:blipFill>
          <a:blip r:embed="rId13" cstate="print"/>
          <a:srcRect/>
          <a:stretch>
            <a:fillRect/>
          </a:stretch>
        </p:blipFill>
        <p:spPr bwMode="auto">
          <a:xfrm>
            <a:off x="2051720" y="4509120"/>
            <a:ext cx="1080120" cy="1512168"/>
          </a:xfrm>
          <a:prstGeom prst="rect">
            <a:avLst/>
          </a:prstGeom>
          <a:noFill/>
        </p:spPr>
      </p:pic>
      <p:pic>
        <p:nvPicPr>
          <p:cNvPr id="5138" name="Picture 18" descr="Татьяна Проценко"/>
          <p:cNvPicPr>
            <a:picLocks noChangeAspect="1" noChangeArrowheads="1"/>
          </p:cNvPicPr>
          <p:nvPr/>
        </p:nvPicPr>
        <p:blipFill>
          <a:blip r:embed="rId14" cstate="print"/>
          <a:srcRect/>
          <a:stretch>
            <a:fillRect/>
          </a:stretch>
        </p:blipFill>
        <p:spPr bwMode="auto">
          <a:xfrm>
            <a:off x="3635896" y="3429000"/>
            <a:ext cx="1440160" cy="20162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95936" y="548680"/>
            <a:ext cx="2016224" cy="830997"/>
          </a:xfrm>
          <a:prstGeom prst="rect">
            <a:avLst/>
          </a:prstGeom>
        </p:spPr>
        <p:txBody>
          <a:bodyPr wrap="square">
            <a:spAutoFit/>
          </a:bodyPr>
          <a:lstStyle/>
          <a:p>
            <a:r>
              <a:rPr lang="ru-RU" sz="1600" dirty="0" smtClean="0">
                <a:hlinkClick r:id="rId2" tooltip="Владимир Этуш"/>
              </a:rPr>
              <a:t>Владимир </a:t>
            </a:r>
            <a:r>
              <a:rPr lang="ru-RU" sz="1600" dirty="0" err="1" smtClean="0">
                <a:hlinkClick r:id="rId2" tooltip="Владимир Этуш"/>
              </a:rPr>
              <a:t>Этуш</a:t>
            </a:r>
            <a:endParaRPr lang="ru-RU" sz="1600" dirty="0" smtClean="0"/>
          </a:p>
          <a:p>
            <a:r>
              <a:rPr lang="ru-RU" sz="1600" dirty="0" err="1" smtClean="0"/>
              <a:t>Карабас-Барабас</a:t>
            </a:r>
            <a:r>
              <a:rPr lang="ru-RU" sz="1600" dirty="0" smtClean="0"/>
              <a:t> — главная роль</a:t>
            </a:r>
            <a:endParaRPr lang="ru-RU" sz="1600" dirty="0"/>
          </a:p>
        </p:txBody>
      </p:sp>
      <p:sp>
        <p:nvSpPr>
          <p:cNvPr id="6" name="Прямоугольник 5"/>
          <p:cNvSpPr/>
          <p:nvPr/>
        </p:nvSpPr>
        <p:spPr>
          <a:xfrm>
            <a:off x="323528" y="1700808"/>
            <a:ext cx="2874826" cy="646331"/>
          </a:xfrm>
          <a:prstGeom prst="rect">
            <a:avLst/>
          </a:prstGeom>
        </p:spPr>
        <p:txBody>
          <a:bodyPr wrap="none">
            <a:spAutoFit/>
          </a:bodyPr>
          <a:lstStyle/>
          <a:p>
            <a:r>
              <a:rPr lang="ru-RU" dirty="0" smtClean="0">
                <a:hlinkClick r:id="rId3" tooltip="Николай Гринько"/>
              </a:rPr>
              <a:t>Николай </a:t>
            </a:r>
            <a:r>
              <a:rPr lang="ru-RU" dirty="0" err="1" smtClean="0">
                <a:hlinkClick r:id="rId3" tooltip="Николай Гринько"/>
              </a:rPr>
              <a:t>Гринько</a:t>
            </a:r>
            <a:endParaRPr lang="ru-RU" dirty="0" smtClean="0"/>
          </a:p>
          <a:p>
            <a:r>
              <a:rPr lang="ru-RU" dirty="0" smtClean="0"/>
              <a:t>папа Карло — главная роль</a:t>
            </a:r>
            <a:endParaRPr lang="ru-RU" dirty="0"/>
          </a:p>
        </p:txBody>
      </p:sp>
      <p:sp>
        <p:nvSpPr>
          <p:cNvPr id="10" name="Прямоугольник 9"/>
          <p:cNvSpPr/>
          <p:nvPr/>
        </p:nvSpPr>
        <p:spPr>
          <a:xfrm>
            <a:off x="179512" y="4509120"/>
            <a:ext cx="2376264" cy="923330"/>
          </a:xfrm>
          <a:prstGeom prst="rect">
            <a:avLst/>
          </a:prstGeom>
        </p:spPr>
        <p:txBody>
          <a:bodyPr wrap="square">
            <a:spAutoFit/>
          </a:bodyPr>
          <a:lstStyle/>
          <a:p>
            <a:r>
              <a:rPr lang="ru-RU" dirty="0" smtClean="0">
                <a:hlinkClick r:id="rId4" tooltip="Владимир Басов"/>
              </a:rPr>
              <a:t>Владимир Басов</a:t>
            </a:r>
            <a:endParaRPr lang="ru-RU" dirty="0" smtClean="0"/>
          </a:p>
          <a:p>
            <a:r>
              <a:rPr lang="ru-RU" dirty="0" err="1" smtClean="0"/>
              <a:t>Дуремар</a:t>
            </a:r>
            <a:r>
              <a:rPr lang="ru-RU" dirty="0" smtClean="0"/>
              <a:t> — главная роль</a:t>
            </a:r>
            <a:endParaRPr lang="ru-RU" dirty="0"/>
          </a:p>
        </p:txBody>
      </p:sp>
      <p:sp>
        <p:nvSpPr>
          <p:cNvPr id="13" name="Прямоугольник 12"/>
          <p:cNvSpPr/>
          <p:nvPr/>
        </p:nvSpPr>
        <p:spPr>
          <a:xfrm>
            <a:off x="2915816" y="5949280"/>
            <a:ext cx="2664296" cy="923330"/>
          </a:xfrm>
          <a:prstGeom prst="rect">
            <a:avLst/>
          </a:prstGeom>
        </p:spPr>
        <p:txBody>
          <a:bodyPr wrap="square">
            <a:spAutoFit/>
          </a:bodyPr>
          <a:lstStyle/>
          <a:p>
            <a:pPr algn="ctr"/>
            <a:r>
              <a:rPr lang="ru-RU" dirty="0" smtClean="0">
                <a:hlinkClick r:id="rId5" tooltip="Елена Санаева"/>
              </a:rPr>
              <a:t>Елена </a:t>
            </a:r>
            <a:r>
              <a:rPr lang="ru-RU" dirty="0" err="1" smtClean="0">
                <a:hlinkClick r:id="rId5" tooltip="Елена Санаева"/>
              </a:rPr>
              <a:t>Санаева</a:t>
            </a:r>
            <a:endParaRPr lang="ru-RU" dirty="0" smtClean="0"/>
          </a:p>
          <a:p>
            <a:pPr algn="ctr"/>
            <a:r>
              <a:rPr lang="ru-RU" dirty="0" smtClean="0"/>
              <a:t>лиса Алиса — главная роль</a:t>
            </a:r>
            <a:endParaRPr lang="ru-RU" dirty="0"/>
          </a:p>
        </p:txBody>
      </p:sp>
      <p:sp>
        <p:nvSpPr>
          <p:cNvPr id="15" name="Прямоугольник 14"/>
          <p:cNvSpPr/>
          <p:nvPr/>
        </p:nvSpPr>
        <p:spPr>
          <a:xfrm>
            <a:off x="5796136" y="5877272"/>
            <a:ext cx="2880320" cy="646331"/>
          </a:xfrm>
          <a:prstGeom prst="rect">
            <a:avLst/>
          </a:prstGeom>
        </p:spPr>
        <p:txBody>
          <a:bodyPr wrap="square">
            <a:spAutoFit/>
          </a:bodyPr>
          <a:lstStyle/>
          <a:p>
            <a:pPr algn="ctr"/>
            <a:r>
              <a:rPr lang="ru-RU" dirty="0" err="1" smtClean="0">
                <a:hlinkClick r:id="rId6" tooltip="Рина Зелёная"/>
              </a:rPr>
              <a:t>Рина</a:t>
            </a:r>
            <a:r>
              <a:rPr lang="ru-RU" dirty="0" smtClean="0">
                <a:hlinkClick r:id="rId6" tooltip="Рина Зелёная"/>
              </a:rPr>
              <a:t> Зелёная</a:t>
            </a:r>
            <a:endParaRPr lang="ru-RU" dirty="0" smtClean="0"/>
          </a:p>
          <a:p>
            <a:pPr algn="ctr"/>
            <a:r>
              <a:rPr lang="ru-RU" dirty="0" smtClean="0"/>
              <a:t>черепаха </a:t>
            </a:r>
            <a:r>
              <a:rPr lang="ru-RU" dirty="0" err="1" smtClean="0"/>
              <a:t>Тортила</a:t>
            </a:r>
            <a:endParaRPr lang="ru-RU" dirty="0"/>
          </a:p>
        </p:txBody>
      </p:sp>
      <p:pic>
        <p:nvPicPr>
          <p:cNvPr id="4098" name="Picture 2" descr="Николай Гринько"/>
          <p:cNvPicPr>
            <a:picLocks noChangeAspect="1" noChangeArrowheads="1"/>
          </p:cNvPicPr>
          <p:nvPr/>
        </p:nvPicPr>
        <p:blipFill>
          <a:blip r:embed="rId7" cstate="print"/>
          <a:srcRect/>
          <a:stretch>
            <a:fillRect/>
          </a:stretch>
        </p:blipFill>
        <p:spPr bwMode="auto">
          <a:xfrm>
            <a:off x="1619672" y="188640"/>
            <a:ext cx="1905000" cy="1428750"/>
          </a:xfrm>
          <a:prstGeom prst="rect">
            <a:avLst/>
          </a:prstGeom>
          <a:noFill/>
        </p:spPr>
      </p:pic>
      <p:pic>
        <p:nvPicPr>
          <p:cNvPr id="4100" name="Picture 4" descr="Владимир Этуш"/>
          <p:cNvPicPr>
            <a:picLocks noChangeAspect="1" noChangeArrowheads="1"/>
          </p:cNvPicPr>
          <p:nvPr/>
        </p:nvPicPr>
        <p:blipFill>
          <a:blip r:embed="rId8" cstate="print"/>
          <a:srcRect/>
          <a:stretch>
            <a:fillRect/>
          </a:stretch>
        </p:blipFill>
        <p:spPr bwMode="auto">
          <a:xfrm>
            <a:off x="5580112" y="188640"/>
            <a:ext cx="1824202" cy="1368152"/>
          </a:xfrm>
          <a:prstGeom prst="rect">
            <a:avLst/>
          </a:prstGeom>
          <a:noFill/>
        </p:spPr>
      </p:pic>
      <p:pic>
        <p:nvPicPr>
          <p:cNvPr id="4102" name="Picture 6" descr="Владимир Басов"/>
          <p:cNvPicPr>
            <a:picLocks noChangeAspect="1" noChangeArrowheads="1"/>
          </p:cNvPicPr>
          <p:nvPr/>
        </p:nvPicPr>
        <p:blipFill>
          <a:blip r:embed="rId9" cstate="print"/>
          <a:srcRect/>
          <a:stretch>
            <a:fillRect/>
          </a:stretch>
        </p:blipFill>
        <p:spPr bwMode="auto">
          <a:xfrm>
            <a:off x="1187624" y="2420888"/>
            <a:ext cx="2160241" cy="1620181"/>
          </a:xfrm>
          <a:prstGeom prst="rect">
            <a:avLst/>
          </a:prstGeom>
          <a:noFill/>
        </p:spPr>
      </p:pic>
      <p:pic>
        <p:nvPicPr>
          <p:cNvPr id="4104" name="Picture 8" descr="Елена Санаева"/>
          <p:cNvPicPr>
            <a:picLocks noChangeAspect="1" noChangeArrowheads="1"/>
          </p:cNvPicPr>
          <p:nvPr/>
        </p:nvPicPr>
        <p:blipFill>
          <a:blip r:embed="rId10" cstate="print"/>
          <a:srcRect/>
          <a:stretch>
            <a:fillRect/>
          </a:stretch>
        </p:blipFill>
        <p:spPr bwMode="auto">
          <a:xfrm>
            <a:off x="2987824" y="4077072"/>
            <a:ext cx="1905000" cy="1428750"/>
          </a:xfrm>
          <a:prstGeom prst="rect">
            <a:avLst/>
          </a:prstGeom>
          <a:noFill/>
        </p:spPr>
      </p:pic>
      <p:pic>
        <p:nvPicPr>
          <p:cNvPr id="4108" name="Picture 12" descr="Ролан Быков"/>
          <p:cNvPicPr>
            <a:picLocks noChangeAspect="1" noChangeArrowheads="1"/>
          </p:cNvPicPr>
          <p:nvPr/>
        </p:nvPicPr>
        <p:blipFill>
          <a:blip r:embed="rId11" cstate="print"/>
          <a:srcRect/>
          <a:stretch>
            <a:fillRect/>
          </a:stretch>
        </p:blipFill>
        <p:spPr bwMode="auto">
          <a:xfrm>
            <a:off x="3923928" y="1700808"/>
            <a:ext cx="1520957" cy="1140718"/>
          </a:xfrm>
          <a:prstGeom prst="rect">
            <a:avLst/>
          </a:prstGeom>
          <a:noFill/>
        </p:spPr>
      </p:pic>
      <p:sp>
        <p:nvSpPr>
          <p:cNvPr id="19" name="Прямоугольник 18"/>
          <p:cNvSpPr/>
          <p:nvPr/>
        </p:nvSpPr>
        <p:spPr>
          <a:xfrm>
            <a:off x="7002016" y="2852936"/>
            <a:ext cx="2141984" cy="646331"/>
          </a:xfrm>
          <a:prstGeom prst="rect">
            <a:avLst/>
          </a:prstGeom>
        </p:spPr>
        <p:txBody>
          <a:bodyPr wrap="square">
            <a:spAutoFit/>
          </a:bodyPr>
          <a:lstStyle/>
          <a:p>
            <a:r>
              <a:rPr lang="ru-RU" dirty="0" smtClean="0">
                <a:hlinkClick r:id="rId12" tooltip="Ролан Быков"/>
              </a:rPr>
              <a:t>Ролан Быков</a:t>
            </a:r>
            <a:endParaRPr lang="ru-RU" dirty="0" smtClean="0"/>
          </a:p>
          <a:p>
            <a:r>
              <a:rPr lang="ru-RU" dirty="0" smtClean="0"/>
              <a:t>кот </a:t>
            </a:r>
            <a:r>
              <a:rPr lang="ru-RU" dirty="0" err="1" smtClean="0"/>
              <a:t>Базилио</a:t>
            </a:r>
            <a:endParaRPr lang="ru-RU" dirty="0"/>
          </a:p>
        </p:txBody>
      </p:sp>
      <p:pic>
        <p:nvPicPr>
          <p:cNvPr id="4110" name="Picture 14" descr="Рина Зелёная"/>
          <p:cNvPicPr>
            <a:picLocks noChangeAspect="1" noChangeArrowheads="1"/>
          </p:cNvPicPr>
          <p:nvPr/>
        </p:nvPicPr>
        <p:blipFill>
          <a:blip r:embed="rId13" cstate="print"/>
          <a:srcRect/>
          <a:stretch>
            <a:fillRect/>
          </a:stretch>
        </p:blipFill>
        <p:spPr bwMode="auto">
          <a:xfrm>
            <a:off x="5580112" y="4221088"/>
            <a:ext cx="1808989" cy="1356742"/>
          </a:xfrm>
          <a:prstGeom prst="rect">
            <a:avLst/>
          </a:prstGeom>
          <a:noFill/>
        </p:spPr>
      </p:pic>
      <p:pic>
        <p:nvPicPr>
          <p:cNvPr id="4112" name="Picture 16" descr="Ролан Быков"/>
          <p:cNvPicPr>
            <a:picLocks noChangeAspect="1" noChangeArrowheads="1"/>
          </p:cNvPicPr>
          <p:nvPr/>
        </p:nvPicPr>
        <p:blipFill>
          <a:blip r:embed="rId14" cstate="print"/>
          <a:srcRect/>
          <a:stretch>
            <a:fillRect/>
          </a:stretch>
        </p:blipFill>
        <p:spPr bwMode="auto">
          <a:xfrm>
            <a:off x="5148064" y="2204864"/>
            <a:ext cx="1152128" cy="1728192"/>
          </a:xfrm>
          <a:prstGeom prst="rect">
            <a:avLst/>
          </a:prstGeom>
          <a:noFill/>
        </p:spPr>
      </p:pic>
      <p:pic>
        <p:nvPicPr>
          <p:cNvPr id="4114" name="Picture 18" descr="Елена Санаева"/>
          <p:cNvPicPr>
            <a:picLocks noChangeAspect="1" noChangeArrowheads="1"/>
          </p:cNvPicPr>
          <p:nvPr/>
        </p:nvPicPr>
        <p:blipFill>
          <a:blip r:embed="rId15" cstate="print"/>
          <a:srcRect/>
          <a:stretch>
            <a:fillRect/>
          </a:stretch>
        </p:blipFill>
        <p:spPr bwMode="auto">
          <a:xfrm>
            <a:off x="1979712" y="5237820"/>
            <a:ext cx="1080120" cy="1620180"/>
          </a:xfrm>
          <a:prstGeom prst="rect">
            <a:avLst/>
          </a:prstGeom>
          <a:noFill/>
        </p:spPr>
      </p:pic>
      <p:pic>
        <p:nvPicPr>
          <p:cNvPr id="4116" name="Picture 20" descr="Николай Гринько"/>
          <p:cNvPicPr>
            <a:picLocks noChangeAspect="1" noChangeArrowheads="1"/>
          </p:cNvPicPr>
          <p:nvPr/>
        </p:nvPicPr>
        <p:blipFill>
          <a:blip r:embed="rId16" cstate="print"/>
          <a:srcRect/>
          <a:stretch>
            <a:fillRect/>
          </a:stretch>
        </p:blipFill>
        <p:spPr bwMode="auto">
          <a:xfrm>
            <a:off x="539552" y="260648"/>
            <a:ext cx="948613" cy="1422920"/>
          </a:xfrm>
          <a:prstGeom prst="rect">
            <a:avLst/>
          </a:prstGeom>
          <a:noFill/>
        </p:spPr>
      </p:pic>
      <p:pic>
        <p:nvPicPr>
          <p:cNvPr id="4118" name="Picture 22" descr="Владимир Басов"/>
          <p:cNvPicPr>
            <a:picLocks noChangeAspect="1" noChangeArrowheads="1"/>
          </p:cNvPicPr>
          <p:nvPr/>
        </p:nvPicPr>
        <p:blipFill>
          <a:blip r:embed="rId17" cstate="print"/>
          <a:srcRect/>
          <a:stretch>
            <a:fillRect/>
          </a:stretch>
        </p:blipFill>
        <p:spPr bwMode="auto">
          <a:xfrm>
            <a:off x="395536" y="2564904"/>
            <a:ext cx="1259632" cy="1889448"/>
          </a:xfrm>
          <a:prstGeom prst="rect">
            <a:avLst/>
          </a:prstGeom>
          <a:noFill/>
        </p:spPr>
      </p:pic>
      <p:pic>
        <p:nvPicPr>
          <p:cNvPr id="4120" name="Picture 24" descr="Владимир Этуш"/>
          <p:cNvPicPr>
            <a:picLocks noChangeAspect="1" noChangeArrowheads="1"/>
          </p:cNvPicPr>
          <p:nvPr/>
        </p:nvPicPr>
        <p:blipFill>
          <a:blip r:embed="rId18" cstate="print"/>
          <a:srcRect/>
          <a:stretch>
            <a:fillRect/>
          </a:stretch>
        </p:blipFill>
        <p:spPr bwMode="auto">
          <a:xfrm>
            <a:off x="7236296" y="260648"/>
            <a:ext cx="1512168" cy="2117036"/>
          </a:xfrm>
          <a:prstGeom prst="rect">
            <a:avLst/>
          </a:prstGeom>
          <a:noFill/>
        </p:spPr>
      </p:pic>
      <p:pic>
        <p:nvPicPr>
          <p:cNvPr id="4122" name="Picture 26" descr="Рина Зеленая"/>
          <p:cNvPicPr>
            <a:picLocks noChangeAspect="1" noChangeArrowheads="1"/>
          </p:cNvPicPr>
          <p:nvPr/>
        </p:nvPicPr>
        <p:blipFill>
          <a:blip r:embed="rId19" cstate="print"/>
          <a:srcRect/>
          <a:stretch>
            <a:fillRect/>
          </a:stretch>
        </p:blipFill>
        <p:spPr bwMode="auto">
          <a:xfrm>
            <a:off x="7380312" y="4005064"/>
            <a:ext cx="1296144" cy="19442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692696"/>
            <a:ext cx="4762872" cy="850106"/>
          </a:xfrm>
        </p:spPr>
        <p:txBody>
          <a:bodyPr/>
          <a:lstStyle/>
          <a:p>
            <a:r>
              <a:rPr lang="ru-RU" dirty="0" smtClean="0"/>
              <a:t>БУ-РА-ТИ-НО !</a:t>
            </a:r>
            <a:endParaRPr lang="ru-RU" dirty="0"/>
          </a:p>
        </p:txBody>
      </p:sp>
      <p:pic>
        <p:nvPicPr>
          <p:cNvPr id="21506" name="Picture 2" descr="Картинки по запросу буратино фильм песни"/>
          <p:cNvPicPr>
            <a:picLocks noChangeAspect="1" noChangeArrowheads="1"/>
          </p:cNvPicPr>
          <p:nvPr/>
        </p:nvPicPr>
        <p:blipFill>
          <a:blip r:embed="rId2" cstate="print"/>
          <a:srcRect/>
          <a:stretch>
            <a:fillRect/>
          </a:stretch>
        </p:blipFill>
        <p:spPr bwMode="auto">
          <a:xfrm>
            <a:off x="323528" y="260648"/>
            <a:ext cx="3491880" cy="2618911"/>
          </a:xfrm>
          <a:prstGeom prst="rect">
            <a:avLst/>
          </a:prstGeom>
          <a:noFill/>
        </p:spPr>
      </p:pic>
      <p:sp>
        <p:nvSpPr>
          <p:cNvPr id="2049" name="Rectangle 1"/>
          <p:cNvSpPr>
            <a:spLocks noChangeArrowheads="1"/>
          </p:cNvSpPr>
          <p:nvPr/>
        </p:nvSpPr>
        <p:spPr bwMode="auto">
          <a:xfrm>
            <a:off x="323528" y="3145614"/>
            <a:ext cx="403244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финальная песня</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сказки, где главный герой Буратино попадает в новый театр.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Темп мелодии быстрый. С самого первого аккорда хочется броситься в пляс. Песня веселая, задорная. Песню исполняет не один герой, а все герои – куклы и даже запевают зрители. Песня посвящена главному герою сказки – мюзикла. Хотя эта песня финальная, но герои предлагают всем зрителям  отправиться в новый мир театра кукол.</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3" name="Picture 5" descr="Картинки по запросу фильма буратино песни"/>
          <p:cNvPicPr>
            <a:picLocks noChangeAspect="1" noChangeArrowheads="1"/>
          </p:cNvPicPr>
          <p:nvPr/>
        </p:nvPicPr>
        <p:blipFill>
          <a:blip r:embed="rId3" cstate="print"/>
          <a:srcRect/>
          <a:stretch>
            <a:fillRect/>
          </a:stretch>
        </p:blipFill>
        <p:spPr bwMode="auto">
          <a:xfrm>
            <a:off x="4427984" y="2060848"/>
            <a:ext cx="4391025" cy="32956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79512" y="4692626"/>
            <a:ext cx="399593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Благодаря сказки я смогла попасть в прошлое. Меня так заинтересовал тот факт,  что раньше не было никаких ламп и, чтобы на темной улице было светло, зажигали фонари. А эту работу выполняли люди – фонарщики. Мелодия тихая и медленная, так как песня исполняется в темное время суток, когда все в городе засыпают.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9" name="Picture 3" descr="Картинки по запросу фильма буратино песни"/>
          <p:cNvPicPr>
            <a:picLocks noChangeAspect="1" noChangeArrowheads="1"/>
          </p:cNvPicPr>
          <p:nvPr/>
        </p:nvPicPr>
        <p:blipFill>
          <a:blip r:embed="rId2" cstate="print"/>
          <a:srcRect/>
          <a:stretch>
            <a:fillRect/>
          </a:stretch>
        </p:blipFill>
        <p:spPr bwMode="auto">
          <a:xfrm>
            <a:off x="179512" y="908720"/>
            <a:ext cx="2466975" cy="1847851"/>
          </a:xfrm>
          <a:prstGeom prst="rect">
            <a:avLst/>
          </a:prstGeom>
          <a:noFill/>
        </p:spPr>
      </p:pic>
      <p:pic>
        <p:nvPicPr>
          <p:cNvPr id="19461" name="Picture 5" descr="Картинки по запросу фильма буратино песни"/>
          <p:cNvPicPr>
            <a:picLocks noChangeAspect="1" noChangeArrowheads="1"/>
          </p:cNvPicPr>
          <p:nvPr/>
        </p:nvPicPr>
        <p:blipFill>
          <a:blip r:embed="rId3" cstate="print"/>
          <a:srcRect/>
          <a:stretch>
            <a:fillRect/>
          </a:stretch>
        </p:blipFill>
        <p:spPr bwMode="auto">
          <a:xfrm>
            <a:off x="1259632" y="2780928"/>
            <a:ext cx="3048000" cy="1714500"/>
          </a:xfrm>
          <a:prstGeom prst="rect">
            <a:avLst/>
          </a:prstGeom>
          <a:noFill/>
        </p:spPr>
      </p:pic>
      <p:sp>
        <p:nvSpPr>
          <p:cNvPr id="19462" name="Rectangle 6"/>
          <p:cNvSpPr>
            <a:spLocks noChangeArrowheads="1"/>
          </p:cNvSpPr>
          <p:nvPr/>
        </p:nvSpPr>
        <p:spPr bwMode="auto">
          <a:xfrm>
            <a:off x="539552" y="119971"/>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imes New Roman" pitchFamily="18" charset="0"/>
                <a:ea typeface="Calibri" pitchFamily="34" charset="0"/>
                <a:cs typeface="Times New Roman" pitchFamily="18" charset="0"/>
              </a:rPr>
              <a:t>ПЕСНЯ ФОНАРЩИКОВ</a:t>
            </a:r>
            <a:endParaRPr kumimoji="0" lang="ru-RU" sz="2400" b="1" i="0" u="none" strike="noStrike" cap="none" normalizeH="0" baseline="0" dirty="0" smtClean="0">
              <a:ln>
                <a:noFill/>
              </a:ln>
              <a:effectLst/>
              <a:latin typeface="Times New Roman" pitchFamily="18" charset="0"/>
              <a:cs typeface="Times New Roman" pitchFamily="18" charset="0"/>
            </a:endParaRPr>
          </a:p>
        </p:txBody>
      </p:sp>
      <p:sp>
        <p:nvSpPr>
          <p:cNvPr id="11" name="Прямоугольник 10"/>
          <p:cNvSpPr/>
          <p:nvPr/>
        </p:nvSpPr>
        <p:spPr>
          <a:xfrm>
            <a:off x="4427984" y="1124744"/>
            <a:ext cx="4572000" cy="2585323"/>
          </a:xfrm>
          <a:prstGeom prst="rect">
            <a:avLst/>
          </a:prstGeom>
        </p:spPr>
        <p:txBody>
          <a:bodyPr>
            <a:spAutoFit/>
          </a:bodyPr>
          <a:lstStyle/>
          <a:p>
            <a:pPr algn="just"/>
            <a:r>
              <a:rPr lang="ru-RU" dirty="0" smtClean="0"/>
              <a:t>Песня папы Карло спокойная, мелодичная. Во время исполнения песни герой стругает из полена маленького человечка. Папа Карло поет ее по слогам выговаривая каждое слово. На припевах песня исполняется на высоких тонах, слышится игра скрипки. На припевах песня исполняется на высоких тонах, слышится игра скрипки.</a:t>
            </a:r>
            <a:endParaRPr lang="ru-RU" dirty="0"/>
          </a:p>
        </p:txBody>
      </p:sp>
      <p:pic>
        <p:nvPicPr>
          <p:cNvPr id="19464" name="Picture 8" descr="Картинки по запросу фильма буратино песни"/>
          <p:cNvPicPr>
            <a:picLocks noChangeAspect="1" noChangeArrowheads="1"/>
          </p:cNvPicPr>
          <p:nvPr/>
        </p:nvPicPr>
        <p:blipFill>
          <a:blip r:embed="rId4" cstate="print"/>
          <a:srcRect/>
          <a:stretch>
            <a:fillRect/>
          </a:stretch>
        </p:blipFill>
        <p:spPr bwMode="auto">
          <a:xfrm>
            <a:off x="4788024" y="3861048"/>
            <a:ext cx="3528392" cy="2646295"/>
          </a:xfrm>
          <a:prstGeom prst="rect">
            <a:avLst/>
          </a:prstGeom>
          <a:noFill/>
        </p:spPr>
      </p:pic>
      <p:sp>
        <p:nvSpPr>
          <p:cNvPr id="13" name="Прямоугольник 12"/>
          <p:cNvSpPr/>
          <p:nvPr/>
        </p:nvSpPr>
        <p:spPr>
          <a:xfrm>
            <a:off x="4788024" y="260648"/>
            <a:ext cx="3685689" cy="584775"/>
          </a:xfrm>
          <a:prstGeom prst="rect">
            <a:avLst/>
          </a:prstGeom>
        </p:spPr>
        <p:txBody>
          <a:bodyPr wrap="none">
            <a:spAutoFit/>
          </a:bodyPr>
          <a:lstStyle/>
          <a:p>
            <a:r>
              <a:rPr lang="ru-RU" sz="3200" b="1" dirty="0" smtClean="0">
                <a:latin typeface="Times New Roman" pitchFamily="18" charset="0"/>
                <a:cs typeface="Times New Roman" pitchFamily="18" charset="0"/>
              </a:rPr>
              <a:t>Песня папы Карло</a:t>
            </a:r>
            <a:endParaRPr lang="ru-RU" sz="32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Картинки по запросу буратино фильм пес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Картинки по запросу буратино фильм пес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6" name="Picture 6" descr="Картинки по запросу буратино фильм песни"/>
          <p:cNvPicPr>
            <a:picLocks noChangeAspect="1" noChangeArrowheads="1"/>
          </p:cNvPicPr>
          <p:nvPr/>
        </p:nvPicPr>
        <p:blipFill>
          <a:blip r:embed="rId2" cstate="print"/>
          <a:srcRect/>
          <a:stretch>
            <a:fillRect/>
          </a:stretch>
        </p:blipFill>
        <p:spPr bwMode="auto">
          <a:xfrm>
            <a:off x="0" y="836712"/>
            <a:ext cx="4479209" cy="2519556"/>
          </a:xfrm>
          <a:prstGeom prst="rect">
            <a:avLst/>
          </a:prstGeom>
          <a:noFill/>
        </p:spPr>
      </p:pic>
      <p:sp>
        <p:nvSpPr>
          <p:cNvPr id="7" name="Прямоугольник 6"/>
          <p:cNvSpPr/>
          <p:nvPr/>
        </p:nvSpPr>
        <p:spPr>
          <a:xfrm>
            <a:off x="4716016" y="1340768"/>
            <a:ext cx="3960440" cy="2308324"/>
          </a:xfrm>
          <a:prstGeom prst="rect">
            <a:avLst/>
          </a:prstGeom>
        </p:spPr>
        <p:txBody>
          <a:bodyPr wrap="square">
            <a:spAutoFit/>
          </a:bodyPr>
          <a:lstStyle/>
          <a:p>
            <a:pPr algn="just"/>
            <a:r>
              <a:rPr lang="ru-RU" sz="1600" dirty="0" smtClean="0">
                <a:latin typeface="Times New Roman" pitchFamily="18" charset="0"/>
                <a:cs typeface="Times New Roman" pitchFamily="18" charset="0"/>
              </a:rPr>
              <a:t>Очень выразительными героями сказки являются  Лиса  Алиса и Кот. Они являются моими самыми любимыми персонажами. Песня очень яркая и интересная. В песне переплетаются высокие (поет Лиса Алиса) и низкие голоса (Кота </a:t>
            </a:r>
            <a:r>
              <a:rPr lang="ru-RU" sz="1600" dirty="0" err="1" smtClean="0">
                <a:latin typeface="Times New Roman" pitchFamily="18" charset="0"/>
                <a:cs typeface="Times New Roman" pitchFamily="18" charset="0"/>
              </a:rPr>
              <a:t>Базилио</a:t>
            </a:r>
            <a:r>
              <a:rPr lang="ru-RU" sz="1600" dirty="0" smtClean="0">
                <a:latin typeface="Times New Roman" pitchFamily="18" charset="0"/>
                <a:cs typeface="Times New Roman" pitchFamily="18" charset="0"/>
              </a:rPr>
              <a:t>). Во время исполнения герои не только поют, но и ведут беседу. </a:t>
            </a:r>
            <a:endParaRPr lang="ru-RU" sz="1600" dirty="0">
              <a:latin typeface="Times New Roman" pitchFamily="18" charset="0"/>
              <a:cs typeface="Times New Roman" pitchFamily="18" charset="0"/>
            </a:endParaRPr>
          </a:p>
        </p:txBody>
      </p:sp>
      <p:sp>
        <p:nvSpPr>
          <p:cNvPr id="8" name="Прямоугольник 7"/>
          <p:cNvSpPr/>
          <p:nvPr/>
        </p:nvSpPr>
        <p:spPr>
          <a:xfrm>
            <a:off x="251520" y="3717032"/>
            <a:ext cx="4176464" cy="2554545"/>
          </a:xfrm>
          <a:prstGeom prst="rect">
            <a:avLst/>
          </a:prstGeom>
        </p:spPr>
        <p:txBody>
          <a:bodyPr wrap="square">
            <a:spAutoFit/>
          </a:bodyPr>
          <a:lstStyle/>
          <a:p>
            <a:pPr algn="just"/>
            <a:r>
              <a:rPr lang="ru-RU" sz="1600" dirty="0" smtClean="0">
                <a:latin typeface="Times New Roman" pitchFamily="18" charset="0"/>
                <a:cs typeface="Times New Roman" pitchFamily="18" charset="0"/>
              </a:rPr>
              <a:t>Песня начинается медленно, затем переходит в быстрый темп и так несколько раз. Во время исполнения герой издает различные звуки, напоминающие голоса птиц, бульканье рыб, полет пчел. </a:t>
            </a:r>
            <a:r>
              <a:rPr lang="ru-RU" sz="1600" dirty="0" err="1" smtClean="0">
                <a:latin typeface="Times New Roman" pitchFamily="18" charset="0"/>
                <a:cs typeface="Times New Roman" pitchFamily="18" charset="0"/>
              </a:rPr>
              <a:t>Дуремар</a:t>
            </a:r>
            <a:r>
              <a:rPr lang="ru-RU" sz="1600" dirty="0" smtClean="0">
                <a:latin typeface="Times New Roman" pitchFamily="18" charset="0"/>
                <a:cs typeface="Times New Roman" pitchFamily="18" charset="0"/>
              </a:rPr>
              <a:t> предлагает в песне свои  лекарства, которые могут быть и не такими полезными. Вместе с героем песню исполняют лягушки, живущие на болоте и смеющиеся над </a:t>
            </a:r>
            <a:r>
              <a:rPr lang="ru-RU" sz="1600" dirty="0" err="1" smtClean="0">
                <a:latin typeface="Times New Roman" pitchFamily="18" charset="0"/>
                <a:cs typeface="Times New Roman" pitchFamily="18" charset="0"/>
              </a:rPr>
              <a:t>Дуремаром</a:t>
            </a:r>
            <a:r>
              <a:rPr lang="ru-RU" sz="1600" dirty="0" smtClean="0">
                <a:latin typeface="Times New Roman" pitchFamily="18" charset="0"/>
                <a:cs typeface="Times New Roman" pitchFamily="18" charset="0"/>
              </a:rPr>
              <a:t>. Песня смешная, озорная. Мне очень </a:t>
            </a:r>
            <a:r>
              <a:rPr lang="ru-RU" sz="1600" dirty="0" smtClean="0">
                <a:latin typeface="Times New Roman" pitchFamily="18" charset="0"/>
                <a:cs typeface="Times New Roman" pitchFamily="18" charset="0"/>
              </a:rPr>
              <a:t>понравилась.</a:t>
            </a:r>
            <a:endParaRPr lang="ru-RU" sz="1600" dirty="0">
              <a:latin typeface="Times New Roman" pitchFamily="18" charset="0"/>
              <a:cs typeface="Times New Roman" pitchFamily="18" charset="0"/>
            </a:endParaRPr>
          </a:p>
        </p:txBody>
      </p:sp>
      <p:sp>
        <p:nvSpPr>
          <p:cNvPr id="9" name="Прямоугольник 8"/>
          <p:cNvSpPr/>
          <p:nvPr/>
        </p:nvSpPr>
        <p:spPr>
          <a:xfrm>
            <a:off x="683569" y="188640"/>
            <a:ext cx="3312368" cy="461665"/>
          </a:xfrm>
          <a:prstGeom prst="rect">
            <a:avLst/>
          </a:prstGeom>
        </p:spPr>
        <p:txBody>
          <a:bodyPr wrap="square">
            <a:spAutoFit/>
          </a:bodyPr>
          <a:lstStyle/>
          <a:p>
            <a:r>
              <a:rPr lang="ru-RU" sz="2400" b="1" dirty="0" smtClean="0">
                <a:latin typeface="Times New Roman" pitchFamily="18" charset="0"/>
                <a:cs typeface="Times New Roman" pitchFamily="18" charset="0"/>
              </a:rPr>
              <a:t>ПЕСНЯ ДУРЕМАРА</a:t>
            </a:r>
            <a:endParaRPr lang="ru-RU" sz="2400" b="1" dirty="0">
              <a:latin typeface="Times New Roman" pitchFamily="18" charset="0"/>
              <a:cs typeface="Times New Roman" pitchFamily="18" charset="0"/>
            </a:endParaRPr>
          </a:p>
        </p:txBody>
      </p:sp>
      <p:sp>
        <p:nvSpPr>
          <p:cNvPr id="10" name="Прямоугольник 9"/>
          <p:cNvSpPr/>
          <p:nvPr/>
        </p:nvSpPr>
        <p:spPr>
          <a:xfrm>
            <a:off x="4499992" y="332656"/>
            <a:ext cx="4392488" cy="830997"/>
          </a:xfrm>
          <a:prstGeom prst="rect">
            <a:avLst/>
          </a:prstGeom>
        </p:spPr>
        <p:txBody>
          <a:bodyPr wrap="square">
            <a:spAutoFit/>
          </a:bodyPr>
          <a:lstStyle/>
          <a:p>
            <a:r>
              <a:rPr lang="ru-RU" sz="2400" b="1" dirty="0" smtClean="0">
                <a:latin typeface="Times New Roman" pitchFamily="18" charset="0"/>
                <a:cs typeface="Times New Roman" pitchFamily="18" charset="0"/>
              </a:rPr>
              <a:t>ПЕСНЯ И ТАНЕЦ ЛИСЫ АЛИСЫ И КОТА БАЗИЛИО</a:t>
            </a:r>
            <a:endParaRPr lang="ru-RU" sz="2400" b="1" dirty="0">
              <a:latin typeface="Times New Roman" pitchFamily="18" charset="0"/>
              <a:cs typeface="Times New Roman" pitchFamily="18" charset="0"/>
            </a:endParaRPr>
          </a:p>
        </p:txBody>
      </p:sp>
      <p:pic>
        <p:nvPicPr>
          <p:cNvPr id="1026" name="Picture 2" descr="Похожее изображение"/>
          <p:cNvPicPr>
            <a:picLocks noChangeAspect="1" noChangeArrowheads="1"/>
          </p:cNvPicPr>
          <p:nvPr/>
        </p:nvPicPr>
        <p:blipFill>
          <a:blip r:embed="rId3" cstate="print"/>
          <a:srcRect/>
          <a:stretch>
            <a:fillRect/>
          </a:stretch>
        </p:blipFill>
        <p:spPr bwMode="auto">
          <a:xfrm>
            <a:off x="4932040" y="3717032"/>
            <a:ext cx="3707904" cy="278092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и по запросу буратино фильм песни"/>
          <p:cNvPicPr>
            <a:picLocks noChangeAspect="1" noChangeArrowheads="1"/>
          </p:cNvPicPr>
          <p:nvPr/>
        </p:nvPicPr>
        <p:blipFill>
          <a:blip r:embed="rId2" cstate="print"/>
          <a:srcRect/>
          <a:stretch>
            <a:fillRect/>
          </a:stretch>
        </p:blipFill>
        <p:spPr bwMode="auto">
          <a:xfrm>
            <a:off x="323528" y="1124744"/>
            <a:ext cx="3504740" cy="2694087"/>
          </a:xfrm>
          <a:prstGeom prst="rect">
            <a:avLst/>
          </a:prstGeom>
          <a:noFill/>
        </p:spPr>
      </p:pic>
      <p:sp>
        <p:nvSpPr>
          <p:cNvPr id="5" name="Прямоугольник 4"/>
          <p:cNvSpPr/>
          <p:nvPr/>
        </p:nvSpPr>
        <p:spPr>
          <a:xfrm>
            <a:off x="0" y="188640"/>
            <a:ext cx="3744416"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СТРАШНЫЙ КАРАБАС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(песня кукол)</a:t>
            </a:r>
            <a:endParaRPr lang="ru-RU" sz="2400" b="1" dirty="0">
              <a:latin typeface="Times New Roman" pitchFamily="18" charset="0"/>
              <a:cs typeface="Times New Roman" pitchFamily="18" charset="0"/>
            </a:endParaRPr>
          </a:p>
        </p:txBody>
      </p:sp>
      <p:pic>
        <p:nvPicPr>
          <p:cNvPr id="20484" name="Picture 4" descr="Картинки по запросу буратино фильм песни"/>
          <p:cNvPicPr>
            <a:picLocks noChangeAspect="1" noChangeArrowheads="1"/>
          </p:cNvPicPr>
          <p:nvPr/>
        </p:nvPicPr>
        <p:blipFill>
          <a:blip r:embed="rId3" cstate="print"/>
          <a:srcRect/>
          <a:stretch>
            <a:fillRect/>
          </a:stretch>
        </p:blipFill>
        <p:spPr bwMode="auto">
          <a:xfrm>
            <a:off x="4427984" y="3645024"/>
            <a:ext cx="4239344" cy="2826229"/>
          </a:xfrm>
          <a:prstGeom prst="rect">
            <a:avLst/>
          </a:prstGeom>
          <a:noFill/>
        </p:spPr>
      </p:pic>
      <p:sp>
        <p:nvSpPr>
          <p:cNvPr id="7" name="Прямоугольник 6"/>
          <p:cNvSpPr/>
          <p:nvPr/>
        </p:nvSpPr>
        <p:spPr>
          <a:xfrm>
            <a:off x="4139952" y="1052736"/>
            <a:ext cx="4751750" cy="461665"/>
          </a:xfrm>
          <a:prstGeom prst="rect">
            <a:avLst/>
          </a:prstGeom>
        </p:spPr>
        <p:txBody>
          <a:bodyPr wrap="none">
            <a:spAutoFit/>
          </a:bodyPr>
          <a:lstStyle/>
          <a:p>
            <a:r>
              <a:rPr lang="ru-RU" sz="2400" b="1" dirty="0" smtClean="0">
                <a:latin typeface="Times New Roman" pitchFamily="18" charset="0"/>
                <a:cs typeface="Times New Roman" pitchFamily="18" charset="0"/>
              </a:rPr>
              <a:t>ПЕСНЯ КАРАБАСА БАРАБАСА</a:t>
            </a:r>
            <a:endParaRPr lang="ru-RU" sz="2400" b="1" dirty="0">
              <a:latin typeface="Times New Roman" pitchFamily="18" charset="0"/>
              <a:cs typeface="Times New Roman" pitchFamily="18" charset="0"/>
            </a:endParaRPr>
          </a:p>
        </p:txBody>
      </p:sp>
      <p:sp>
        <p:nvSpPr>
          <p:cNvPr id="6" name="Прямоугольник 5"/>
          <p:cNvSpPr/>
          <p:nvPr/>
        </p:nvSpPr>
        <p:spPr>
          <a:xfrm>
            <a:off x="251520" y="4077072"/>
            <a:ext cx="3995936" cy="2585323"/>
          </a:xfrm>
          <a:prstGeom prst="rect">
            <a:avLst/>
          </a:prstGeom>
        </p:spPr>
        <p:txBody>
          <a:bodyPr wrap="square">
            <a:spAutoFit/>
          </a:bodyPr>
          <a:lstStyle/>
          <a:p>
            <a:pPr algn="just"/>
            <a:r>
              <a:rPr lang="ru-RU" dirty="0" smtClean="0"/>
              <a:t>Эту песню исполняют как стихи. Музыка подвижная, устрашающая. Герои-куклы, которые ее исполняют, стараются петь тихо, чтобы не разбудить злого Карабаса. Песня очень короткая, а в конце песни слышны одиночные  звуки. Слушая ее,  ощущаешь грусть, и хочется узнать тайну Карабаса и помочь героям. </a:t>
            </a:r>
            <a:endParaRPr lang="ru-RU" dirty="0"/>
          </a:p>
        </p:txBody>
      </p:sp>
      <p:sp>
        <p:nvSpPr>
          <p:cNvPr id="8" name="Прямоугольник 7"/>
          <p:cNvSpPr/>
          <p:nvPr/>
        </p:nvSpPr>
        <p:spPr>
          <a:xfrm>
            <a:off x="3995936" y="1700808"/>
            <a:ext cx="4572000" cy="1477328"/>
          </a:xfrm>
          <a:prstGeom prst="rect">
            <a:avLst/>
          </a:prstGeom>
        </p:spPr>
        <p:txBody>
          <a:bodyPr>
            <a:spAutoFit/>
          </a:bodyPr>
          <a:lstStyle/>
          <a:p>
            <a:pPr algn="just"/>
            <a:r>
              <a:rPr lang="ru-RU" dirty="0" smtClean="0"/>
              <a:t>Песня быстрая, меняется тональность. Мелодия часто прерывается. Мне не понравился этот герой. Он не хороший, постоянно хочет кого либо </a:t>
            </a:r>
            <a:r>
              <a:rPr lang="ru-RU" dirty="0" smtClean="0"/>
              <a:t>обидеть и сделать какую-либо гадость.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4664"/>
            <a:ext cx="2880320"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ПЕСНЯ ПАУКОВ И БУРАТИНО</a:t>
            </a:r>
            <a:endParaRPr lang="ru-RU" sz="2400" b="1" dirty="0">
              <a:latin typeface="Times New Roman" pitchFamily="18" charset="0"/>
              <a:cs typeface="Times New Roman" pitchFamily="18" charset="0"/>
            </a:endParaRPr>
          </a:p>
        </p:txBody>
      </p:sp>
      <p:pic>
        <p:nvPicPr>
          <p:cNvPr id="21506" name="Picture 2" descr="Картинки по запросу буратино фильм песни паука"/>
          <p:cNvPicPr>
            <a:picLocks noChangeAspect="1" noChangeArrowheads="1"/>
          </p:cNvPicPr>
          <p:nvPr/>
        </p:nvPicPr>
        <p:blipFill>
          <a:blip r:embed="rId2" cstate="print"/>
          <a:srcRect/>
          <a:stretch>
            <a:fillRect/>
          </a:stretch>
        </p:blipFill>
        <p:spPr bwMode="auto">
          <a:xfrm>
            <a:off x="179512" y="3861048"/>
            <a:ext cx="3600400" cy="2700301"/>
          </a:xfrm>
          <a:prstGeom prst="rect">
            <a:avLst/>
          </a:prstGeom>
          <a:noFill/>
        </p:spPr>
      </p:pic>
      <p:pic>
        <p:nvPicPr>
          <p:cNvPr id="21508" name="Picture 4" descr="Картинки по запросу буратино фильм песни поле"/>
          <p:cNvPicPr>
            <a:picLocks noChangeAspect="1" noChangeArrowheads="1"/>
          </p:cNvPicPr>
          <p:nvPr/>
        </p:nvPicPr>
        <p:blipFill>
          <a:blip r:embed="rId3" cstate="print"/>
          <a:srcRect/>
          <a:stretch>
            <a:fillRect/>
          </a:stretch>
        </p:blipFill>
        <p:spPr bwMode="auto">
          <a:xfrm>
            <a:off x="4211960" y="188640"/>
            <a:ext cx="4392488" cy="3199082"/>
          </a:xfrm>
          <a:prstGeom prst="rect">
            <a:avLst/>
          </a:prstGeom>
          <a:noFill/>
        </p:spPr>
      </p:pic>
      <p:sp>
        <p:nvSpPr>
          <p:cNvPr id="7" name="Прямоугольник 6"/>
          <p:cNvSpPr/>
          <p:nvPr/>
        </p:nvSpPr>
        <p:spPr>
          <a:xfrm>
            <a:off x="5220072" y="3573016"/>
            <a:ext cx="2218941" cy="461665"/>
          </a:xfrm>
          <a:prstGeom prst="rect">
            <a:avLst/>
          </a:prstGeom>
        </p:spPr>
        <p:txBody>
          <a:bodyPr wrap="none">
            <a:spAutoFit/>
          </a:bodyPr>
          <a:lstStyle/>
          <a:p>
            <a:r>
              <a:rPr lang="ru-RU" sz="2400" b="1" dirty="0" smtClean="0">
                <a:latin typeface="Times New Roman" pitchFamily="18" charset="0"/>
                <a:cs typeface="Times New Roman" pitchFamily="18" charset="0"/>
              </a:rPr>
              <a:t>ПОЛЕ ЧУДЕС</a:t>
            </a:r>
            <a:endParaRPr lang="ru-RU" sz="2400" b="1" dirty="0">
              <a:latin typeface="Times New Roman" pitchFamily="18" charset="0"/>
              <a:cs typeface="Times New Roman" pitchFamily="18" charset="0"/>
            </a:endParaRPr>
          </a:p>
        </p:txBody>
      </p:sp>
      <p:sp>
        <p:nvSpPr>
          <p:cNvPr id="6" name="Прямоугольник 5"/>
          <p:cNvSpPr/>
          <p:nvPr/>
        </p:nvSpPr>
        <p:spPr>
          <a:xfrm>
            <a:off x="179512" y="1412776"/>
            <a:ext cx="3744416" cy="2308324"/>
          </a:xfrm>
          <a:prstGeom prst="rect">
            <a:avLst/>
          </a:prstGeom>
        </p:spPr>
        <p:txBody>
          <a:bodyPr wrap="square">
            <a:spAutoFit/>
          </a:bodyPr>
          <a:lstStyle/>
          <a:p>
            <a:pPr algn="just"/>
            <a:r>
              <a:rPr lang="ru-RU" dirty="0" smtClean="0"/>
              <a:t>Эта песня, </a:t>
            </a:r>
            <a:r>
              <a:rPr lang="ru-RU" dirty="0" smtClean="0"/>
              <a:t>с самых первых </a:t>
            </a:r>
            <a:r>
              <a:rPr lang="ru-RU" dirty="0" smtClean="0"/>
              <a:t>нот, напугала меня, так как я очень боюсь пауков. Голос </a:t>
            </a:r>
            <a:r>
              <a:rPr lang="ru-RU" dirty="0" smtClean="0"/>
              <a:t>грубый  и </a:t>
            </a:r>
            <a:r>
              <a:rPr lang="ru-RU" dirty="0" smtClean="0"/>
              <a:t>хриплый. </a:t>
            </a:r>
            <a:r>
              <a:rPr lang="ru-RU" dirty="0" smtClean="0"/>
              <a:t>Но вдруг мелодия меняется, и мне становится веселее. Идет частая смена исполнения, темпа : медленный и </a:t>
            </a:r>
            <a:r>
              <a:rPr lang="ru-RU" dirty="0" smtClean="0"/>
              <a:t>быстрый, и тембра.</a:t>
            </a:r>
            <a:endParaRPr lang="ru-RU" dirty="0"/>
          </a:p>
        </p:txBody>
      </p:sp>
      <p:sp>
        <p:nvSpPr>
          <p:cNvPr id="8" name="Прямоугольник 7"/>
          <p:cNvSpPr/>
          <p:nvPr/>
        </p:nvSpPr>
        <p:spPr>
          <a:xfrm>
            <a:off x="3995936" y="4005064"/>
            <a:ext cx="4572000" cy="2585323"/>
          </a:xfrm>
          <a:prstGeom prst="rect">
            <a:avLst/>
          </a:prstGeom>
        </p:spPr>
        <p:txBody>
          <a:bodyPr>
            <a:spAutoFit/>
          </a:bodyPr>
          <a:lstStyle/>
          <a:p>
            <a:r>
              <a:rPr lang="ru-RU" dirty="0" smtClean="0"/>
              <a:t>Мне очень нравятся Лиса Алиса и </a:t>
            </a:r>
            <a:r>
              <a:rPr lang="ru-RU" dirty="0" smtClean="0"/>
              <a:t>кот </a:t>
            </a:r>
            <a:r>
              <a:rPr lang="ru-RU" dirty="0" err="1" smtClean="0"/>
              <a:t>Базилио</a:t>
            </a:r>
            <a:r>
              <a:rPr lang="ru-RU" dirty="0" smtClean="0"/>
              <a:t>. Песня постоянно меняет свой темп: то быстрый, то медленный. В исполнении слышны бой барабана. Песню исполняют по </a:t>
            </a:r>
            <a:r>
              <a:rPr lang="ru-RU" dirty="0" smtClean="0"/>
              <a:t>разному: Лиса </a:t>
            </a:r>
            <a:r>
              <a:rPr lang="ru-RU" dirty="0" smtClean="0"/>
              <a:t>Алиса поет протяжно, а кот </a:t>
            </a:r>
            <a:r>
              <a:rPr lang="ru-RU" dirty="0" err="1" smtClean="0"/>
              <a:t>Базилио</a:t>
            </a:r>
            <a:r>
              <a:rPr lang="ru-RU" dirty="0" smtClean="0"/>
              <a:t> отрывисто и быстро. Мелодия исполняется то тихо , то громко</a:t>
            </a:r>
            <a:r>
              <a:rPr lang="ru-RU" dirty="0" smtClean="0"/>
              <a:t>. Но песня мне очень нравится, она хорошо характеризует героев – воришек.</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835</Words>
  <Application>Microsoft Office PowerPoint</Application>
  <PresentationFormat>Экран (4:3)</PresentationFormat>
  <Paragraphs>57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АКТЕРЫ</vt:lpstr>
      <vt:lpstr>Слайд 4</vt:lpstr>
      <vt:lpstr>БУ-РА-ТИ-НО !</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РАМИЛЬ</dc:creator>
  <cp:lastModifiedBy>РАМИЛЬ</cp:lastModifiedBy>
  <cp:revision>50</cp:revision>
  <dcterms:created xsi:type="dcterms:W3CDTF">2016-11-01T16:44:12Z</dcterms:created>
  <dcterms:modified xsi:type="dcterms:W3CDTF">2017-03-15T18:03:49Z</dcterms:modified>
</cp:coreProperties>
</file>