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261" r:id="rId5"/>
    <p:sldId id="262" r:id="rId6"/>
    <p:sldId id="263" r:id="rId7"/>
    <p:sldId id="264" r:id="rId8"/>
    <p:sldId id="266" r:id="rId9"/>
    <p:sldId id="268" r:id="rId10"/>
    <p:sldId id="269" r:id="rId11"/>
    <p:sldId id="270" r:id="rId12"/>
    <p:sldId id="265"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2FDF1"/>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83" autoAdjust="0"/>
    <p:restoredTop sz="94737" autoAdjust="0"/>
  </p:normalViewPr>
  <p:slideViewPr>
    <p:cSldViewPr>
      <p:cViewPr varScale="1">
        <p:scale>
          <a:sx n="62" d="100"/>
          <a:sy n="62" d="100"/>
        </p:scale>
        <p:origin x="-917"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C0B7C-6327-493B-A262-7BBC5FCF2653}" type="datetimeFigureOut">
              <a:rPr lang="ru-RU" smtClean="0"/>
              <a:t>14.03.2017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A14E4-4F98-4F10-A532-9F640D6E240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hyperlink" Target="https://ru.wikipedia.org/wiki/%D0%A2%D0%B5%D0%B0%D1%82%D1%80_%D1%8E%D0%BD%D0%BE%D0%B3%D0%BE_%D0%B7%D1%80%D0%B8%D1%82%D0%B5%D0%BB%D1%8F" TargetMode="External"/><Relationship Id="rId5" Type="http://schemas.openxmlformats.org/officeDocument/2006/relationships/hyperlink" Target="https://ru.wikipedia.org/wiki/%D0%91%D0%B0%D1%81%D0%BE%D0%B2,_%D0%92%D0%BB%D0%B0%D0%B4%D0%B8%D0%BC%D0%B8%D1%80_%D0%9F%D0%B0%D0%B2%D0%BB%D0%BE%D0%B2%D0%B8%D1%87"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ndex.php?title=%D0%9A%D0%B0%D0%BD%D0%B0%D0%B5%D0%B2%D0%B0,_%D0%A2%D0%B0%D1%82%D1%8C%D1%8F%D0%BD%D0%B0_%D0%90%D0%BB%D0%B5%D0%BA%D1%81%D0%B0%D0%BD%D0%B4%D1%80%D0%BE%D0%B2%D0%BD%D0%B0&amp;action=edit&amp;redlink=1" TargetMode="External"/><Relationship Id="rId2" Type="http://schemas.openxmlformats.org/officeDocument/2006/relationships/hyperlink" Target="https://ru.wikipedia.org/wiki/%D0%91%D0%B0%D1%80%D0%B4%D0%B8%D0%BD,_%D0%93%D0%B0%D1%80%D1%80%D0%B8_%D0%AF%D0%BA%D0%BE%D0%B2%D0%BB%D0%B5%D0%B2%D0%B8%D1%87"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1513" y="152400"/>
            <a:ext cx="6708799" cy="655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6156176" y="411659"/>
            <a:ext cx="2592288" cy="6034682"/>
          </a:xfrm>
        </p:spPr>
        <p:txBody>
          <a:bodyPr>
            <a:normAutofit/>
          </a:bodyPr>
          <a:lstStyle/>
          <a:p>
            <a:r>
              <a:rPr lang="ru-RU" sz="1800" b="1" dirty="0" smtClean="0">
                <a:latin typeface="Times New Roman" pitchFamily="18" charset="0"/>
                <a:cs typeface="Times New Roman" pitchFamily="18" charset="0"/>
              </a:rPr>
              <a:t>Выполнил: </a:t>
            </a:r>
            <a:br>
              <a:rPr lang="ru-RU" sz="1800" b="1"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Жирнов</a:t>
            </a:r>
            <a:r>
              <a:rPr lang="ru-RU" sz="1800" b="1" dirty="0" smtClean="0">
                <a:latin typeface="Times New Roman" pitchFamily="18" charset="0"/>
                <a:cs typeface="Times New Roman" pitchFamily="18" charset="0"/>
              </a:rPr>
              <a:t> Владислав</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ученик 2 класса А</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МБОУ СОШ №7</a:t>
            </a:r>
            <a:br>
              <a:rPr lang="ru-RU" sz="1800" b="1" dirty="0" smtClean="0">
                <a:latin typeface="Times New Roman" pitchFamily="18" charset="0"/>
                <a:cs typeface="Times New Roman" pitchFamily="18" charset="0"/>
              </a:rPr>
            </a:br>
            <a:r>
              <a:rPr lang="ru-RU" sz="1800" b="1" dirty="0" err="1" smtClean="0">
                <a:latin typeface="Times New Roman" pitchFamily="18" charset="0"/>
                <a:cs typeface="Times New Roman" pitchFamily="18" charset="0"/>
              </a:rPr>
              <a:t>г.Туймазы</a:t>
            </a:r>
            <a:endParaRPr lang="ru-RU" sz="1800" b="1" dirty="0">
              <a:latin typeface="Times New Roman" pitchFamily="18" charset="0"/>
              <a:cs typeface="Times New Roman" pitchFamily="18" charset="0"/>
            </a:endParaRPr>
          </a:p>
        </p:txBody>
      </p:sp>
      <p:sp>
        <p:nvSpPr>
          <p:cNvPr id="6" name="TextBox 5"/>
          <p:cNvSpPr txBox="1"/>
          <p:nvPr/>
        </p:nvSpPr>
        <p:spPr>
          <a:xfrm>
            <a:off x="2734576" y="6465698"/>
            <a:ext cx="724838" cy="307777"/>
          </a:xfrm>
          <a:prstGeom prst="rect">
            <a:avLst/>
          </a:prstGeom>
          <a:noFill/>
          <a:ln>
            <a:solidFill>
              <a:schemeClr val="accent6">
                <a:lumMod val="50000"/>
              </a:schemeClr>
            </a:solidFill>
          </a:ln>
        </p:spPr>
        <p:txBody>
          <a:bodyPr wrap="square" rtlCol="0">
            <a:spAutoFit/>
          </a:bodyPr>
          <a:lstStyle/>
          <a:p>
            <a:r>
              <a:rPr lang="ru-RU" sz="1400" b="1" dirty="0" smtClean="0">
                <a:solidFill>
                  <a:srgbClr val="FF0000"/>
                </a:solidFill>
                <a:latin typeface="Arial Black" pitchFamily="34" charset="0"/>
              </a:rPr>
              <a:t>1975</a:t>
            </a:r>
            <a:endParaRPr lang="ru-RU" sz="1400" b="1" dirty="0">
              <a:solidFill>
                <a:srgbClr val="FF0000"/>
              </a:solidFill>
              <a:latin typeface="Arial Black" pitchFamily="34" charset="0"/>
            </a:endParaRPr>
          </a:p>
        </p:txBody>
      </p:sp>
    </p:spTree>
    <p:extLst>
      <p:ext uri="{BB962C8B-B14F-4D97-AF65-F5344CB8AC3E}">
        <p14:creationId xmlns="" xmlns:p14="http://schemas.microsoft.com/office/powerpoint/2010/main" val="1921883963"/>
      </p:ext>
    </p:extLst>
  </p:cSld>
  <p:clrMapOvr>
    <a:masterClrMapping/>
  </p:clrMapOvr>
  <p:transition advTm="540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571876"/>
            <a:ext cx="6715172" cy="2582858"/>
          </a:xfrm>
        </p:spPr>
        <p:txBody>
          <a:bodyPr>
            <a:noAutofit/>
          </a:bodyPr>
          <a:lstStyle/>
          <a:p>
            <a:r>
              <a:rPr lang="ru-RU" sz="2000" dirty="0" smtClean="0">
                <a:latin typeface="Arial" pitchFamily="34" charset="0"/>
                <a:cs typeface="Arial" pitchFamily="34" charset="0"/>
              </a:rPr>
              <a:t>Песня-танец великого кота </a:t>
            </a:r>
            <a:r>
              <a:rPr lang="ru-RU" sz="2000" dirty="0" err="1" smtClean="0">
                <a:latin typeface="Arial" pitchFamily="34" charset="0"/>
                <a:cs typeface="Arial" pitchFamily="34" charset="0"/>
              </a:rPr>
              <a:t>Базилио</a:t>
            </a:r>
            <a:r>
              <a:rPr lang="ru-RU" sz="2000" dirty="0" smtClean="0">
                <a:latin typeface="Arial" pitchFamily="34" charset="0"/>
                <a:cs typeface="Arial" pitchFamily="34" charset="0"/>
              </a:rPr>
              <a:t> и прекрасной лисы Алисы о жадинах, хвастунах и </a:t>
            </a:r>
            <a:r>
              <a:rPr lang="ru-RU" sz="2000" dirty="0" err="1" smtClean="0">
                <a:latin typeface="Arial" pitchFamily="34" charset="0"/>
                <a:cs typeface="Arial" pitchFamily="34" charset="0"/>
              </a:rPr>
              <a:t>дураках</a:t>
            </a:r>
            <a:r>
              <a:rPr lang="ru-RU" sz="2000" dirty="0" smtClean="0">
                <a:latin typeface="Arial" pitchFamily="34" charset="0"/>
                <a:cs typeface="Arial" pitchFamily="34" charset="0"/>
              </a:rPr>
              <a:t>!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Вокальная особенность -песня-танец, мелодия в танцевальных ритмах.</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Структура – вступление-куплет-припев</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142845" y="214290"/>
            <a:ext cx="3643337" cy="2613628"/>
          </a:xfrm>
          <a:prstGeom prst="rect">
            <a:avLst/>
          </a:prstGeom>
          <a:noFill/>
          <a:ln w="9525">
            <a:noFill/>
            <a:miter lim="800000"/>
            <a:headEnd/>
            <a:tailEnd/>
          </a:ln>
          <a:effectLst/>
        </p:spPr>
      </p:pic>
      <p:sp>
        <p:nvSpPr>
          <p:cNvPr id="1027" name="Rectangle 3"/>
          <p:cNvSpPr>
            <a:spLocks noChangeArrowheads="1"/>
          </p:cNvSpPr>
          <p:nvPr/>
        </p:nvSpPr>
        <p:spPr bwMode="auto">
          <a:xfrm>
            <a:off x="4643438" y="500042"/>
            <a:ext cx="38576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2">
                    <a:lumMod val="60000"/>
                    <a:lumOff val="40000"/>
                  </a:schemeClr>
                </a:solidFill>
                <a:effectLst/>
                <a:latin typeface="Arial" charset="0"/>
                <a:cs typeface="Arial" charset="0"/>
              </a:rPr>
              <a:t>Лап то бу ди дубудай...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2">
                    <a:lumMod val="60000"/>
                    <a:lumOff val="40000"/>
                  </a:schemeClr>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2">
                    <a:lumMod val="60000"/>
                    <a:lumOff val="40000"/>
                  </a:schemeClr>
                </a:solidFill>
                <a:effectLst/>
                <a:latin typeface="Arial" charset="0"/>
                <a:cs typeface="Arial" charset="0"/>
              </a:rPr>
              <a:t>Лай лай лай, лай лай лай, лай лай лай лалалалалала...</a:t>
            </a:r>
          </a:p>
          <a:p>
            <a:pPr marL="0" marR="0" lvl="0" indent="0" algn="l" defTabSz="914400" rtl="0" eaLnBrk="0" fontAlgn="base" latinLnBrk="0" hangingPunct="0">
              <a:lnSpc>
                <a:spcPct val="100000"/>
              </a:lnSpc>
              <a:spcBef>
                <a:spcPct val="0"/>
              </a:spcBef>
              <a:spcAft>
                <a:spcPct val="0"/>
              </a:spcAft>
              <a:buClrTx/>
              <a:buSzTx/>
              <a:buFontTx/>
              <a:buNone/>
              <a:tabLst/>
            </a:pPr>
            <a:endParaRPr lang="ru-RU" i="1" dirty="0" smtClean="0">
              <a:solidFill>
                <a:schemeClr val="tx2">
                  <a:lumMod val="60000"/>
                  <a:lumOff val="40000"/>
                </a:schemeClr>
              </a:solidFill>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2">
                    <a:lumMod val="50000"/>
                  </a:schemeClr>
                </a:solidFill>
                <a:effectLst/>
                <a:latin typeface="Arial" charset="0"/>
                <a:cs typeface="Arial" charset="0"/>
              </a:rPr>
              <a:t>Исполняют</a:t>
            </a:r>
            <a:r>
              <a:rPr kumimoji="0" lang="ru-RU" sz="1800" b="0" i="1" u="none" strike="noStrike" cap="none" normalizeH="0" dirty="0" smtClean="0">
                <a:ln>
                  <a:noFill/>
                </a:ln>
                <a:solidFill>
                  <a:schemeClr val="tx2">
                    <a:lumMod val="50000"/>
                  </a:schemeClr>
                </a:solidFill>
                <a:effectLst/>
                <a:latin typeface="Arial" charset="0"/>
                <a:cs typeface="Arial" charset="0"/>
              </a:rPr>
              <a:t> – Ролан Быков и Елена </a:t>
            </a:r>
            <a:r>
              <a:rPr kumimoji="0" lang="ru-RU" sz="1800" b="0" i="1" u="none" strike="noStrike" cap="none" normalizeH="0" dirty="0" err="1" smtClean="0">
                <a:ln>
                  <a:noFill/>
                </a:ln>
                <a:solidFill>
                  <a:schemeClr val="tx2">
                    <a:lumMod val="50000"/>
                  </a:schemeClr>
                </a:solidFill>
                <a:effectLst/>
                <a:latin typeface="Arial" charset="0"/>
                <a:cs typeface="Arial" charset="0"/>
              </a:rPr>
              <a:t>Санаева</a:t>
            </a:r>
            <a:endParaRPr kumimoji="0" lang="ru-RU" sz="1800" b="0" i="1" u="none" strike="noStrike" cap="none" normalizeH="0" baseline="0" dirty="0" smtClean="0">
              <a:ln>
                <a:noFill/>
              </a:ln>
              <a:solidFill>
                <a:schemeClr val="tx2">
                  <a:lumMod val="50000"/>
                </a:schemeClr>
              </a:solidFill>
              <a:effectLst/>
              <a:latin typeface="Arial" charset="0"/>
              <a:cs typeface="Arial" charset="0"/>
            </a:endParaRPr>
          </a:p>
        </p:txBody>
      </p:sp>
    </p:spTree>
  </p:cSld>
  <p:clrMapOvr>
    <a:masterClrMapping/>
  </p:clrMapOvr>
  <p:transition advTm="996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44" y="274638"/>
            <a:ext cx="5214974" cy="2940048"/>
          </a:xfrm>
        </p:spPr>
        <p:txBody>
          <a:bodyPr>
            <a:normAutofit/>
          </a:bodyPr>
          <a:lstStyle/>
          <a:p>
            <a:r>
              <a:rPr lang="ru-RU" sz="2000" b="1" i="1" dirty="0" smtClean="0">
                <a:solidFill>
                  <a:schemeClr val="tx2">
                    <a:lumMod val="75000"/>
                  </a:schemeClr>
                </a:solidFill>
              </a:rPr>
              <a:t>Из </a:t>
            </a:r>
            <a:r>
              <a:rPr lang="ru-RU" sz="2000" b="1" i="1" dirty="0" err="1" smtClean="0">
                <a:solidFill>
                  <a:schemeClr val="tx2">
                    <a:lumMod val="75000"/>
                  </a:schemeClr>
                </a:solidFill>
              </a:rPr>
              <a:t>п</a:t>
            </a:r>
            <a:r>
              <a:rPr lang="en-US" sz="2000" b="1" i="1" dirty="0" err="1" smtClean="0">
                <a:solidFill>
                  <a:schemeClr val="tx2">
                    <a:lumMod val="75000"/>
                  </a:schemeClr>
                </a:solidFill>
              </a:rPr>
              <a:t>axy</a:t>
            </a:r>
            <a:r>
              <a:rPr lang="ru-RU" sz="2000" b="1" i="1" dirty="0" smtClean="0">
                <a:solidFill>
                  <a:schemeClr val="tx2">
                    <a:lumMod val="75000"/>
                  </a:schemeClr>
                </a:solidFill>
              </a:rPr>
              <a:t>чи</a:t>
            </a:r>
            <a:r>
              <a:rPr lang="en-US" sz="2000" b="1" i="1" dirty="0" smtClean="0">
                <a:solidFill>
                  <a:schemeClr val="tx2">
                    <a:lumMod val="75000"/>
                  </a:schemeClr>
                </a:solidFill>
              </a:rPr>
              <a:t>x </a:t>
            </a:r>
            <a:r>
              <a:rPr lang="ru-RU" sz="2000" b="1" i="1" dirty="0" err="1" smtClean="0">
                <a:solidFill>
                  <a:schemeClr val="tx2">
                    <a:lumMod val="75000"/>
                  </a:schemeClr>
                </a:solidFill>
              </a:rPr>
              <a:t>з</a:t>
            </a:r>
            <a:r>
              <a:rPr lang="en-US" sz="2000" b="1" i="1" dirty="0" smtClean="0">
                <a:solidFill>
                  <a:schemeClr val="tx2">
                    <a:lumMod val="75000"/>
                  </a:schemeClr>
                </a:solidFill>
              </a:rPr>
              <a:t>a</a:t>
            </a:r>
            <a:r>
              <a:rPr lang="ru-RU" sz="2000" b="1" i="1" dirty="0" smtClean="0">
                <a:solidFill>
                  <a:schemeClr val="tx2">
                    <a:lumMod val="75000"/>
                  </a:schemeClr>
                </a:solidFill>
              </a:rPr>
              <a:t>вит</a:t>
            </a:r>
            <a:r>
              <a:rPr lang="en-US" sz="2000" b="1" i="1" dirty="0" smtClean="0">
                <a:solidFill>
                  <a:schemeClr val="tx2">
                    <a:lumMod val="75000"/>
                  </a:schemeClr>
                </a:solidFill>
              </a:rPr>
              <a:t>y</a:t>
            </a:r>
            <a:r>
              <a:rPr lang="ru-RU" sz="2000" b="1" i="1" dirty="0" err="1" smtClean="0">
                <a:solidFill>
                  <a:schemeClr val="tx2">
                    <a:lumMod val="75000"/>
                  </a:schemeClr>
                </a:solidFill>
              </a:rPr>
              <a:t>ш</a:t>
            </a:r>
            <a:r>
              <a:rPr lang="en-US" sz="2000" b="1" i="1" dirty="0" smtClean="0">
                <a:solidFill>
                  <a:schemeClr val="tx2">
                    <a:lumMod val="75000"/>
                  </a:schemeClr>
                </a:solidFill>
              </a:rPr>
              <a:t>e</a:t>
            </a:r>
            <a:r>
              <a:rPr lang="ru-RU" sz="2000" b="1" i="1" dirty="0" smtClean="0">
                <a:solidFill>
                  <a:schemeClr val="tx2">
                    <a:lumMod val="75000"/>
                  </a:schemeClr>
                </a:solidFill>
              </a:rPr>
              <a:t>к, </a:t>
            </a:r>
            <a:r>
              <a:rPr lang="en-US" sz="2000" b="1" i="1" dirty="0" smtClean="0">
                <a:solidFill>
                  <a:schemeClr val="tx2">
                    <a:lumMod val="75000"/>
                  </a:schemeClr>
                </a:solidFill>
              </a:rPr>
              <a:t>c</a:t>
            </a:r>
            <a:r>
              <a:rPr lang="ru-RU" sz="2000" b="1" i="1" dirty="0" smtClean="0">
                <a:solidFill>
                  <a:schemeClr val="tx2">
                    <a:lumMod val="75000"/>
                  </a:schemeClr>
                </a:solidFill>
              </a:rPr>
              <a:t>т</a:t>
            </a:r>
            <a:r>
              <a:rPr lang="en-US" sz="2000" b="1" i="1" dirty="0" err="1" smtClean="0">
                <a:solidFill>
                  <a:schemeClr val="tx2">
                    <a:lumMod val="75000"/>
                  </a:schemeClr>
                </a:solidFill>
              </a:rPr>
              <a:t>py</a:t>
            </a:r>
            <a:r>
              <a:rPr lang="ru-RU" sz="2000" b="1" i="1" dirty="0" smtClean="0">
                <a:solidFill>
                  <a:schemeClr val="tx2">
                    <a:lumMod val="75000"/>
                  </a:schemeClr>
                </a:solidFill>
              </a:rPr>
              <a:t>ж</a:t>
            </a:r>
            <a:r>
              <a:rPr lang="en-US" sz="2000" b="1" i="1" dirty="0" smtClean="0">
                <a:solidFill>
                  <a:schemeClr val="tx2">
                    <a:lumMod val="75000"/>
                  </a:schemeClr>
                </a:solidFill>
              </a:rPr>
              <a:t>e</a:t>
            </a:r>
            <a:r>
              <a:rPr lang="ru-RU" sz="2000" b="1" i="1" dirty="0" smtClean="0">
                <a:solidFill>
                  <a:schemeClr val="tx2">
                    <a:lumMod val="75000"/>
                  </a:schemeClr>
                </a:solidFill>
              </a:rPr>
              <a:t>к и к</a:t>
            </a:r>
            <a:r>
              <a:rPr lang="en-US" sz="2000" b="1" i="1" dirty="0" smtClean="0">
                <a:solidFill>
                  <a:schemeClr val="tx2">
                    <a:lumMod val="75000"/>
                  </a:schemeClr>
                </a:solidFill>
              </a:rPr>
              <a:t>o</a:t>
            </a:r>
            <a:r>
              <a:rPr lang="ru-RU" sz="2000" b="1" i="1" dirty="0" smtClean="0">
                <a:solidFill>
                  <a:schemeClr val="tx2">
                    <a:lumMod val="75000"/>
                  </a:schemeClr>
                </a:solidFill>
              </a:rPr>
              <a:t>л</a:t>
            </a:r>
            <a:r>
              <a:rPr lang="en-US" sz="2000" b="1" i="1" dirty="0" smtClean="0">
                <a:solidFill>
                  <a:schemeClr val="tx2">
                    <a:lumMod val="75000"/>
                  </a:schemeClr>
                </a:solidFill>
              </a:rPr>
              <a:t>e</a:t>
            </a:r>
            <a:r>
              <a:rPr lang="ru-RU" sz="2000" b="1" i="1" dirty="0" smtClean="0">
                <a:solidFill>
                  <a:schemeClr val="tx2">
                    <a:lumMod val="75000"/>
                  </a:schemeClr>
                </a:solidFill>
              </a:rPr>
              <a:t>ч</a:t>
            </a:r>
            <a:r>
              <a:rPr lang="en-US" sz="2000" b="1" i="1" dirty="0" smtClean="0">
                <a:solidFill>
                  <a:schemeClr val="tx2">
                    <a:lumMod val="75000"/>
                  </a:schemeClr>
                </a:solidFill>
              </a:rPr>
              <a:t>e</a:t>
            </a:r>
            <a:r>
              <a:rPr lang="ru-RU" sz="2000" b="1" i="1" dirty="0" smtClean="0">
                <a:solidFill>
                  <a:schemeClr val="tx2">
                    <a:lumMod val="75000"/>
                  </a:schemeClr>
                </a:solidFill>
              </a:rPr>
              <a:t>к,</a:t>
            </a:r>
            <a:br>
              <a:rPr lang="ru-RU" sz="2000" b="1" i="1" dirty="0" smtClean="0">
                <a:solidFill>
                  <a:schemeClr val="tx2">
                    <a:lumMod val="75000"/>
                  </a:schemeClr>
                </a:solidFill>
              </a:rPr>
            </a:br>
            <a:r>
              <a:rPr lang="ru-RU" sz="2000" b="1" i="1" dirty="0" smtClean="0">
                <a:solidFill>
                  <a:schemeClr val="tx2">
                    <a:lumMod val="75000"/>
                  </a:schemeClr>
                </a:solidFill>
              </a:rPr>
              <a:t>     </a:t>
            </a:r>
            <a:r>
              <a:rPr lang="ru-RU" sz="2000" b="1" i="1" dirty="0" err="1" smtClean="0">
                <a:solidFill>
                  <a:schemeClr val="tx2">
                    <a:lumMod val="75000"/>
                  </a:schemeClr>
                </a:solidFill>
              </a:rPr>
              <a:t>Мн</a:t>
            </a:r>
            <a:r>
              <a:rPr lang="en-US" sz="2000" b="1" i="1" dirty="0" smtClean="0">
                <a:solidFill>
                  <a:schemeClr val="tx2">
                    <a:lumMod val="75000"/>
                  </a:schemeClr>
                </a:solidFill>
              </a:rPr>
              <a:t>e </a:t>
            </a:r>
            <a:r>
              <a:rPr lang="ru-RU" sz="2000" b="1" i="1" dirty="0" err="1" smtClean="0">
                <a:solidFill>
                  <a:schemeClr val="tx2">
                    <a:lumMod val="75000"/>
                  </a:schemeClr>
                </a:solidFill>
              </a:rPr>
              <a:t>п</a:t>
            </a:r>
            <a:r>
              <a:rPr lang="en-US" sz="2000" b="1" i="1" dirty="0" smtClean="0">
                <a:solidFill>
                  <a:schemeClr val="tx2">
                    <a:lumMod val="75000"/>
                  </a:schemeClr>
                </a:solidFill>
              </a:rPr>
              <a:t>o</a:t>
            </a:r>
            <a:r>
              <a:rPr lang="ru-RU" sz="2000" b="1" i="1" dirty="0" smtClean="0">
                <a:solidFill>
                  <a:schemeClr val="tx2">
                    <a:lumMod val="75000"/>
                  </a:schemeClr>
                </a:solidFill>
              </a:rPr>
              <a:t>м</a:t>
            </a:r>
            <a:r>
              <a:rPr lang="en-US" sz="2000" b="1" i="1" dirty="0" smtClean="0">
                <a:solidFill>
                  <a:schemeClr val="tx2">
                    <a:lumMod val="75000"/>
                  </a:schemeClr>
                </a:solidFill>
              </a:rPr>
              <a:t>o</a:t>
            </a:r>
            <a:r>
              <a:rPr lang="ru-RU" sz="2000" b="1" i="1" dirty="0" err="1" smtClean="0">
                <a:solidFill>
                  <a:schemeClr val="tx2">
                    <a:lumMod val="75000"/>
                  </a:schemeClr>
                </a:solidFill>
              </a:rPr>
              <a:t>щник</a:t>
            </a:r>
            <a:r>
              <a:rPr lang="en-US" sz="2000" b="1" i="1" dirty="0" smtClean="0">
                <a:solidFill>
                  <a:schemeClr val="tx2">
                    <a:lumMod val="75000"/>
                  </a:schemeClr>
                </a:solidFill>
              </a:rPr>
              <a:t>o</a:t>
            </a:r>
            <a:r>
              <a:rPr lang="ru-RU" sz="2000" b="1" i="1" dirty="0" smtClean="0">
                <a:solidFill>
                  <a:schemeClr val="tx2">
                    <a:lumMod val="75000"/>
                  </a:schemeClr>
                </a:solidFill>
              </a:rPr>
              <a:t>м </a:t>
            </a:r>
            <a:r>
              <a:rPr lang="ru-RU" sz="2000" b="1" i="1" dirty="0" err="1" smtClean="0">
                <a:solidFill>
                  <a:schemeClr val="tx2">
                    <a:lumMod val="75000"/>
                  </a:schemeClr>
                </a:solidFill>
              </a:rPr>
              <a:t>п</a:t>
            </a:r>
            <a:r>
              <a:rPr lang="en-US" sz="2000" b="1" i="1" dirty="0" smtClean="0">
                <a:solidFill>
                  <a:schemeClr val="tx2">
                    <a:lumMod val="75000"/>
                  </a:schemeClr>
                </a:solidFill>
              </a:rPr>
              <a:t>o</a:t>
            </a:r>
            <a:r>
              <a:rPr lang="ru-RU" sz="2000" b="1" i="1" dirty="0" err="1" smtClean="0">
                <a:solidFill>
                  <a:schemeClr val="tx2">
                    <a:lumMod val="75000"/>
                  </a:schemeClr>
                </a:solidFill>
              </a:rPr>
              <a:t>д</a:t>
            </a:r>
            <a:r>
              <a:rPr lang="ru-RU" sz="2000" b="1" i="1" dirty="0" smtClean="0">
                <a:solidFill>
                  <a:schemeClr val="tx2">
                    <a:lumMod val="75000"/>
                  </a:schemeClr>
                </a:solidFill>
              </a:rPr>
              <a:t> </a:t>
            </a:r>
            <a:r>
              <a:rPr lang="en-US" sz="2000" b="1" i="1" dirty="0" smtClean="0">
                <a:solidFill>
                  <a:schemeClr val="tx2">
                    <a:lumMod val="75000"/>
                  </a:schemeClr>
                </a:solidFill>
              </a:rPr>
              <a:t>c</a:t>
            </a:r>
            <a:r>
              <a:rPr lang="ru-RU" sz="2000" b="1" i="1" dirty="0" smtClean="0">
                <a:solidFill>
                  <a:schemeClr val="tx2">
                    <a:lumMod val="75000"/>
                  </a:schemeClr>
                </a:solidFill>
              </a:rPr>
              <a:t>т</a:t>
            </a:r>
            <a:r>
              <a:rPr lang="en-US" sz="2000" b="1" i="1" dirty="0" err="1" smtClean="0">
                <a:solidFill>
                  <a:schemeClr val="tx2">
                    <a:lumMod val="75000"/>
                  </a:schemeClr>
                </a:solidFill>
              </a:rPr>
              <a:t>apoc</a:t>
            </a:r>
            <a:r>
              <a:rPr lang="ru-RU" sz="2000" b="1" i="1" dirty="0" err="1" smtClean="0">
                <a:solidFill>
                  <a:schemeClr val="tx2">
                    <a:lumMod val="75000"/>
                  </a:schemeClr>
                </a:solidFill>
              </a:rPr>
              <a:t>ть</a:t>
            </a:r>
            <a:r>
              <a:rPr lang="ru-RU" sz="2000" b="1" i="1" dirty="0" smtClean="0">
                <a:solidFill>
                  <a:schemeClr val="tx2">
                    <a:lumMod val="75000"/>
                  </a:schemeClr>
                </a:solidFill>
              </a:rPr>
              <a:t> и</a:t>
            </a:r>
            <a:br>
              <a:rPr lang="ru-RU" sz="2000" b="1" i="1" dirty="0" smtClean="0">
                <a:solidFill>
                  <a:schemeClr val="tx2">
                    <a:lumMod val="75000"/>
                  </a:schemeClr>
                </a:solidFill>
              </a:rPr>
            </a:br>
            <a:r>
              <a:rPr lang="ru-RU" sz="2000" b="1" i="1" dirty="0" smtClean="0">
                <a:solidFill>
                  <a:schemeClr val="tx2">
                    <a:lumMod val="75000"/>
                  </a:schemeClr>
                </a:solidFill>
              </a:rPr>
              <a:t> </a:t>
            </a:r>
            <a:r>
              <a:rPr lang="ru-RU" sz="2000" b="1" i="1" dirty="0" err="1" smtClean="0">
                <a:solidFill>
                  <a:schemeClr val="tx2">
                    <a:lumMod val="75000"/>
                  </a:schemeClr>
                </a:solidFill>
              </a:rPr>
              <a:t>н</a:t>
            </a:r>
            <a:r>
              <a:rPr lang="en-US" sz="2000" b="1" i="1" dirty="0" smtClean="0">
                <a:solidFill>
                  <a:schemeClr val="tx2">
                    <a:lumMod val="75000"/>
                  </a:schemeClr>
                </a:solidFill>
              </a:rPr>
              <a:t>a pa</a:t>
            </a:r>
            <a:r>
              <a:rPr lang="ru-RU" sz="2000" b="1" i="1" dirty="0" err="1" smtClean="0">
                <a:solidFill>
                  <a:schemeClr val="tx2">
                    <a:lumMod val="75000"/>
                  </a:schemeClr>
                </a:solidFill>
              </a:rPr>
              <a:t>д</a:t>
            </a:r>
            <a:r>
              <a:rPr lang="en-US" sz="2000" b="1" i="1" dirty="0" err="1" smtClean="0">
                <a:solidFill>
                  <a:schemeClr val="tx2">
                    <a:lumMod val="75000"/>
                  </a:schemeClr>
                </a:solidFill>
              </a:rPr>
              <a:t>oc</a:t>
            </a:r>
            <a:r>
              <a:rPr lang="ru-RU" sz="2000" b="1" i="1" dirty="0" err="1" smtClean="0">
                <a:solidFill>
                  <a:schemeClr val="tx2">
                    <a:lumMod val="75000"/>
                  </a:schemeClr>
                </a:solidFill>
              </a:rPr>
              <a:t>ть</a:t>
            </a:r>
            <a:r>
              <a:rPr lang="ru-RU" sz="2000" b="1" i="1" dirty="0" smtClean="0">
                <a:solidFill>
                  <a:schemeClr val="tx2">
                    <a:lumMod val="75000"/>
                  </a:schemeClr>
                </a:solidFill>
              </a:rPr>
              <a:t> в</a:t>
            </a:r>
            <a:r>
              <a:rPr lang="en-US" sz="2000" b="1" i="1" dirty="0" smtClean="0">
                <a:solidFill>
                  <a:schemeClr val="tx2">
                    <a:lumMod val="75000"/>
                  </a:schemeClr>
                </a:solidFill>
              </a:rPr>
              <a:t>a</a:t>
            </a:r>
            <a:r>
              <a:rPr lang="ru-RU" sz="2000" b="1" i="1" dirty="0" smtClean="0">
                <a:solidFill>
                  <a:schemeClr val="tx2">
                    <a:lumMod val="75000"/>
                  </a:schemeClr>
                </a:solidFill>
              </a:rPr>
              <a:t>м</a:t>
            </a:r>
            <a:r>
              <a:rPr lang="ru-RU" sz="2000" i="1" dirty="0" smtClean="0"/>
              <a:t/>
            </a:r>
            <a:br>
              <a:rPr lang="ru-RU" sz="2000" i="1" dirty="0" smtClean="0"/>
            </a:br>
            <a:r>
              <a:rPr lang="ru-RU" sz="2000" i="1" dirty="0" smtClean="0"/>
              <a:t/>
            </a:r>
            <a:br>
              <a:rPr lang="ru-RU" sz="2000" i="1" dirty="0" smtClean="0"/>
            </a:br>
            <a:r>
              <a:rPr lang="ru-RU" sz="1700" i="1" dirty="0" smtClean="0"/>
              <a:t>Исполняет –Николай Гринько</a:t>
            </a:r>
            <a:r>
              <a:rPr lang="ru-RU" sz="2000" i="1" dirty="0" smtClean="0"/>
              <a:t/>
            </a:r>
            <a:br>
              <a:rPr lang="ru-RU" sz="2000" i="1" dirty="0" smtClean="0"/>
            </a:br>
            <a:r>
              <a:rPr lang="ru-RU" sz="2000" dirty="0" smtClean="0"/>
              <a:t/>
            </a:r>
            <a:br>
              <a:rPr lang="ru-RU" sz="2000" dirty="0" smtClean="0"/>
            </a:br>
            <a:r>
              <a:rPr lang="ru-RU" sz="2000" dirty="0" smtClean="0">
                <a:latin typeface="Arial" pitchFamily="34" charset="0"/>
                <a:cs typeface="Arial" pitchFamily="34" charset="0"/>
              </a:rPr>
              <a:t>1.Темп- медленный, спокойная</a:t>
            </a:r>
            <a:br>
              <a:rPr lang="ru-RU" sz="2000" dirty="0" smtClean="0">
                <a:latin typeface="Arial" pitchFamily="34" charset="0"/>
                <a:cs typeface="Arial" pitchFamily="34" charset="0"/>
              </a:rPr>
            </a:br>
            <a:r>
              <a:rPr lang="ru-RU" sz="2000" dirty="0" smtClean="0">
                <a:latin typeface="Arial" pitchFamily="34" charset="0"/>
                <a:cs typeface="Arial" pitchFamily="34" charset="0"/>
              </a:rPr>
              <a:t>2.Структура – вступление-куплет-проигрыш-куплет</a:t>
            </a:r>
            <a:endParaRPr lang="ru-RU" sz="2000" dirty="0">
              <a:latin typeface="Arial" pitchFamily="34" charset="0"/>
              <a:cs typeface="Arial" pitchFamily="34" charset="0"/>
            </a:endParaRPr>
          </a:p>
        </p:txBody>
      </p:sp>
      <p:pic>
        <p:nvPicPr>
          <p:cNvPr id="24578" name="Picture 2"/>
          <p:cNvPicPr>
            <a:picLocks noChangeAspect="1" noChangeArrowheads="1"/>
          </p:cNvPicPr>
          <p:nvPr/>
        </p:nvPicPr>
        <p:blipFill>
          <a:blip r:embed="rId3"/>
          <a:srcRect/>
          <a:stretch>
            <a:fillRect/>
          </a:stretch>
        </p:blipFill>
        <p:spPr bwMode="auto">
          <a:xfrm>
            <a:off x="285720" y="500042"/>
            <a:ext cx="3357586" cy="2539351"/>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a:srcRect/>
          <a:stretch>
            <a:fillRect/>
          </a:stretch>
        </p:blipFill>
        <p:spPr bwMode="auto">
          <a:xfrm>
            <a:off x="5357818" y="3714752"/>
            <a:ext cx="3429000" cy="2560637"/>
          </a:xfrm>
          <a:prstGeom prst="rect">
            <a:avLst/>
          </a:prstGeom>
          <a:noFill/>
          <a:ln w="9525">
            <a:noFill/>
            <a:miter lim="800000"/>
            <a:headEnd/>
            <a:tailEnd/>
          </a:ln>
          <a:effectLst/>
        </p:spPr>
      </p:pic>
      <p:sp>
        <p:nvSpPr>
          <p:cNvPr id="5" name="Прямоугольник 4"/>
          <p:cNvSpPr/>
          <p:nvPr/>
        </p:nvSpPr>
        <p:spPr>
          <a:xfrm>
            <a:off x="571472" y="3643314"/>
            <a:ext cx="4572000" cy="2923877"/>
          </a:xfrm>
          <a:prstGeom prst="rect">
            <a:avLst/>
          </a:prstGeom>
        </p:spPr>
        <p:txBody>
          <a:bodyPr wrap="square">
            <a:spAutoFit/>
          </a:bodyPr>
          <a:lstStyle/>
          <a:p>
            <a:pPr algn="ctr"/>
            <a:r>
              <a:rPr lang="ru-RU" b="1" i="1" dirty="0" smtClean="0">
                <a:solidFill>
                  <a:schemeClr val="tx2">
                    <a:lumMod val="75000"/>
                  </a:schemeClr>
                </a:solidFill>
              </a:rPr>
              <a:t>О птичках поёт птицелов, </a:t>
            </a:r>
          </a:p>
          <a:p>
            <a:pPr algn="ctr"/>
            <a:r>
              <a:rPr lang="ru-RU" b="1" i="1" dirty="0" smtClean="0">
                <a:solidFill>
                  <a:schemeClr val="tx2">
                    <a:lumMod val="75000"/>
                  </a:schemeClr>
                </a:solidFill>
              </a:rPr>
              <a:t>О рыбках поёт рыболов, </a:t>
            </a:r>
          </a:p>
          <a:p>
            <a:pPr algn="ctr"/>
            <a:r>
              <a:rPr lang="ru-RU" b="1" i="1" dirty="0" smtClean="0">
                <a:solidFill>
                  <a:schemeClr val="tx2">
                    <a:lumMod val="75000"/>
                  </a:schemeClr>
                </a:solidFill>
              </a:rPr>
              <a:t>А я пиявках пою - За денежки их продаю!</a:t>
            </a:r>
          </a:p>
          <a:p>
            <a:pPr algn="ctr"/>
            <a:endParaRPr lang="ru-RU" sz="1000" i="1" dirty="0" smtClean="0"/>
          </a:p>
          <a:p>
            <a:pPr algn="ctr"/>
            <a:r>
              <a:rPr lang="ru-RU" sz="1500" u="sng" dirty="0" smtClean="0">
                <a:hlinkClick r:id="rId5" tooltip="Басов, Владимир Павлович"/>
              </a:rPr>
              <a:t>Владимир Басов</a:t>
            </a:r>
            <a:r>
              <a:rPr lang="ru-RU" sz="1500" dirty="0" smtClean="0"/>
              <a:t> (куплеты) и вокальный ансамбль </a:t>
            </a:r>
            <a:r>
              <a:rPr lang="ru-RU" sz="1500" u="sng" dirty="0" err="1" smtClean="0">
                <a:hlinkClick r:id="rId6" tooltip="Театр юного зрителя"/>
              </a:rPr>
              <a:t>ТЮЗа</a:t>
            </a:r>
            <a:r>
              <a:rPr lang="ru-RU" sz="1500" dirty="0" smtClean="0"/>
              <a:t> (припев)</a:t>
            </a:r>
            <a:r>
              <a:rPr lang="ru-RU" sz="1500" i="1" dirty="0" smtClean="0"/>
              <a:t> </a:t>
            </a:r>
          </a:p>
          <a:p>
            <a:pPr algn="ctr"/>
            <a:endParaRPr lang="ru-RU" sz="1500" i="1" dirty="0" smtClean="0"/>
          </a:p>
          <a:p>
            <a:pPr algn="ctr"/>
            <a:r>
              <a:rPr lang="ru-RU" sz="2000" dirty="0" smtClean="0">
                <a:latin typeface="Arial" pitchFamily="34" charset="0"/>
                <a:cs typeface="Arial" pitchFamily="34" charset="0"/>
              </a:rPr>
              <a:t>1.Темп – умеренно, с движением</a:t>
            </a:r>
          </a:p>
          <a:p>
            <a:pPr algn="ctr"/>
            <a:r>
              <a:rPr lang="ru-RU" sz="2000" dirty="0" smtClean="0">
                <a:latin typeface="Arial" pitchFamily="34" charset="0"/>
                <a:cs typeface="Arial" pitchFamily="34" charset="0"/>
              </a:rPr>
              <a:t>2.Структура – вступление-куплет-припев</a:t>
            </a:r>
          </a:p>
          <a:p>
            <a:pPr algn="ctr"/>
            <a:endParaRPr lang="ru-RU" sz="1500" i="1" dirty="0"/>
          </a:p>
        </p:txBody>
      </p:sp>
    </p:spTree>
  </p:cSld>
  <p:clrMapOvr>
    <a:masterClrMapping/>
  </p:clrMapOvr>
  <p:transition advTm="1543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FBEAC7">
                <a:lumMod val="0"/>
                <a:lumOff val="100000"/>
              </a:srgbClr>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pPr>
              <a:lnSpc>
                <a:spcPct val="150000"/>
              </a:lnSpc>
            </a:pPr>
            <a:r>
              <a:rPr lang="ru-RU" sz="2000" dirty="0">
                <a:latin typeface="Times New Roman" pitchFamily="18" charset="0"/>
                <a:cs typeface="Times New Roman" pitchFamily="18" charset="0"/>
              </a:rPr>
              <a:t>В фильме, как в призме, идеально сошлось всё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замечательная сказка Алексея Толстого, блестящий актёрский состав, динамичный сюжет, который несмотря на обилие песен, нигде не «провисает». Более того, музыка Алексея Рыбникова сама </a:t>
            </a:r>
            <a:r>
              <a:rPr lang="ru-RU" sz="2000" dirty="0" smtClean="0">
                <a:latin typeface="Times New Roman" pitchFamily="18" charset="0"/>
                <a:cs typeface="Times New Roman" pitchFamily="18" charset="0"/>
              </a:rPr>
              <a:t>задает </a:t>
            </a:r>
            <a:r>
              <a:rPr lang="ru-RU" sz="2000" dirty="0">
                <a:latin typeface="Times New Roman" pitchFamily="18" charset="0"/>
                <a:cs typeface="Times New Roman" pitchFamily="18" charset="0"/>
              </a:rPr>
              <a:t>сюжету тон, а персонажам </a:t>
            </a:r>
            <a:r>
              <a:rPr lang="ru-RU" sz="2000" dirty="0" smtClean="0">
                <a:latin typeface="Times New Roman" pitchFamily="18" charset="0"/>
                <a:cs typeface="Times New Roman" pitchFamily="18" charset="0"/>
              </a:rPr>
              <a:t>- характер</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Это и обаятельно-мерзкий </a:t>
            </a:r>
            <a:r>
              <a:rPr lang="ru-RU" sz="2000" dirty="0">
                <a:latin typeface="Times New Roman" pitchFamily="18" charset="0"/>
                <a:cs typeface="Times New Roman" pitchFamily="18" charset="0"/>
              </a:rPr>
              <a:t>Карабас Этуша, жулик-трактирщик </a:t>
            </a:r>
            <a:r>
              <a:rPr lang="ru-RU" sz="2000" dirty="0" err="1">
                <a:latin typeface="Times New Roman" pitchFamily="18" charset="0"/>
                <a:cs typeface="Times New Roman" pitchFamily="18" charset="0"/>
              </a:rPr>
              <a:t>Цуладзе</a:t>
            </a:r>
            <a:r>
              <a:rPr lang="ru-RU" sz="2000" dirty="0">
                <a:latin typeface="Times New Roman" pitchFamily="18" charset="0"/>
                <a:cs typeface="Times New Roman" pitchFamily="18" charset="0"/>
              </a:rPr>
              <a:t>, деловой и нахальный </a:t>
            </a:r>
            <a:r>
              <a:rPr lang="ru-RU" sz="2000" dirty="0" err="1">
                <a:latin typeface="Times New Roman" pitchFamily="18" charset="0"/>
                <a:cs typeface="Times New Roman" pitchFamily="18" charset="0"/>
              </a:rPr>
              <a:t>Дуремар</a:t>
            </a:r>
            <a:r>
              <a:rPr lang="ru-RU" sz="2000" dirty="0">
                <a:latin typeface="Times New Roman" pitchFamily="18" charset="0"/>
                <a:cs typeface="Times New Roman" pitchFamily="18" charset="0"/>
              </a:rPr>
              <a:t> Басова </a:t>
            </a:r>
            <a:r>
              <a:rPr lang="ru-RU" sz="2000" dirty="0" smtClean="0">
                <a:latin typeface="Times New Roman" pitchFamily="18" charset="0"/>
                <a:cs typeface="Times New Roman" pitchFamily="18" charset="0"/>
              </a:rPr>
              <a:t>и т.д.. Смотреть </a:t>
            </a:r>
            <a:r>
              <a:rPr lang="ru-RU" sz="2000" dirty="0">
                <a:latin typeface="Times New Roman" pitchFamily="18" charset="0"/>
                <a:cs typeface="Times New Roman" pitchFamily="18" charset="0"/>
              </a:rPr>
              <a:t>этот фильм </a:t>
            </a:r>
            <a:r>
              <a:rPr lang="ru-RU" sz="2000" dirty="0" smtClean="0">
                <a:latin typeface="Times New Roman" pitchFamily="18" charset="0"/>
                <a:cs typeface="Times New Roman" pitchFamily="18" charset="0"/>
              </a:rPr>
              <a:t>сказку можно бесконечно.</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47350016"/>
      </p:ext>
    </p:extLst>
  </p:cSld>
  <p:clrMapOvr>
    <a:masterClrMapping/>
  </p:clrMapOvr>
  <p:transition advTm="1356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alpha val="74000"/>
              </a:srgbClr>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pPr indent="457200">
              <a:lnSpc>
                <a:spcPct val="150000"/>
              </a:lnSpc>
            </a:pPr>
            <a:r>
              <a:rPr lang="ru-RU" sz="2000" dirty="0" smtClean="0">
                <a:latin typeface="Times New Roman" pitchFamily="18" charset="0"/>
                <a:cs typeface="Times New Roman" pitchFamily="18" charset="0"/>
              </a:rPr>
              <a:t>Мне понравился главный герой сказки, Буратино. Поначалу он был глупым, непослушным созданием, но те приключения, которые ему довелось пережить, научили его распознавать добро и зло, а также ценить истинную дружбу.</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Это чудесный, добрый, фантастично красивый фильм!</a:t>
            </a:r>
            <a:endParaRPr lang="ru-RU" sz="2000" dirty="0">
              <a:latin typeface="Times New Roman" pitchFamily="18" charset="0"/>
              <a:cs typeface="Times New Roman" pitchFamily="18" charset="0"/>
            </a:endParaRPr>
          </a:p>
        </p:txBody>
      </p:sp>
    </p:spTree>
  </p:cSld>
  <p:clrMapOvr>
    <a:masterClrMapping/>
  </p:clrMapOvr>
  <p:transition advTm="1271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srcRect/>
          <a:stretch>
            <a:fillRect/>
          </a:stretch>
        </p:blipFill>
        <p:spPr bwMode="auto">
          <a:xfrm>
            <a:off x="357158" y="214290"/>
            <a:ext cx="8501121" cy="6429420"/>
          </a:xfrm>
          <a:prstGeom prst="rect">
            <a:avLst/>
          </a:prstGeom>
          <a:noFill/>
          <a:ln w="9525">
            <a:noFill/>
            <a:miter lim="800000"/>
            <a:headEnd/>
            <a:tailEnd/>
          </a:ln>
          <a:effectLst/>
        </p:spPr>
      </p:pic>
    </p:spTree>
  </p:cSld>
  <p:clrMapOvr>
    <a:masterClrMapping/>
  </p:clrMapOvr>
  <p:transition advTm="37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3" y="332656"/>
            <a:ext cx="7800975" cy="629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004048" y="980728"/>
            <a:ext cx="3816424" cy="5328592"/>
          </a:xfrm>
        </p:spPr>
        <p:txBody>
          <a:bodyPr>
            <a:normAutofit/>
          </a:bodyPr>
          <a:lstStyle/>
          <a:p>
            <a:pPr indent="457200" algn="just">
              <a:lnSpc>
                <a:spcPct val="150000"/>
              </a:lnSpc>
            </a:pPr>
            <a:r>
              <a:rPr lang="ru-RU" sz="1400" b="0" dirty="0" smtClean="0">
                <a:latin typeface="Times New Roman" pitchFamily="18" charset="0"/>
                <a:cs typeface="Times New Roman" pitchFamily="18" charset="0"/>
              </a:rPr>
              <a:t/>
            </a:r>
            <a:br>
              <a:rPr lang="ru-RU" sz="1400" b="0" dirty="0" smtClean="0">
                <a:latin typeface="Times New Roman" pitchFamily="18" charset="0"/>
                <a:cs typeface="Times New Roman" pitchFamily="18" charset="0"/>
              </a:rPr>
            </a:br>
            <a:r>
              <a:rPr lang="ru-RU" sz="1400" b="0" dirty="0" smtClean="0">
                <a:latin typeface="Times New Roman" pitchFamily="18" charset="0"/>
                <a:cs typeface="Times New Roman" pitchFamily="18" charset="0"/>
              </a:rPr>
              <a:t/>
            </a:r>
            <a:br>
              <a:rPr lang="ru-RU" sz="1400" b="0" dirty="0" smtClean="0">
                <a:latin typeface="Times New Roman" pitchFamily="18" charset="0"/>
                <a:cs typeface="Times New Roman" pitchFamily="18" charset="0"/>
              </a:rPr>
            </a:br>
            <a:r>
              <a:rPr lang="ru-RU" sz="1400" b="0" dirty="0" smtClean="0">
                <a:latin typeface="Times New Roman" pitchFamily="18" charset="0"/>
                <a:cs typeface="Times New Roman" pitchFamily="18" charset="0"/>
              </a:rPr>
              <a:t>«</a:t>
            </a:r>
            <a:r>
              <a:rPr lang="ru-RU" sz="1400" b="0" dirty="0">
                <a:latin typeface="Times New Roman" pitchFamily="18" charset="0"/>
                <a:cs typeface="Times New Roman" pitchFamily="18" charset="0"/>
              </a:rPr>
              <a:t>Приключения Буратино» — советский двухсерийный музыкальный фильм по мотивам сказки А. Н. Толстого «Золотой ключик, или Приключения Буратино», созданный на киностудии </a:t>
            </a:r>
            <a:r>
              <a:rPr lang="ru-RU" sz="1400" b="0" dirty="0" err="1">
                <a:latin typeface="Times New Roman" pitchFamily="18" charset="0"/>
                <a:cs typeface="Times New Roman" pitchFamily="18" charset="0"/>
              </a:rPr>
              <a:t>Беларусьфильм</a:t>
            </a:r>
            <a:r>
              <a:rPr lang="ru-RU" sz="1400" b="0" dirty="0">
                <a:latin typeface="Times New Roman" pitchFamily="18" charset="0"/>
                <a:cs typeface="Times New Roman" pitchFamily="18" charset="0"/>
              </a:rPr>
              <a:t> в 1975 году. </a:t>
            </a:r>
            <a:r>
              <a:rPr lang="ru-RU" sz="1400" b="0" dirty="0" smtClean="0">
                <a:latin typeface="Times New Roman" pitchFamily="18" charset="0"/>
                <a:cs typeface="Times New Roman" pitchFamily="18" charset="0"/>
              </a:rPr>
              <a:t>Считается </a:t>
            </a:r>
            <a:r>
              <a:rPr lang="ru-RU" sz="1400" b="0" dirty="0">
                <a:latin typeface="Times New Roman" pitchFamily="18" charset="0"/>
                <a:cs typeface="Times New Roman" pitchFamily="18" charset="0"/>
              </a:rPr>
              <a:t>культовым. </a:t>
            </a:r>
            <a:r>
              <a:rPr lang="ru-RU" sz="1400" b="0" dirty="0" smtClean="0">
                <a:latin typeface="Times New Roman" pitchFamily="18" charset="0"/>
                <a:cs typeface="Times New Roman" pitchFamily="18" charset="0"/>
              </a:rPr>
              <a:t>Телепремьера </a:t>
            </a:r>
            <a:r>
              <a:rPr lang="ru-RU" sz="1400" b="0" dirty="0">
                <a:latin typeface="Times New Roman" pitchFamily="18" charset="0"/>
                <a:cs typeface="Times New Roman" pitchFamily="18" charset="0"/>
              </a:rPr>
              <a:t>— 1 и 2 января 1976 года.</a:t>
            </a:r>
          </a:p>
        </p:txBody>
      </p:sp>
      <p:sp>
        <p:nvSpPr>
          <p:cNvPr id="3" name="Текст 2"/>
          <p:cNvSpPr>
            <a:spLocks noGrp="1"/>
          </p:cNvSpPr>
          <p:nvPr>
            <p:ph type="body" idx="1"/>
          </p:nvPr>
        </p:nvSpPr>
        <p:spPr>
          <a:xfrm>
            <a:off x="395536" y="5157193"/>
            <a:ext cx="3705671" cy="1080120"/>
          </a:xfrm>
        </p:spPr>
        <p:txBody>
          <a:bodyPr anchor="ctr"/>
          <a:lstStyle/>
          <a:p>
            <a:pPr algn="ctr"/>
            <a:r>
              <a:rPr lang="ru-RU" sz="1800" b="1" dirty="0">
                <a:solidFill>
                  <a:schemeClr val="accent5">
                    <a:lumMod val="50000"/>
                  </a:schemeClr>
                </a:solidFill>
                <a:latin typeface="Arial Black" pitchFamily="34" charset="0"/>
                <a:ea typeface="+mj-ea"/>
                <a:cs typeface="+mj-cs"/>
              </a:rPr>
              <a:t>Киностудия «</a:t>
            </a:r>
            <a:r>
              <a:rPr lang="ru-RU" sz="1800" b="1" dirty="0" err="1">
                <a:solidFill>
                  <a:schemeClr val="accent5">
                    <a:lumMod val="50000"/>
                  </a:schemeClr>
                </a:solidFill>
                <a:latin typeface="Arial Black" pitchFamily="34" charset="0"/>
                <a:ea typeface="+mj-ea"/>
                <a:cs typeface="+mj-cs"/>
              </a:rPr>
              <a:t>Беларусьфильм</a:t>
            </a:r>
            <a:r>
              <a:rPr lang="ru-RU" sz="1800" b="1" dirty="0">
                <a:solidFill>
                  <a:schemeClr val="accent5">
                    <a:lumMod val="50000"/>
                  </a:schemeClr>
                </a:solidFill>
                <a:latin typeface="Arial Black" pitchFamily="34" charset="0"/>
                <a:ea typeface="+mj-ea"/>
                <a:cs typeface="+mj-cs"/>
              </a:rPr>
              <a:t>»</a:t>
            </a:r>
            <a:br>
              <a:rPr lang="ru-RU" sz="1800" b="1" dirty="0">
                <a:solidFill>
                  <a:schemeClr val="accent5">
                    <a:lumMod val="50000"/>
                  </a:schemeClr>
                </a:solidFill>
                <a:latin typeface="Arial Black" pitchFamily="34" charset="0"/>
                <a:ea typeface="+mj-ea"/>
                <a:cs typeface="+mj-cs"/>
              </a:rPr>
            </a:br>
            <a:r>
              <a:rPr lang="ru-RU" sz="1800" b="1" dirty="0">
                <a:solidFill>
                  <a:schemeClr val="accent5">
                    <a:lumMod val="50000"/>
                  </a:schemeClr>
                </a:solidFill>
                <a:latin typeface="Arial Black" pitchFamily="34" charset="0"/>
                <a:ea typeface="+mj-ea"/>
                <a:cs typeface="+mj-cs"/>
              </a:rPr>
              <a:t>1975г</a:t>
            </a:r>
            <a:r>
              <a:rPr lang="ru-RU" sz="1600" b="1" dirty="0">
                <a:solidFill>
                  <a:schemeClr val="accent5">
                    <a:lumMod val="50000"/>
                  </a:schemeClr>
                </a:solidFill>
                <a:ea typeface="+mj-ea"/>
                <a:cs typeface="+mj-cs"/>
              </a:rPr>
              <a:t>.</a:t>
            </a:r>
            <a:endParaRPr lang="ru-RU" dirty="0">
              <a:solidFill>
                <a:schemeClr val="accent5">
                  <a:lumMod val="50000"/>
                </a:schemeClr>
              </a:solidFill>
            </a:endParaRPr>
          </a:p>
        </p:txBody>
      </p:sp>
    </p:spTree>
    <p:extLst>
      <p:ext uri="{BB962C8B-B14F-4D97-AF65-F5344CB8AC3E}">
        <p14:creationId xmlns="" xmlns:p14="http://schemas.microsoft.com/office/powerpoint/2010/main" val="3433357144"/>
      </p:ext>
    </p:extLst>
  </p:cSld>
  <p:clrMapOvr>
    <a:masterClrMapping/>
  </p:clrMapOvr>
  <p:transition advTm="1046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12" y="0"/>
            <a:ext cx="10475913" cy="6980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6563072" cy="2074242"/>
          </a:xfrm>
        </p:spPr>
        <p:txBody>
          <a:bodyPr>
            <a:normAutofit/>
          </a:bodyPr>
          <a:lstStyle/>
          <a:p>
            <a:r>
              <a:rPr lang="ru-RU" b="1" i="1" dirty="0" smtClean="0">
                <a:solidFill>
                  <a:srgbClr val="FF0000"/>
                </a:solidFill>
                <a:latin typeface="Arial Black" pitchFamily="34" charset="0"/>
              </a:rPr>
              <a:t>Кто доброй сказкой входит в дом?</a:t>
            </a:r>
            <a:endParaRPr lang="ru-RU" b="1" i="1" dirty="0">
              <a:solidFill>
                <a:srgbClr val="FF0000"/>
              </a:solidFill>
              <a:latin typeface="Arial Black" pitchFamily="34" charset="0"/>
            </a:endParaRPr>
          </a:p>
        </p:txBody>
      </p:sp>
      <p:sp>
        <p:nvSpPr>
          <p:cNvPr id="7" name="Заголовок 1"/>
          <p:cNvSpPr txBox="1">
            <a:spLocks/>
          </p:cNvSpPr>
          <p:nvPr/>
        </p:nvSpPr>
        <p:spPr>
          <a:xfrm>
            <a:off x="3275856" y="2452998"/>
            <a:ext cx="4320480" cy="1480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i="1" dirty="0" smtClean="0">
                <a:solidFill>
                  <a:schemeClr val="accent3">
                    <a:lumMod val="75000"/>
                  </a:schemeClr>
                </a:solidFill>
                <a:latin typeface="Arial Black" pitchFamily="34" charset="0"/>
              </a:rPr>
              <a:t>Скажите как его зовут?</a:t>
            </a:r>
          </a:p>
        </p:txBody>
      </p:sp>
      <p:sp>
        <p:nvSpPr>
          <p:cNvPr id="8" name="Заголовок 1"/>
          <p:cNvSpPr txBox="1">
            <a:spLocks/>
          </p:cNvSpPr>
          <p:nvPr/>
        </p:nvSpPr>
        <p:spPr>
          <a:xfrm>
            <a:off x="5417903" y="4077072"/>
            <a:ext cx="4320480"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i="1" dirty="0" err="1" smtClean="0">
                <a:solidFill>
                  <a:srgbClr val="FF0000"/>
                </a:solidFill>
                <a:latin typeface="Arial Black" pitchFamily="34" charset="0"/>
              </a:rPr>
              <a:t>Бу</a:t>
            </a:r>
            <a:r>
              <a:rPr lang="ru-RU" b="1" i="1" dirty="0" smtClean="0">
                <a:solidFill>
                  <a:srgbClr val="FF0000"/>
                </a:solidFill>
                <a:latin typeface="Arial Black" pitchFamily="34" charset="0"/>
              </a:rPr>
              <a:t>-</a:t>
            </a:r>
            <a:r>
              <a:rPr lang="ru-RU" b="1" i="1" dirty="0" err="1" smtClean="0">
                <a:solidFill>
                  <a:srgbClr val="FF0000"/>
                </a:solidFill>
                <a:latin typeface="Arial Black" pitchFamily="34" charset="0"/>
              </a:rPr>
              <a:t>ра</a:t>
            </a:r>
            <a:r>
              <a:rPr lang="ru-RU" b="1" i="1" dirty="0" smtClean="0">
                <a:solidFill>
                  <a:srgbClr val="FF0000"/>
                </a:solidFill>
                <a:latin typeface="Arial Black" pitchFamily="34" charset="0"/>
              </a:rPr>
              <a:t>-</a:t>
            </a:r>
            <a:r>
              <a:rPr lang="ru-RU" b="1" i="1" dirty="0" err="1" smtClean="0">
                <a:solidFill>
                  <a:srgbClr val="FF0000"/>
                </a:solidFill>
                <a:latin typeface="Arial Black" pitchFamily="34" charset="0"/>
              </a:rPr>
              <a:t>ти</a:t>
            </a:r>
            <a:r>
              <a:rPr lang="ru-RU" b="1" i="1" dirty="0" smtClean="0">
                <a:solidFill>
                  <a:srgbClr val="FF0000"/>
                </a:solidFill>
                <a:latin typeface="Arial Black" pitchFamily="34" charset="0"/>
              </a:rPr>
              <a:t>-но!!!</a:t>
            </a:r>
          </a:p>
        </p:txBody>
      </p:sp>
    </p:spTree>
    <p:extLst>
      <p:ext uri="{BB962C8B-B14F-4D97-AF65-F5344CB8AC3E}">
        <p14:creationId xmlns="" xmlns:p14="http://schemas.microsoft.com/office/powerpoint/2010/main" val="1957812924"/>
      </p:ext>
    </p:extLst>
  </p:cSld>
  <p:clrMapOvr>
    <a:masterClrMapping/>
  </p:clrMapOvr>
  <p:transition advTm="48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2FDF1">
                <a:alpha val="0"/>
              </a:srgbClr>
            </a:gs>
            <a:gs pos="67000">
              <a:srgbClr val="FEE7F2"/>
            </a:gs>
            <a:gs pos="36000">
              <a:srgbClr val="FAC77D"/>
            </a:gs>
            <a:gs pos="61000">
              <a:srgbClr val="FBA97D"/>
            </a:gs>
            <a:gs pos="82001">
              <a:srgbClr val="FBD49C"/>
            </a:gs>
            <a:gs pos="100000">
              <a:srgbClr val="FEE7F2"/>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8418"/>
          </a:xfrm>
        </p:spPr>
        <p:txBody>
          <a:bodyPr>
            <a:noAutofit/>
          </a:bodyPr>
          <a:lstStyle/>
          <a:p>
            <a:pPr indent="457200" algn="just">
              <a:lnSpc>
                <a:spcPct val="150000"/>
              </a:lnSpc>
            </a:pPr>
            <a:r>
              <a:rPr lang="ru-RU" sz="1800" b="1" dirty="0">
                <a:latin typeface="Times New Roman" pitchFamily="18" charset="0"/>
                <a:cs typeface="Times New Roman" pitchFamily="18" charset="0"/>
              </a:rPr>
              <a:t>Песня Буратино</a:t>
            </a:r>
            <a:r>
              <a:rPr lang="ru-RU" sz="1800" dirty="0">
                <a:latin typeface="Times New Roman" pitchFamily="18" charset="0"/>
                <a:cs typeface="Times New Roman" pitchFamily="18" charset="0"/>
              </a:rPr>
              <a:t> – озорное музыкальное произведение о маленьком, но очень находчивом Мальчишке, выструганном из полена. </a:t>
            </a:r>
            <a:r>
              <a:rPr lang="ru-RU" sz="1800" dirty="0" smtClean="0">
                <a:latin typeface="Times New Roman" pitchFamily="18" charset="0"/>
                <a:cs typeface="Times New Roman" pitchFamily="18" charset="0"/>
              </a:rPr>
              <a:t>Многие </a:t>
            </a:r>
            <a:r>
              <a:rPr lang="ru-RU" sz="1800" dirty="0">
                <a:latin typeface="Times New Roman" pitchFamily="18" charset="0"/>
                <a:cs typeface="Times New Roman" pitchFamily="18" charset="0"/>
              </a:rPr>
              <a:t>очарованы этой зажигательной мелодией, созданной талантливейшим детским композитором А. Рыбниковым на слова не менее выдающегося автора поэтических текстов для детей Ю. </a:t>
            </a:r>
            <a:r>
              <a:rPr lang="ru-RU" sz="1800" dirty="0" err="1">
                <a:latin typeface="Times New Roman" pitchFamily="18" charset="0"/>
                <a:cs typeface="Times New Roman" pitchFamily="18" charset="0"/>
              </a:rPr>
              <a:t>Энтина</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Детская </a:t>
            </a:r>
            <a:r>
              <a:rPr lang="ru-RU" sz="1800" dirty="0">
                <a:latin typeface="Times New Roman" pitchFamily="18" charset="0"/>
                <a:cs typeface="Times New Roman" pitchFamily="18" charset="0"/>
              </a:rPr>
              <a:t>песня Буратино из кинофильма «Приключения Буратино» </a:t>
            </a:r>
            <a:r>
              <a:rPr lang="ru-RU" sz="1800" dirty="0" smtClean="0">
                <a:latin typeface="Times New Roman" pitchFamily="18" charset="0"/>
                <a:cs typeface="Times New Roman" pitchFamily="18" charset="0"/>
              </a:rPr>
              <a:t>позволяет </a:t>
            </a:r>
            <a:r>
              <a:rPr lang="ru-RU" sz="1800" dirty="0">
                <a:latin typeface="Times New Roman" pitchFamily="18" charset="0"/>
                <a:cs typeface="Times New Roman" pitchFamily="18" charset="0"/>
              </a:rPr>
              <a:t>проникнуться бушующей энергией и зарядится </a:t>
            </a:r>
            <a:r>
              <a:rPr lang="ru-RU" sz="1800" dirty="0" smtClean="0">
                <a:latin typeface="Times New Roman" pitchFamily="18" charset="0"/>
                <a:cs typeface="Times New Roman" pitchFamily="18" charset="0"/>
              </a:rPr>
              <a:t>позитивом.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Прямоугольник 2"/>
          <p:cNvSpPr/>
          <p:nvPr/>
        </p:nvSpPr>
        <p:spPr>
          <a:xfrm>
            <a:off x="741721" y="3717032"/>
            <a:ext cx="7920880" cy="2308324"/>
          </a:xfrm>
          <a:prstGeom prst="rect">
            <a:avLst/>
          </a:prstGeom>
        </p:spPr>
        <p:txBody>
          <a:bodyPr wrap="square">
            <a:spAutoFit/>
          </a:bodyPr>
          <a:lstStyle/>
          <a:p>
            <a:pPr marL="342900" indent="-342900">
              <a:buAutoNum type="arabicPeriod"/>
            </a:pPr>
            <a:r>
              <a:rPr lang="ru-RU" dirty="0" smtClean="0">
                <a:latin typeface="Times New Roman" pitchFamily="18" charset="0"/>
                <a:cs typeface="Times New Roman" pitchFamily="18" charset="0"/>
              </a:rPr>
              <a:t>Куплетная </a:t>
            </a:r>
            <a:r>
              <a:rPr lang="ru-RU" dirty="0">
                <a:latin typeface="Times New Roman" pitchFamily="18" charset="0"/>
                <a:cs typeface="Times New Roman" pitchFamily="18" charset="0"/>
              </a:rPr>
              <a:t>форма простая, двухчастная. </a:t>
            </a:r>
            <a:endParaRPr lang="ru-RU" dirty="0" smtClean="0">
              <a:latin typeface="Times New Roman" pitchFamily="18" charset="0"/>
              <a:cs typeface="Times New Roman" pitchFamily="18" charset="0"/>
            </a:endParaRPr>
          </a:p>
          <a:p>
            <a:pPr marL="342900" indent="-342900">
              <a:buAutoNum type="arabicPeriod"/>
            </a:pPr>
            <a:r>
              <a:rPr lang="ru-RU" dirty="0" smtClean="0">
                <a:latin typeface="Times New Roman" pitchFamily="18" charset="0"/>
                <a:cs typeface="Times New Roman" pitchFamily="18" charset="0"/>
              </a:rPr>
              <a:t>Структура </a:t>
            </a:r>
            <a:r>
              <a:rPr lang="ru-RU" dirty="0">
                <a:latin typeface="Times New Roman" pitchFamily="18" charset="0"/>
                <a:cs typeface="Times New Roman" pitchFamily="18" charset="0"/>
              </a:rPr>
              <a:t>песни – вступление-куплет-</a:t>
            </a:r>
            <a:r>
              <a:rPr lang="ru-RU" dirty="0" err="1">
                <a:latin typeface="Times New Roman" pitchFamily="18" charset="0"/>
                <a:cs typeface="Times New Roman" pitchFamily="18" charset="0"/>
              </a:rPr>
              <a:t>привев</a:t>
            </a:r>
            <a:r>
              <a:rPr lang="ru-RU" dirty="0">
                <a:latin typeface="Times New Roman" pitchFamily="18" charset="0"/>
                <a:cs typeface="Times New Roman" pitchFamily="18" charset="0"/>
              </a:rPr>
              <a:t>-проигрыш</a:t>
            </a:r>
            <a:r>
              <a:rPr lang="ru-RU" dirty="0" smtClean="0">
                <a:latin typeface="Times New Roman" pitchFamily="18" charset="0"/>
                <a:cs typeface="Times New Roman" pitchFamily="18" charset="0"/>
              </a:rPr>
              <a:t>.</a:t>
            </a:r>
          </a:p>
          <a:p>
            <a:pPr marL="342900" indent="-342900">
              <a:buAutoNum type="arabicPeriod"/>
            </a:pPr>
            <a:r>
              <a:rPr lang="ru-RU" dirty="0" smtClean="0">
                <a:latin typeface="Times New Roman" pitchFamily="18" charset="0"/>
                <a:cs typeface="Times New Roman" pitchFamily="18" charset="0"/>
              </a:rPr>
              <a:t>Темп – подвижный</a:t>
            </a:r>
          </a:p>
          <a:p>
            <a:pPr marL="342900" indent="-342900">
              <a:buAutoNum type="arabicPeriod"/>
            </a:pPr>
            <a:r>
              <a:rPr lang="ru-RU" dirty="0" smtClean="0">
                <a:latin typeface="Times New Roman" pitchFamily="18" charset="0"/>
                <a:cs typeface="Times New Roman" pitchFamily="18" charset="0"/>
              </a:rPr>
              <a:t>Регистр – средний</a:t>
            </a:r>
          </a:p>
          <a:p>
            <a:pPr marL="342900" indent="-342900">
              <a:buAutoNum type="arabicPeriod"/>
            </a:pPr>
            <a:r>
              <a:rPr lang="ru-RU" dirty="0" smtClean="0">
                <a:latin typeface="Times New Roman" pitchFamily="18" charset="0"/>
                <a:cs typeface="Times New Roman" pitchFamily="18" charset="0"/>
              </a:rPr>
              <a:t>Вокальные особенности – песня.</a:t>
            </a:r>
          </a:p>
          <a:p>
            <a:pPr marL="342900" indent="-342900">
              <a:buAutoNum type="arabicPeriod"/>
            </a:pPr>
            <a:r>
              <a:rPr lang="ru-RU" dirty="0">
                <a:latin typeface="Times New Roman" pitchFamily="18" charset="0"/>
                <a:cs typeface="Times New Roman" pitchFamily="18" charset="0"/>
              </a:rPr>
              <a:t>Куплеты превратились в некие </a:t>
            </a:r>
            <a:r>
              <a:rPr lang="ru-RU" dirty="0" smtClean="0">
                <a:latin typeface="Times New Roman" pitchFamily="18" charset="0"/>
                <a:cs typeface="Times New Roman" pitchFamily="18" charset="0"/>
              </a:rPr>
              <a:t>загадки, </a:t>
            </a:r>
          </a:p>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а </a:t>
            </a:r>
            <a:r>
              <a:rPr lang="ru-RU" dirty="0">
                <a:latin typeface="Times New Roman" pitchFamily="18" charset="0"/>
                <a:cs typeface="Times New Roman" pitchFamily="18" charset="0"/>
              </a:rPr>
              <a:t>припев-</a:t>
            </a:r>
            <a:r>
              <a:rPr lang="ru-RU" dirty="0" err="1">
                <a:latin typeface="Times New Roman" pitchFamily="18" charset="0"/>
                <a:cs typeface="Times New Roman" pitchFamily="18" charset="0"/>
              </a:rPr>
              <a:t>кричалка</a:t>
            </a:r>
            <a:r>
              <a:rPr lang="ru-RU" dirty="0">
                <a:latin typeface="Times New Roman" pitchFamily="18" charset="0"/>
                <a:cs typeface="Times New Roman" pitchFamily="18" charset="0"/>
              </a:rPr>
              <a:t> — ответом. </a:t>
            </a:r>
            <a:endParaRPr lang="ru-RU" dirty="0" smtClean="0">
              <a:latin typeface="Times New Roman" pitchFamily="18" charset="0"/>
              <a:cs typeface="Times New Roman" pitchFamily="18" charset="0"/>
            </a:endParaRPr>
          </a:p>
          <a:p>
            <a:pPr marL="342900" indent="-342900">
              <a:buAutoNum type="arabicPeriod"/>
            </a:pPr>
            <a:endParaRPr lang="ru-RU" dirty="0"/>
          </a:p>
        </p:txBody>
      </p:sp>
      <p:pic>
        <p:nvPicPr>
          <p:cNvPr id="5122" name="Picture 2" descr="F:\Буратино\buratino_106378892_orig_.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06172" y="4509476"/>
            <a:ext cx="3110475" cy="2332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7064568"/>
      </p:ext>
    </p:extLst>
  </p:cSld>
  <p:clrMapOvr>
    <a:masterClrMapping/>
  </p:clrMapOvr>
  <p:transition advTm="1414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4906888" cy="2713757"/>
          </a:xfrm>
        </p:spPr>
        <p:txBody>
          <a:bodyPr>
            <a:normAutofit/>
          </a:bodyPr>
          <a:lstStyle/>
          <a:p>
            <a:r>
              <a:rPr lang="ru-RU" sz="2000" i="1" dirty="0" smtClean="0">
                <a:solidFill>
                  <a:schemeClr val="accent3">
                    <a:lumMod val="50000"/>
                  </a:schemeClr>
                </a:solidFill>
                <a:latin typeface="Times New Roman" pitchFamily="18" charset="0"/>
                <a:cs typeface="Times New Roman" pitchFamily="18" charset="0"/>
              </a:rPr>
              <a:t>Затянулась бурой тиной </a:t>
            </a:r>
            <a:br>
              <a:rPr lang="ru-RU" sz="2000" i="1" dirty="0" smtClean="0">
                <a:solidFill>
                  <a:schemeClr val="accent3">
                    <a:lumMod val="50000"/>
                  </a:schemeClr>
                </a:solidFill>
                <a:latin typeface="Times New Roman" pitchFamily="18" charset="0"/>
                <a:cs typeface="Times New Roman" pitchFamily="18" charset="0"/>
              </a:rPr>
            </a:br>
            <a:r>
              <a:rPr lang="ru-RU" sz="2000" i="1" dirty="0" smtClean="0">
                <a:solidFill>
                  <a:schemeClr val="accent3">
                    <a:lumMod val="50000"/>
                  </a:schemeClr>
                </a:solidFill>
                <a:latin typeface="Times New Roman" pitchFamily="18" charset="0"/>
                <a:cs typeface="Times New Roman" pitchFamily="18" charset="0"/>
              </a:rPr>
              <a:t>Гладь старинного пруда.</a:t>
            </a:r>
            <a:br>
              <a:rPr lang="ru-RU" sz="2000" i="1" dirty="0" smtClean="0">
                <a:solidFill>
                  <a:schemeClr val="accent3">
                    <a:lumMod val="50000"/>
                  </a:schemeClr>
                </a:solidFill>
                <a:latin typeface="Times New Roman" pitchFamily="18" charset="0"/>
                <a:cs typeface="Times New Roman" pitchFamily="18" charset="0"/>
              </a:rPr>
            </a:br>
            <a:r>
              <a:rPr lang="ru-RU" sz="2000" i="1" dirty="0" smtClean="0">
                <a:solidFill>
                  <a:schemeClr val="accent3">
                    <a:lumMod val="50000"/>
                  </a:schemeClr>
                </a:solidFill>
                <a:latin typeface="Times New Roman" pitchFamily="18" charset="0"/>
                <a:cs typeface="Times New Roman" pitchFamily="18" charset="0"/>
              </a:rPr>
              <a:t>Ах, была, как Буратино, </a:t>
            </a:r>
            <a:br>
              <a:rPr lang="ru-RU" sz="2000" i="1" dirty="0" smtClean="0">
                <a:solidFill>
                  <a:schemeClr val="accent3">
                    <a:lumMod val="50000"/>
                  </a:schemeClr>
                </a:solidFill>
                <a:latin typeface="Times New Roman" pitchFamily="18" charset="0"/>
                <a:cs typeface="Times New Roman" pitchFamily="18" charset="0"/>
              </a:rPr>
            </a:br>
            <a:r>
              <a:rPr lang="ru-RU" sz="2000" i="1" dirty="0" smtClean="0">
                <a:solidFill>
                  <a:schemeClr val="accent3">
                    <a:lumMod val="50000"/>
                  </a:schemeClr>
                </a:solidFill>
                <a:latin typeface="Times New Roman" pitchFamily="18" charset="0"/>
                <a:cs typeface="Times New Roman" pitchFamily="18" charset="0"/>
              </a:rPr>
              <a:t>Я когда-то молода!</a:t>
            </a:r>
            <a:br>
              <a:rPr lang="ru-RU" sz="2000" i="1" dirty="0" smtClean="0">
                <a:solidFill>
                  <a:schemeClr val="accent3">
                    <a:lumMod val="50000"/>
                  </a:schemeClr>
                </a:solidFill>
                <a:latin typeface="Times New Roman" pitchFamily="18" charset="0"/>
                <a:cs typeface="Times New Roman" pitchFamily="18" charset="0"/>
              </a:rPr>
            </a:br>
            <a:r>
              <a:rPr lang="ru-RU" sz="2000" i="1" dirty="0">
                <a:solidFill>
                  <a:schemeClr val="accent3">
                    <a:lumMod val="50000"/>
                  </a:schemeClr>
                </a:solidFill>
                <a:latin typeface="Times New Roman" pitchFamily="18" charset="0"/>
                <a:cs typeface="Times New Roman" pitchFamily="18" charset="0"/>
              </a:rPr>
              <a:t/>
            </a:r>
            <a:br>
              <a:rPr lang="ru-RU" sz="2000" i="1" dirty="0">
                <a:solidFill>
                  <a:schemeClr val="accent3">
                    <a:lumMod val="50000"/>
                  </a:schemeClr>
                </a:solidFill>
                <a:latin typeface="Times New Roman" pitchFamily="18" charset="0"/>
                <a:cs typeface="Times New Roman" pitchFamily="18" charset="0"/>
              </a:rPr>
            </a:br>
            <a:r>
              <a:rPr lang="ru-RU" sz="2000" i="1" dirty="0" smtClean="0">
                <a:latin typeface="Times New Roman" pitchFamily="18" charset="0"/>
                <a:cs typeface="Times New Roman" pitchFamily="18" charset="0"/>
              </a:rPr>
              <a:t>Исполнитель – </a:t>
            </a:r>
            <a:r>
              <a:rPr lang="ru-RU" sz="2000" i="1" dirty="0" err="1" smtClean="0">
                <a:latin typeface="Times New Roman" pitchFamily="18" charset="0"/>
                <a:cs typeface="Times New Roman" pitchFamily="18" charset="0"/>
              </a:rPr>
              <a:t>Рина</a:t>
            </a:r>
            <a:r>
              <a:rPr lang="ru-RU" sz="2000" i="1" dirty="0" smtClean="0">
                <a:latin typeface="Times New Roman" pitchFamily="18" charset="0"/>
                <a:cs typeface="Times New Roman" pitchFamily="18" charset="0"/>
              </a:rPr>
              <a:t> Зеленая</a:t>
            </a:r>
            <a:endParaRPr lang="ru-RU" sz="2000" i="1" dirty="0">
              <a:latin typeface="Times New Roman" pitchFamily="18" charset="0"/>
              <a:cs typeface="Times New Roman" pitchFamily="18" charset="0"/>
            </a:endParaRPr>
          </a:p>
        </p:txBody>
      </p:sp>
      <p:pic>
        <p:nvPicPr>
          <p:cNvPr id="6146" name="Picture 2" descr="F:\Буратино\0ae806b4cb37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8064" y="188640"/>
            <a:ext cx="3710186" cy="27997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640756" y="3429000"/>
            <a:ext cx="8107707" cy="27137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mj-lt"/>
              <a:buAutoNum type="arabicPeriod"/>
            </a:pPr>
            <a:r>
              <a:rPr lang="ru-RU" sz="2000" dirty="0" smtClean="0">
                <a:latin typeface="Times New Roman" pitchFamily="18" charset="0"/>
                <a:cs typeface="Times New Roman" pitchFamily="18" charset="0"/>
              </a:rPr>
              <a:t>Куплетная форма – куплетно-вариационная</a:t>
            </a:r>
          </a:p>
          <a:p>
            <a:pPr marL="457200" indent="457200" algn="just">
              <a:buFont typeface="+mj-lt"/>
              <a:buAutoNum type="arabicPeriod"/>
            </a:pPr>
            <a:r>
              <a:rPr lang="ru-RU" sz="2000" dirty="0" smtClean="0">
                <a:latin typeface="Times New Roman" pitchFamily="18" charset="0"/>
                <a:cs typeface="Times New Roman" pitchFamily="18" charset="0"/>
              </a:rPr>
              <a:t>Темп – медленный, протяжный</a:t>
            </a:r>
          </a:p>
          <a:p>
            <a:pPr marL="457200" indent="457200" algn="just">
              <a:buFont typeface="+mj-lt"/>
              <a:buAutoNum type="arabicPeriod"/>
            </a:pPr>
            <a:r>
              <a:rPr lang="ru-RU" sz="2000" dirty="0" smtClean="0">
                <a:latin typeface="Times New Roman" pitchFamily="18" charset="0"/>
                <a:cs typeface="Times New Roman" pitchFamily="18" charset="0"/>
              </a:rPr>
              <a:t>Вокальные особенности - романс</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18575504"/>
      </p:ext>
    </p:extLst>
  </p:cSld>
  <p:clrMapOvr>
    <a:masterClrMapping/>
  </p:clrMapOvr>
  <p:transition advTm="998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332656"/>
            <a:ext cx="4978896" cy="2664296"/>
          </a:xfrm>
        </p:spPr>
        <p:txBody>
          <a:bodyPr>
            <a:normAutofit fontScale="90000"/>
          </a:bodyPr>
          <a:lstStyle/>
          <a:p>
            <a:r>
              <a:rPr lang="ru-RU" i="1" dirty="0" smtClean="0"/>
              <a:t/>
            </a:r>
            <a:br>
              <a:rPr lang="ru-RU" i="1" dirty="0" smtClean="0"/>
            </a:br>
            <a:r>
              <a:rPr lang="ru-RU" i="1" dirty="0" smtClean="0"/>
              <a:t>Считайте меня подлым.</a:t>
            </a:r>
            <a:br>
              <a:rPr lang="ru-RU" i="1" dirty="0" smtClean="0"/>
            </a:br>
            <a:r>
              <a:rPr lang="ru-RU" i="1" dirty="0" smtClean="0"/>
              <a:t/>
            </a:r>
            <a:br>
              <a:rPr lang="ru-RU" i="1" dirty="0" smtClean="0"/>
            </a:br>
            <a:r>
              <a:rPr lang="ru-RU" sz="2200" i="1" dirty="0" smtClean="0"/>
              <a:t>Исполнитель</a:t>
            </a:r>
            <a:r>
              <a:rPr lang="ru-RU" i="1" dirty="0" smtClean="0"/>
              <a:t> </a:t>
            </a:r>
            <a:r>
              <a:rPr lang="ru-RU" sz="2200" i="1" dirty="0" smtClean="0"/>
              <a:t>-</a:t>
            </a:r>
            <a:r>
              <a:rPr lang="ru-RU" sz="2200" dirty="0" smtClean="0"/>
              <a:t>Владимир </a:t>
            </a:r>
            <a:r>
              <a:rPr lang="ru-RU" sz="2200" dirty="0"/>
              <a:t>Этуш</a:t>
            </a:r>
            <a:r>
              <a:rPr lang="ru-RU" sz="1600" i="1" dirty="0" smtClean="0"/>
              <a:t/>
            </a:r>
            <a:br>
              <a:rPr lang="ru-RU" sz="1600" i="1" dirty="0" smtClean="0"/>
            </a:br>
            <a:endParaRPr lang="ru-RU" sz="1600" i="1" dirty="0"/>
          </a:p>
        </p:txBody>
      </p:sp>
      <p:pic>
        <p:nvPicPr>
          <p:cNvPr id="7170" name="Picture 2" descr="F:\Буратино\de65c422d826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332656"/>
            <a:ext cx="2857500"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1835696" y="3284984"/>
            <a:ext cx="6165328" cy="26642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742950">
              <a:lnSpc>
                <a:spcPct val="150000"/>
              </a:lnSpc>
              <a:buFont typeface="+mj-lt"/>
              <a:buAutoNum type="arabicPeriod"/>
            </a:pPr>
            <a:r>
              <a:rPr lang="ru-RU" sz="2500" i="1" dirty="0" smtClean="0">
                <a:latin typeface="Arial" pitchFamily="34" charset="0"/>
                <a:cs typeface="Arial" pitchFamily="34" charset="0"/>
              </a:rPr>
              <a:t>Куплетная форма –простая</a:t>
            </a:r>
          </a:p>
          <a:p>
            <a:pPr indent="742950">
              <a:lnSpc>
                <a:spcPct val="150000"/>
              </a:lnSpc>
              <a:buFont typeface="+mj-lt"/>
              <a:buAutoNum type="arabicPeriod"/>
            </a:pPr>
            <a:r>
              <a:rPr lang="ru-RU" sz="2500" i="1" dirty="0" smtClean="0">
                <a:latin typeface="Arial" pitchFamily="34" charset="0"/>
                <a:cs typeface="Arial" pitchFamily="34" charset="0"/>
              </a:rPr>
              <a:t>Темп – подвижный</a:t>
            </a:r>
          </a:p>
          <a:p>
            <a:pPr indent="742950">
              <a:lnSpc>
                <a:spcPct val="150000"/>
              </a:lnSpc>
              <a:buFont typeface="+mj-lt"/>
              <a:buAutoNum type="arabicPeriod"/>
            </a:pPr>
            <a:r>
              <a:rPr lang="ru-RU" sz="2500" i="1" dirty="0" smtClean="0">
                <a:latin typeface="Arial" pitchFamily="34" charset="0"/>
                <a:cs typeface="Arial" pitchFamily="34" charset="0"/>
              </a:rPr>
              <a:t>Вокальные особенности - песня</a:t>
            </a:r>
          </a:p>
          <a:p>
            <a:pPr marL="742950" indent="-742950">
              <a:buFont typeface="+mj-lt"/>
              <a:buAutoNum type="arabicPeriod"/>
            </a:pPr>
            <a:endParaRPr lang="ru-RU" sz="2500" i="1" dirty="0">
              <a:latin typeface="Arial" pitchFamily="34" charset="0"/>
              <a:cs typeface="Arial" pitchFamily="34" charset="0"/>
            </a:endParaRPr>
          </a:p>
        </p:txBody>
      </p:sp>
    </p:spTree>
    <p:extLst>
      <p:ext uri="{BB962C8B-B14F-4D97-AF65-F5344CB8AC3E}">
        <p14:creationId xmlns="" xmlns:p14="http://schemas.microsoft.com/office/powerpoint/2010/main" val="1505892027"/>
      </p:ext>
    </p:extLst>
  </p:cSld>
  <p:clrMapOvr>
    <a:masterClrMapping/>
  </p:clrMapOvr>
  <p:transition advTm="793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050904" cy="2506290"/>
          </a:xfrm>
        </p:spPr>
        <p:txBody>
          <a:bodyPr>
            <a:normAutofit/>
          </a:bodyPr>
          <a:lstStyle/>
          <a:p>
            <a:pPr>
              <a:lnSpc>
                <a:spcPct val="150000"/>
              </a:lnSpc>
            </a:pPr>
            <a:r>
              <a:rPr lang="ru-RU" sz="2500" i="1" dirty="0" smtClean="0">
                <a:solidFill>
                  <a:schemeClr val="bg1">
                    <a:lumMod val="50000"/>
                  </a:schemeClr>
                </a:solidFill>
                <a:latin typeface="Times New Roman" pitchFamily="18" charset="0"/>
                <a:cs typeface="Times New Roman" pitchFamily="18" charset="0"/>
              </a:rPr>
              <a:t>Поздней ночью в небе одна </a:t>
            </a:r>
            <a:br>
              <a:rPr lang="ru-RU" sz="2500" i="1" dirty="0" smtClean="0">
                <a:solidFill>
                  <a:schemeClr val="bg1">
                    <a:lumMod val="50000"/>
                  </a:schemeClr>
                </a:solidFill>
                <a:latin typeface="Times New Roman" pitchFamily="18" charset="0"/>
                <a:cs typeface="Times New Roman" pitchFamily="18" charset="0"/>
              </a:rPr>
            </a:br>
            <a:r>
              <a:rPr lang="ru-RU" sz="2500" i="1" dirty="0" smtClean="0">
                <a:solidFill>
                  <a:schemeClr val="bg1">
                    <a:lumMod val="50000"/>
                  </a:schemeClr>
                </a:solidFill>
                <a:latin typeface="Times New Roman" pitchFamily="18" charset="0"/>
                <a:cs typeface="Times New Roman" pitchFamily="18" charset="0"/>
              </a:rPr>
              <a:t>Так соблазнительно светит Луна,</a:t>
            </a:r>
            <a:br>
              <a:rPr lang="ru-RU" sz="2500" i="1" dirty="0" smtClean="0">
                <a:solidFill>
                  <a:schemeClr val="bg1">
                    <a:lumMod val="50000"/>
                  </a:schemeClr>
                </a:solidFill>
                <a:latin typeface="Times New Roman" pitchFamily="18" charset="0"/>
                <a:cs typeface="Times New Roman" pitchFamily="18" charset="0"/>
              </a:rPr>
            </a:br>
            <a:r>
              <a:rPr lang="ru-RU" sz="2500" i="1" dirty="0" smtClean="0">
                <a:solidFill>
                  <a:schemeClr val="bg1">
                    <a:lumMod val="50000"/>
                  </a:schemeClr>
                </a:solidFill>
                <a:latin typeface="Times New Roman" pitchFamily="18" charset="0"/>
                <a:cs typeface="Times New Roman" pitchFamily="18" charset="0"/>
              </a:rPr>
              <a:t>И я б хотел для Вас с небес ее достать.</a:t>
            </a:r>
            <a:endParaRPr lang="ru-RU" sz="2500" i="1" dirty="0">
              <a:solidFill>
                <a:schemeClr val="bg1">
                  <a:lumMod val="50000"/>
                </a:schemeClr>
              </a:solidFill>
              <a:latin typeface="Times New Roman" pitchFamily="18" charset="0"/>
              <a:cs typeface="Times New Roman" pitchFamily="18" charset="0"/>
            </a:endParaRPr>
          </a:p>
        </p:txBody>
      </p:sp>
      <p:pic>
        <p:nvPicPr>
          <p:cNvPr id="8194" name="Picture 2" descr="F:\Буратино\0825e6131ba2t.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6136" y="332656"/>
            <a:ext cx="2857500"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1357290" y="3356992"/>
            <a:ext cx="6858048" cy="25062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nSpc>
                <a:spcPct val="150000"/>
              </a:lnSpc>
              <a:buFont typeface="+mj-lt"/>
              <a:buAutoNum type="arabicPeriod"/>
            </a:pPr>
            <a:r>
              <a:rPr lang="ru-RU" sz="2500" i="1" dirty="0" smtClean="0">
                <a:solidFill>
                  <a:schemeClr val="bg1">
                    <a:lumMod val="50000"/>
                  </a:schemeClr>
                </a:solidFill>
                <a:latin typeface="Times New Roman" pitchFamily="18" charset="0"/>
                <a:cs typeface="Times New Roman" pitchFamily="18" charset="0"/>
              </a:rPr>
              <a:t>Куплетная форма –куплетно-сквозная</a:t>
            </a:r>
          </a:p>
          <a:p>
            <a:pPr marL="457200" indent="-457200">
              <a:lnSpc>
                <a:spcPct val="150000"/>
              </a:lnSpc>
              <a:buFont typeface="+mj-lt"/>
              <a:buAutoNum type="arabicPeriod"/>
            </a:pPr>
            <a:r>
              <a:rPr lang="ru-RU" sz="2500" i="1" dirty="0" smtClean="0">
                <a:solidFill>
                  <a:schemeClr val="bg1">
                    <a:lumMod val="50000"/>
                  </a:schemeClr>
                </a:solidFill>
                <a:latin typeface="Times New Roman" pitchFamily="18" charset="0"/>
                <a:cs typeface="Times New Roman" pitchFamily="18" charset="0"/>
              </a:rPr>
              <a:t>Темп – оживленно, протяжно</a:t>
            </a:r>
          </a:p>
          <a:p>
            <a:pPr marL="457200" indent="-457200">
              <a:lnSpc>
                <a:spcPct val="150000"/>
              </a:lnSpc>
              <a:buFont typeface="+mj-lt"/>
              <a:buAutoNum type="arabicPeriod"/>
            </a:pPr>
            <a:r>
              <a:rPr lang="ru-RU" sz="2500" i="1" dirty="0" smtClean="0">
                <a:solidFill>
                  <a:schemeClr val="bg1">
                    <a:lumMod val="50000"/>
                  </a:schemeClr>
                </a:solidFill>
                <a:latin typeface="Times New Roman" pitchFamily="18" charset="0"/>
                <a:cs typeface="Times New Roman" pitchFamily="18" charset="0"/>
              </a:rPr>
              <a:t>Вокальные </a:t>
            </a:r>
            <a:r>
              <a:rPr lang="ru-RU" sz="2500" i="1" dirty="0" err="1" smtClean="0">
                <a:solidFill>
                  <a:schemeClr val="bg1">
                    <a:lumMod val="50000"/>
                  </a:schemeClr>
                </a:solidFill>
                <a:latin typeface="Times New Roman" pitchFamily="18" charset="0"/>
                <a:cs typeface="Times New Roman" pitchFamily="18" charset="0"/>
              </a:rPr>
              <a:t>особености</a:t>
            </a:r>
            <a:r>
              <a:rPr lang="ru-RU" sz="2500" i="1" dirty="0" smtClean="0">
                <a:solidFill>
                  <a:schemeClr val="bg1">
                    <a:lumMod val="50000"/>
                  </a:schemeClr>
                </a:solidFill>
                <a:latin typeface="Times New Roman" pitchFamily="18" charset="0"/>
                <a:cs typeface="Times New Roman" pitchFamily="18" charset="0"/>
              </a:rPr>
              <a:t> - серенада</a:t>
            </a:r>
            <a:endParaRPr lang="ru-RU" sz="2500" i="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06140658"/>
      </p:ext>
    </p:extLst>
  </p:cSld>
  <p:clrMapOvr>
    <a:masterClrMapping/>
  </p:clrMapOvr>
  <p:transition advTm="768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543428" cy="2940048"/>
          </a:xfrm>
        </p:spPr>
        <p:txBody>
          <a:bodyPr>
            <a:normAutofit fontScale="90000"/>
          </a:bodyPr>
          <a:lstStyle/>
          <a:p>
            <a:r>
              <a:rPr lang="ru-RU" sz="3000" i="1" dirty="0" smtClean="0">
                <a:latin typeface="Arial" pitchFamily="34" charset="0"/>
                <a:cs typeface="Arial" pitchFamily="34" charset="0"/>
              </a:rPr>
              <a:t>Мы люди неплохие,</a:t>
            </a:r>
            <a:br>
              <a:rPr lang="ru-RU" sz="3000" i="1" dirty="0" smtClean="0">
                <a:latin typeface="Arial" pitchFamily="34" charset="0"/>
                <a:cs typeface="Arial" pitchFamily="34" charset="0"/>
              </a:rPr>
            </a:br>
            <a:r>
              <a:rPr lang="ru-RU" sz="3000" i="1" dirty="0" smtClean="0">
                <a:latin typeface="Arial" pitchFamily="34" charset="0"/>
                <a:cs typeface="Arial" pitchFamily="34" charset="0"/>
              </a:rPr>
              <a:t>Как вечер, мы в пути…</a:t>
            </a:r>
            <a:br>
              <a:rPr lang="ru-RU" sz="3000" i="1" dirty="0" smtClean="0">
                <a:latin typeface="Arial" pitchFamily="34" charset="0"/>
                <a:cs typeface="Arial" pitchFamily="34" charset="0"/>
              </a:rPr>
            </a:br>
            <a:r>
              <a:rPr lang="ru-RU" sz="1700" dirty="0" smtClean="0">
                <a:latin typeface="Arial" pitchFamily="34" charset="0"/>
                <a:cs typeface="Arial" pitchFamily="34" charset="0"/>
              </a:rPr>
              <a:t>Исполняет -</a:t>
            </a:r>
            <a:r>
              <a:rPr lang="ru-RU" sz="3000" dirty="0" smtClean="0">
                <a:latin typeface="Arial" pitchFamily="34" charset="0"/>
                <a:cs typeface="Arial" pitchFamily="34" charset="0"/>
              </a:rPr>
              <a:t> </a:t>
            </a:r>
            <a:r>
              <a:rPr lang="ru-RU" sz="1700" dirty="0" smtClean="0">
                <a:latin typeface="Arial" pitchFamily="34" charset="0"/>
                <a:cs typeface="Arial" pitchFamily="34" charset="0"/>
              </a:rPr>
              <a:t>Вокально-инструментальный ансамбль «Верные друзья»</a:t>
            </a:r>
            <a:br>
              <a:rPr lang="ru-RU" sz="1700" dirty="0" smtClean="0">
                <a:latin typeface="Arial" pitchFamily="34" charset="0"/>
                <a:cs typeface="Arial" pitchFamily="34" charset="0"/>
              </a:rPr>
            </a:br>
            <a:r>
              <a:rPr lang="ru-RU" sz="1700" dirty="0" smtClean="0">
                <a:latin typeface="Arial" pitchFamily="34" charset="0"/>
                <a:cs typeface="Arial" pitchFamily="34" charset="0"/>
              </a:rPr>
              <a:t/>
            </a:r>
            <a:br>
              <a:rPr lang="ru-RU" sz="1700" dirty="0" smtClean="0">
                <a:latin typeface="Arial" pitchFamily="34" charset="0"/>
                <a:cs typeface="Arial" pitchFamily="34" charset="0"/>
              </a:rPr>
            </a:br>
            <a:r>
              <a:rPr lang="ru-RU" sz="1700" dirty="0" smtClean="0">
                <a:latin typeface="Arial" pitchFamily="34" charset="0"/>
                <a:cs typeface="Arial" pitchFamily="34" charset="0"/>
              </a:rPr>
              <a:t>1.Темп – медленный, спокойная</a:t>
            </a:r>
            <a:br>
              <a:rPr lang="ru-RU" sz="1700" dirty="0" smtClean="0">
                <a:latin typeface="Arial" pitchFamily="34" charset="0"/>
                <a:cs typeface="Arial" pitchFamily="34" charset="0"/>
              </a:rPr>
            </a:br>
            <a:r>
              <a:rPr lang="ru-RU" sz="1700" dirty="0" smtClean="0">
                <a:latin typeface="Arial" pitchFamily="34" charset="0"/>
                <a:cs typeface="Arial" pitchFamily="34" charset="0"/>
              </a:rPr>
              <a:t>2. Структура песни –вступление- припев-проигрыш(вступление)</a:t>
            </a:r>
            <a:br>
              <a:rPr lang="ru-RU" sz="1700" dirty="0" smtClean="0">
                <a:latin typeface="Arial" pitchFamily="34" charset="0"/>
                <a:cs typeface="Arial" pitchFamily="34" charset="0"/>
              </a:rPr>
            </a:br>
            <a:endParaRPr lang="ru-RU" sz="1700" i="1"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143504" y="285728"/>
            <a:ext cx="3657600" cy="2743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34" y="3929066"/>
            <a:ext cx="3143272" cy="2286016"/>
          </a:xfrm>
          <a:prstGeom prst="rect">
            <a:avLst/>
          </a:prstGeom>
          <a:noFill/>
          <a:ln w="9525">
            <a:noFill/>
            <a:miter lim="800000"/>
            <a:headEnd/>
            <a:tailEnd/>
          </a:ln>
          <a:effectLst/>
        </p:spPr>
      </p:pic>
      <p:sp>
        <p:nvSpPr>
          <p:cNvPr id="5" name="Прямоугольник 4"/>
          <p:cNvSpPr/>
          <p:nvPr/>
        </p:nvSpPr>
        <p:spPr>
          <a:xfrm>
            <a:off x="4000464" y="4143380"/>
            <a:ext cx="4929254" cy="2054409"/>
          </a:xfrm>
          <a:prstGeom prst="rect">
            <a:avLst/>
          </a:prstGeom>
        </p:spPr>
        <p:txBody>
          <a:bodyPr wrap="square">
            <a:spAutoFit/>
          </a:bodyPr>
          <a:lstStyle/>
          <a:p>
            <a:pPr>
              <a:lnSpc>
                <a:spcPct val="150000"/>
              </a:lnSpc>
            </a:pPr>
            <a:r>
              <a:rPr lang="ru-RU" sz="2700" i="1" dirty="0" smtClean="0">
                <a:latin typeface="Arial" pitchFamily="34" charset="0"/>
                <a:cs typeface="Arial" pitchFamily="34" charset="0"/>
              </a:rPr>
              <a:t>Не прячьте ваши денежки…</a:t>
            </a:r>
            <a:r>
              <a:rPr lang="ru-RU" sz="3200" i="1" dirty="0" smtClean="0">
                <a:latin typeface="Arial" pitchFamily="34" charset="0"/>
                <a:cs typeface="Arial" pitchFamily="34" charset="0"/>
              </a:rPr>
              <a:t/>
            </a:r>
            <a:br>
              <a:rPr lang="ru-RU" sz="3200" i="1" dirty="0" smtClean="0">
                <a:latin typeface="Arial" pitchFamily="34" charset="0"/>
                <a:cs typeface="Arial" pitchFamily="34" charset="0"/>
              </a:rPr>
            </a:br>
            <a:r>
              <a:rPr lang="ru-RU" sz="1500" dirty="0" smtClean="0">
                <a:latin typeface="Arial" pitchFamily="34" charset="0"/>
                <a:cs typeface="Arial" pitchFamily="34" charset="0"/>
              </a:rPr>
              <a:t>Исполняет - Елена </a:t>
            </a:r>
            <a:r>
              <a:rPr lang="ru-RU" sz="1500" dirty="0" err="1" smtClean="0">
                <a:latin typeface="Arial" pitchFamily="34" charset="0"/>
                <a:cs typeface="Arial" pitchFamily="34" charset="0"/>
              </a:rPr>
              <a:t>Санаева</a:t>
            </a:r>
            <a:r>
              <a:rPr lang="ru-RU" sz="1500" dirty="0" smtClean="0">
                <a:latin typeface="Arial" pitchFamily="34" charset="0"/>
                <a:cs typeface="Arial" pitchFamily="34" charset="0"/>
              </a:rPr>
              <a:t> и Ролан Быков</a:t>
            </a: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t>
            </a:r>
            <a:r>
              <a:rPr lang="ru-RU" sz="1500" dirty="0" smtClean="0">
                <a:latin typeface="Arial" pitchFamily="34" charset="0"/>
                <a:cs typeface="Arial" pitchFamily="34" charset="0"/>
              </a:rPr>
              <a:t>1.Темп – подвижный, с ускорением</a:t>
            </a:r>
            <a:br>
              <a:rPr lang="ru-RU" sz="1500" dirty="0" smtClean="0">
                <a:latin typeface="Arial" pitchFamily="34" charset="0"/>
                <a:cs typeface="Arial" pitchFamily="34" charset="0"/>
              </a:rPr>
            </a:br>
            <a:r>
              <a:rPr lang="ru-RU" sz="1500" dirty="0" smtClean="0">
                <a:latin typeface="Arial" pitchFamily="34" charset="0"/>
                <a:cs typeface="Arial" pitchFamily="34" charset="0"/>
              </a:rPr>
              <a:t>              2. Структура песни – куплет- припев</a:t>
            </a:r>
          </a:p>
          <a:p>
            <a:r>
              <a:rPr lang="ru-RU" sz="1500" dirty="0" smtClean="0">
                <a:latin typeface="Arial" pitchFamily="34" charset="0"/>
                <a:cs typeface="Arial" pitchFamily="34" charset="0"/>
              </a:rPr>
              <a:t>              3. Вокальная особенность - песня</a:t>
            </a:r>
            <a:endParaRPr lang="ru-RU" sz="1500" dirty="0"/>
          </a:p>
        </p:txBody>
      </p:sp>
    </p:spTree>
  </p:cSld>
  <p:clrMapOvr>
    <a:masterClrMapping/>
  </p:clrMapOvr>
  <p:transition advTm="1571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alpha val="0"/>
              </a:schemeClr>
            </a:gs>
            <a:gs pos="45000">
              <a:srgbClr val="FF7A00"/>
            </a:gs>
            <a:gs pos="100000">
              <a:srgbClr val="FF0300">
                <a:alpha val="14000"/>
              </a:srgbClr>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543428" cy="2940048"/>
          </a:xfrm>
        </p:spPr>
        <p:txBody>
          <a:bodyPr>
            <a:normAutofit fontScale="90000"/>
          </a:bodyPr>
          <a:lstStyle/>
          <a:p>
            <a:r>
              <a:rPr lang="ru-RU" sz="3000" i="1" dirty="0" smtClean="0">
                <a:latin typeface="Arial" pitchFamily="34" charset="0"/>
                <a:cs typeface="Arial" pitchFamily="34" charset="0"/>
              </a:rPr>
              <a:t>У Карабаса страшный бас…</a:t>
            </a:r>
            <a:br>
              <a:rPr lang="ru-RU" sz="3000" i="1" dirty="0" smtClean="0">
                <a:latin typeface="Arial" pitchFamily="34" charset="0"/>
                <a:cs typeface="Arial" pitchFamily="34" charset="0"/>
              </a:rPr>
            </a:br>
            <a:r>
              <a:rPr lang="ru-RU" sz="1700" dirty="0" smtClean="0">
                <a:latin typeface="Arial" pitchFamily="34" charset="0"/>
                <a:cs typeface="Arial" pitchFamily="34" charset="0"/>
              </a:rPr>
              <a:t>Исполняет –</a:t>
            </a:r>
            <a:r>
              <a:rPr lang="ru-RU" sz="3000" dirty="0" smtClean="0">
                <a:latin typeface="Arial" pitchFamily="34" charset="0"/>
                <a:cs typeface="Arial" pitchFamily="34" charset="0"/>
              </a:rPr>
              <a:t> </a:t>
            </a:r>
            <a:r>
              <a:rPr lang="ru-RU" sz="1700" dirty="0" smtClean="0">
                <a:latin typeface="Arial" pitchFamily="34" charset="0"/>
                <a:cs typeface="Arial" pitchFamily="34" charset="0"/>
              </a:rPr>
              <a:t>Детский ансамбль</a:t>
            </a:r>
            <a:br>
              <a:rPr lang="ru-RU" sz="1700" dirty="0" smtClean="0">
                <a:latin typeface="Arial" pitchFamily="34" charset="0"/>
                <a:cs typeface="Arial" pitchFamily="34" charset="0"/>
              </a:rPr>
            </a:br>
            <a:r>
              <a:rPr lang="ru-RU" sz="1700" dirty="0" smtClean="0">
                <a:latin typeface="Arial" pitchFamily="34" charset="0"/>
                <a:cs typeface="Arial" pitchFamily="34" charset="0"/>
              </a:rPr>
              <a:t/>
            </a:r>
            <a:br>
              <a:rPr lang="ru-RU" sz="1700" dirty="0" smtClean="0">
                <a:latin typeface="Arial" pitchFamily="34" charset="0"/>
                <a:cs typeface="Arial" pitchFamily="34" charset="0"/>
              </a:rPr>
            </a:br>
            <a:r>
              <a:rPr lang="ru-RU" sz="1700" dirty="0" smtClean="0">
                <a:latin typeface="Arial" pitchFamily="34" charset="0"/>
                <a:cs typeface="Arial" pitchFamily="34" charset="0"/>
              </a:rPr>
              <a:t>1.Темп – подвижный</a:t>
            </a:r>
            <a:br>
              <a:rPr lang="ru-RU" sz="1700" dirty="0" smtClean="0">
                <a:latin typeface="Arial" pitchFamily="34" charset="0"/>
                <a:cs typeface="Arial" pitchFamily="34" charset="0"/>
              </a:rPr>
            </a:br>
            <a:r>
              <a:rPr lang="ru-RU" sz="1700" dirty="0" smtClean="0">
                <a:latin typeface="Arial" pitchFamily="34" charset="0"/>
                <a:cs typeface="Arial" pitchFamily="34" charset="0"/>
              </a:rPr>
              <a:t>2. Структура песни –вступление-куплет-припев (проигрыш)</a:t>
            </a:r>
            <a:br>
              <a:rPr lang="ru-RU" sz="1700" dirty="0" smtClean="0">
                <a:latin typeface="Arial" pitchFamily="34" charset="0"/>
                <a:cs typeface="Arial" pitchFamily="34" charset="0"/>
              </a:rPr>
            </a:br>
            <a:r>
              <a:rPr lang="ru-RU" sz="1700" dirty="0" smtClean="0">
                <a:latin typeface="Arial" pitchFamily="34" charset="0"/>
                <a:cs typeface="Arial" pitchFamily="34" charset="0"/>
              </a:rPr>
              <a:t>3. Вокальные особенности - песня</a:t>
            </a:r>
            <a:br>
              <a:rPr lang="ru-RU" sz="1700" dirty="0" smtClean="0">
                <a:latin typeface="Arial" pitchFamily="34" charset="0"/>
                <a:cs typeface="Arial" pitchFamily="34" charset="0"/>
              </a:rPr>
            </a:br>
            <a:endParaRPr lang="ru-RU" sz="1700" i="1" dirty="0">
              <a:latin typeface="Arial" pitchFamily="34" charset="0"/>
              <a:cs typeface="Arial" pitchFamily="34" charset="0"/>
            </a:endParaRPr>
          </a:p>
        </p:txBody>
      </p:sp>
      <p:sp>
        <p:nvSpPr>
          <p:cNvPr id="5" name="Прямоугольник 4"/>
          <p:cNvSpPr/>
          <p:nvPr/>
        </p:nvSpPr>
        <p:spPr>
          <a:xfrm>
            <a:off x="4000464" y="4143380"/>
            <a:ext cx="4929254" cy="2423740"/>
          </a:xfrm>
          <a:prstGeom prst="rect">
            <a:avLst/>
          </a:prstGeom>
        </p:spPr>
        <p:txBody>
          <a:bodyPr wrap="square">
            <a:spAutoFit/>
          </a:bodyPr>
          <a:lstStyle/>
          <a:p>
            <a:pPr>
              <a:lnSpc>
                <a:spcPct val="150000"/>
              </a:lnSpc>
            </a:pPr>
            <a:r>
              <a:rPr lang="ru-RU" sz="2700" i="1" dirty="0" smtClean="0">
                <a:latin typeface="Arial" pitchFamily="34" charset="0"/>
                <a:cs typeface="Arial" pitchFamily="34" charset="0"/>
              </a:rPr>
              <a:t>Не прячьте ваши денежки…</a:t>
            </a:r>
            <a:r>
              <a:rPr lang="ru-RU" sz="3200" i="1" dirty="0" smtClean="0">
                <a:latin typeface="Arial" pitchFamily="34" charset="0"/>
                <a:cs typeface="Arial" pitchFamily="34" charset="0"/>
              </a:rPr>
              <a:t/>
            </a:r>
            <a:br>
              <a:rPr lang="ru-RU" sz="3200" i="1" dirty="0" smtClean="0">
                <a:latin typeface="Arial" pitchFamily="34" charset="0"/>
                <a:cs typeface="Arial" pitchFamily="34" charset="0"/>
              </a:rPr>
            </a:br>
            <a:r>
              <a:rPr lang="ru-RU" sz="1600" u="sng" dirty="0" smtClean="0">
                <a:hlinkClick r:id="rId2" tooltip="Бардин, Гарри Яковлевич"/>
              </a:rPr>
              <a:t>Гарри Бардин</a:t>
            </a:r>
            <a:r>
              <a:rPr lang="ru-RU" sz="1600" dirty="0" smtClean="0"/>
              <a:t> (куплеты) и </a:t>
            </a:r>
            <a:r>
              <a:rPr lang="ru-RU" sz="1600" u="sng" dirty="0" smtClean="0">
                <a:hlinkClick r:id="rId3" tooltip="Канаева, Татьяна Александровна (страница отсутствует)"/>
              </a:rPr>
              <a:t>Татьяна </a:t>
            </a:r>
            <a:r>
              <a:rPr lang="ru-RU" sz="1600" u="sng" dirty="0" err="1" smtClean="0">
                <a:hlinkClick r:id="rId3" tooltip="Канаева, Татьяна Александровна (страница отсутствует)"/>
              </a:rPr>
              <a:t>Канаева</a:t>
            </a:r>
            <a:r>
              <a:rPr lang="ru-RU" sz="1600" dirty="0" smtClean="0"/>
              <a:t> (припев)</a:t>
            </a: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t>
            </a:r>
            <a:r>
              <a:rPr lang="ru-RU" sz="1500" dirty="0" smtClean="0">
                <a:latin typeface="Arial" pitchFamily="34" charset="0"/>
                <a:cs typeface="Arial" pitchFamily="34" charset="0"/>
              </a:rPr>
              <a:t>1.Темп – подвижный, замедляя, задерживая</a:t>
            </a:r>
            <a:br>
              <a:rPr lang="ru-RU" sz="1500" dirty="0" smtClean="0">
                <a:latin typeface="Arial" pitchFamily="34" charset="0"/>
                <a:cs typeface="Arial" pitchFamily="34" charset="0"/>
              </a:rPr>
            </a:br>
            <a:r>
              <a:rPr lang="ru-RU" sz="1500" dirty="0" smtClean="0">
                <a:latin typeface="Arial" pitchFamily="34" charset="0"/>
                <a:cs typeface="Arial" pitchFamily="34" charset="0"/>
              </a:rPr>
              <a:t>              2. Структура песни – вступление - куплет- припев</a:t>
            </a:r>
          </a:p>
          <a:p>
            <a:r>
              <a:rPr lang="ru-RU" sz="1500" dirty="0" smtClean="0">
                <a:latin typeface="Arial" pitchFamily="34" charset="0"/>
                <a:cs typeface="Arial" pitchFamily="34" charset="0"/>
              </a:rPr>
              <a:t>              3. Вокальная особенность - песня</a:t>
            </a:r>
            <a:endParaRPr lang="ru-RU" sz="1500" dirty="0"/>
          </a:p>
        </p:txBody>
      </p:sp>
      <p:pic>
        <p:nvPicPr>
          <p:cNvPr id="2050" name="Picture 2"/>
          <p:cNvPicPr>
            <a:picLocks noChangeAspect="1" noChangeArrowheads="1"/>
          </p:cNvPicPr>
          <p:nvPr/>
        </p:nvPicPr>
        <p:blipFill>
          <a:blip r:embed="rId4"/>
          <a:srcRect/>
          <a:stretch>
            <a:fillRect/>
          </a:stretch>
        </p:blipFill>
        <p:spPr bwMode="auto">
          <a:xfrm>
            <a:off x="5643570" y="642918"/>
            <a:ext cx="2911475" cy="19970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214282" y="3714752"/>
            <a:ext cx="3657600" cy="2743200"/>
          </a:xfrm>
          <a:prstGeom prst="rect">
            <a:avLst/>
          </a:prstGeom>
          <a:noFill/>
          <a:ln w="9525">
            <a:noFill/>
            <a:miter lim="800000"/>
            <a:headEnd/>
            <a:tailEnd/>
          </a:ln>
          <a:effectLst/>
        </p:spPr>
      </p:pic>
    </p:spTree>
  </p:cSld>
  <p:clrMapOvr>
    <a:masterClrMapping/>
  </p:clrMapOvr>
  <p:transition advTm="15469"/>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339</Words>
  <Application>Microsoft Office PowerPoint</Application>
  <PresentationFormat>Экран (4:3)</PresentationFormat>
  <Paragraphs>50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Выполнил:  Жирнов Владислав ученик 2 класса А МБОУ СОШ №7 г.Туймазы</vt:lpstr>
      <vt:lpstr>  «Приключения Буратино» — советский двухсерийный музыкальный фильм по мотивам сказки А. Н. Толстого «Золотой ключик, или Приключения Буратино», созданный на киностудии Беларусьфильм в 1975 году. Считается культовым. Телепремьера — 1 и 2 января 1976 года.</vt:lpstr>
      <vt:lpstr>Кто доброй сказкой входит в дом?</vt:lpstr>
      <vt:lpstr>Песня Буратино – озорное музыкальное произведение о маленьком, но очень находчивом Мальчишке, выструганном из полена. Многие очарованы этой зажигательной мелодией, созданной талантливейшим детским композитором А. Рыбниковым на слова не менее выдающегося автора поэтических текстов для детей Ю. Энтина.  Детская песня Буратино из кинофильма «Приключения Буратино» позволяет проникнуться бушующей энергией и зарядится позитивом.  </vt:lpstr>
      <vt:lpstr>Затянулась бурой тиной  Гладь старинного пруда. Ах, была, как Буратино,  Я когда-то молода!  Исполнитель – Рина Зеленая</vt:lpstr>
      <vt:lpstr> Считайте меня подлым.  Исполнитель -Владимир Этуш </vt:lpstr>
      <vt:lpstr>Поздней ночью в небе одна  Так соблазнительно светит Луна, И я б хотел для Вас с небес ее достать.</vt:lpstr>
      <vt:lpstr>Мы люди неплохие, Как вечер, мы в пути… Исполняет - Вокально-инструментальный ансамбль «Верные друзья»  1.Темп – медленный, спокойная 2. Структура песни –вступление- припев-проигрыш(вступление) </vt:lpstr>
      <vt:lpstr>У Карабаса страшный бас… Исполняет – Детский ансамбль  1.Темп – подвижный 2. Структура песни –вступление-куплет-припев (проигрыш) 3. Вокальные особенности - песня </vt:lpstr>
      <vt:lpstr>Песня-танец великого кота Базилио и прекрасной лисы Алисы о жадинах, хвастунах и дураках!   Вокальная особенность -песня-танец, мелодия в танцевальных ритмах.  Структура – вступление-куплет-припев </vt:lpstr>
      <vt:lpstr>Из пaxyчиx зaвитyшeк, cтpyжeк и кoлeчeк,      Мнe пoмoщникoм пoд cтapocть и  нa paдocть вaм  Исполняет –Николай Гринько  1.Темп- медленный, спокойная 2.Структура – вступление-куплет-проигрыш-куплет</vt:lpstr>
      <vt:lpstr>В фильме, как в призме, идеально сошлось всё - замечательная сказка Алексея Толстого, блестящий актёрский состав, динамичный сюжет, который несмотря на обилие песен, нигде не «провисает». Более того, музыка Алексея Рыбникова сама задает сюжету тон, а персонажам - характер. Это и обаятельно-мерзкий Карабас Этуша, жулик-трактирщик Цуладзе, деловой и нахальный Дуремар Басова и т.д.. Смотреть этот фильм сказку можно бесконечно.    </vt:lpstr>
      <vt:lpstr>Мне понравился главный герой сказки, Буратино. Поначалу он был глупым, непослушным созданием, но те приключения, которые ему довелось пережить, научили его распознавать добро и зло, а также ценить истинную дружбу.  Это чудесный, добрый, фантастично красивый фильм!</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Миша</cp:lastModifiedBy>
  <cp:revision>42</cp:revision>
  <dcterms:created xsi:type="dcterms:W3CDTF">2017-03-07T02:36:15Z</dcterms:created>
  <dcterms:modified xsi:type="dcterms:W3CDTF">2017-03-14T17:06:19Z</dcterms:modified>
</cp:coreProperties>
</file>