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62" r:id="rId2"/>
    <p:sldId id="257" r:id="rId3"/>
    <p:sldId id="274" r:id="rId4"/>
    <p:sldId id="275" r:id="rId5"/>
    <p:sldId id="276" r:id="rId6"/>
    <p:sldId id="277" r:id="rId7"/>
    <p:sldId id="278" r:id="rId8"/>
    <p:sldId id="279" r:id="rId9"/>
    <p:sldId id="287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280" r:id="rId21"/>
    <p:sldId id="281" r:id="rId22"/>
    <p:sldId id="283" r:id="rId23"/>
    <p:sldId id="284" r:id="rId24"/>
    <p:sldId id="285" r:id="rId25"/>
    <p:sldId id="286" r:id="rId26"/>
    <p:sldId id="258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89" r:id="rId38"/>
    <p:sldId id="290" r:id="rId39"/>
    <p:sldId id="288" r:id="rId40"/>
    <p:sldId id="263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0000"/>
    <a:srgbClr val="4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CFC49-BF87-41F8-936A-C98599CDB404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CB229-0548-4F5F-9152-AE895FCD9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89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CB229-0548-4F5F-9152-AE895FCD93B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204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театр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93" y="0"/>
            <a:ext cx="912921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36606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D2B59-4894-41B0-B9B8-BC15A2569D9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60" r:id="rId5"/>
    <p:sldLayoutId id="2147483652" r:id="rId6"/>
    <p:sldLayoutId id="2147483654" r:id="rId7"/>
    <p:sldLayoutId id="2147483661" r:id="rId8"/>
    <p:sldLayoutId id="2147483655" r:id="rId9"/>
    <p:sldLayoutId id="2147483657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7" Type="http://schemas.openxmlformats.org/officeDocument/2006/relationships/image" Target="../media/image61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0.jpg"/><Relationship Id="rId5" Type="http://schemas.openxmlformats.org/officeDocument/2006/relationships/image" Target="../media/image49.jpg"/><Relationship Id="rId4" Type="http://schemas.openxmlformats.org/officeDocument/2006/relationships/image" Target="../media/image5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7" Type="http://schemas.openxmlformats.org/officeDocument/2006/relationships/image" Target="../media/image67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jpg"/><Relationship Id="rId4" Type="http://schemas.openxmlformats.org/officeDocument/2006/relationships/image" Target="../media/image7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3608" y="4365104"/>
            <a:ext cx="6931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БУ-РА-ТИ-НО</a:t>
            </a:r>
            <a:endParaRPr lang="ru-RU" sz="5400" b="1" i="1" cap="none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Подзаголовок 20"/>
          <p:cNvSpPr txBox="1">
            <a:spLocks/>
          </p:cNvSpPr>
          <p:nvPr/>
        </p:nvSpPr>
        <p:spPr>
          <a:xfrm>
            <a:off x="467544" y="5445224"/>
            <a:ext cx="7632848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i="1" dirty="0" smtClean="0">
                <a:solidFill>
                  <a:srgbClr val="800000"/>
                </a:solidFill>
                <a:latin typeface="Constantia" pitchFamily="18" charset="0"/>
                <a:cs typeface="Aharoni" pitchFamily="2" charset="-79"/>
              </a:rPr>
              <a:t>Выполни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  <a:ea typeface="+mn-ea"/>
                <a:cs typeface="Aharoni" pitchFamily="2" charset="-79"/>
              </a:rPr>
              <a:t>ла </a:t>
            </a:r>
            <a:r>
              <a:rPr kumimoji="0" lang="ru-RU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  <a:ea typeface="+mn-ea"/>
                <a:cs typeface="Aharoni" pitchFamily="2" charset="-79"/>
              </a:rPr>
              <a:t>Пирмамедова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  <a:ea typeface="+mn-ea"/>
                <a:cs typeface="Aharoni" pitchFamily="2" charset="-79"/>
              </a:rPr>
              <a:t> </a:t>
            </a:r>
            <a:r>
              <a:rPr kumimoji="0" lang="ru-RU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  <a:ea typeface="+mn-ea"/>
                <a:cs typeface="Aharoni" pitchFamily="2" charset="-79"/>
              </a:rPr>
              <a:t>Назлы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  <a:ea typeface="+mn-ea"/>
                <a:cs typeface="Aharoni" pitchFamily="2" charset="-79"/>
              </a:rPr>
              <a:t>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  <a:ea typeface="+mn-ea"/>
                <a:cs typeface="Aharoni" pitchFamily="2" charset="-79"/>
              </a:rPr>
              <a:t> ученица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  <a:ea typeface="+mn-ea"/>
                <a:cs typeface="Aharoni" pitchFamily="2" charset="-79"/>
              </a:rPr>
              <a:t> 2 В класса МБОУ СОШ №8 </a:t>
            </a:r>
            <a:r>
              <a:rPr kumimoji="0" lang="ru-RU" b="1" i="1" u="none" strike="noStrike" kern="1200" cap="none" spc="0" normalizeH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  <a:ea typeface="+mn-ea"/>
                <a:cs typeface="Aharoni" pitchFamily="2" charset="-79"/>
              </a:rPr>
              <a:t>г.Туймазы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  <a:ea typeface="+mn-ea"/>
                <a:cs typeface="Aharoni" pitchFamily="2" charset="-79"/>
              </a:rPr>
              <a:t> 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mbria" pitchFamily="18" charset="0"/>
              <a:ea typeface="+mn-ea"/>
              <a:cs typeface="Aharoni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02489"/>
            <a:ext cx="4151434" cy="2793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29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 фильма-мюзикла</a:t>
            </a:r>
            <a:br>
              <a:rPr lang="ru-RU" sz="29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«Приключения буратино»</a:t>
            </a:r>
            <a:r>
              <a:rPr lang="ru-RU" sz="32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серия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9796" y="2132856"/>
            <a:ext cx="7772400" cy="2208113"/>
          </a:xfrm>
        </p:spPr>
        <p:txBody>
          <a:bodyPr/>
          <a:lstStyle/>
          <a:p>
            <a:pPr algn="just"/>
            <a:r>
              <a:rPr lang="ru-RU" b="1" dirty="0">
                <a:solidFill>
                  <a:srgbClr val="6C0000"/>
                </a:solidFill>
              </a:rPr>
              <a:t>Вна­ча­ле Бу­ра­ти­но ведёт себя лег­ко­мыс­лен­но: бро­са­ет мо­ло­ток в Го­во­ря­ще­го Сверч­ка и чуть не по­ги­ба­ет в зубах крысы </a:t>
            </a:r>
            <a:r>
              <a:rPr lang="ru-RU" b="1" dirty="0" err="1">
                <a:solidFill>
                  <a:srgbClr val="6C0000"/>
                </a:solidFill>
              </a:rPr>
              <a:t>Шу­ша­ры</a:t>
            </a:r>
            <a:r>
              <a:rPr lang="ru-RU" b="1" dirty="0">
                <a:solidFill>
                  <a:srgbClr val="6C0000"/>
                </a:solidFill>
              </a:rPr>
              <a:t>. Папа Карло спа­са­ет его, и Бу­ра­ти­но обе­ща­ет ис­пра­вить­ся и пойти в школу. Чтобы ку­пить аз­бу­ку, Карло ещё до этого про­дал свою един­ствен­ную куртку.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09120"/>
            <a:ext cx="3276042" cy="21840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717032"/>
            <a:ext cx="2520280" cy="1888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21" y="4543716"/>
            <a:ext cx="3148559" cy="211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5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11" y="881142"/>
            <a:ext cx="8948463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 фильма-мюзикла</a:t>
            </a:r>
            <a:br>
              <a:rPr lang="ru-RU" sz="32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«Приключения буратино»</a:t>
            </a:r>
            <a:r>
              <a:rPr lang="ru-RU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серия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1" y="2348881"/>
            <a:ext cx="4176464" cy="4248472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6C0000"/>
                </a:solidFill>
              </a:rPr>
              <a:t>На следующее утро Буратино отправляется в школу, но по пути слышит музыку, зазывающую зрителей на представление кукольного театра, продаёт азбуку за четыре сольдо и покупает билет в театр. Во время представления Буратино вмешивается в драку Арлекина и Пьеро. Куклы танцуют с ним, но директор кукольного театра, Карабас-</a:t>
            </a:r>
            <a:r>
              <a:rPr lang="ru-RU" b="1" dirty="0" err="1">
                <a:solidFill>
                  <a:srgbClr val="6C0000"/>
                </a:solidFill>
              </a:rPr>
              <a:t>Барабас</a:t>
            </a:r>
            <a:r>
              <a:rPr lang="ru-RU" b="1" dirty="0">
                <a:solidFill>
                  <a:srgbClr val="6C0000"/>
                </a:solidFill>
              </a:rPr>
              <a:t>, убирает Буратино со сцены и вешает на гвоздь.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501008"/>
            <a:ext cx="2395735" cy="17968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28" y="2385868"/>
            <a:ext cx="2371513" cy="17786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80" y="4776965"/>
            <a:ext cx="2371513" cy="177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362075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 фильма-мюзикла</a:t>
            </a:r>
            <a:br>
              <a:rPr lang="ru-RU" sz="32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«Приключения буратино»</a:t>
            </a:r>
            <a:br>
              <a:rPr lang="ru-RU" sz="32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серия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63888" y="2636913"/>
            <a:ext cx="5400600" cy="3888432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6C0000"/>
                </a:solidFill>
              </a:rPr>
              <a:t>В это время </a:t>
            </a:r>
            <a:r>
              <a:rPr lang="ru-RU" sz="2400" b="1" dirty="0" err="1">
                <a:solidFill>
                  <a:srgbClr val="6C0000"/>
                </a:solidFill>
              </a:rPr>
              <a:t>Дуремар</a:t>
            </a:r>
            <a:r>
              <a:rPr lang="ru-RU" sz="2400" b="1" dirty="0">
                <a:solidFill>
                  <a:srgbClr val="6C0000"/>
                </a:solidFill>
              </a:rPr>
              <a:t>, продавец лечебных пиявок, ссорится с черепахой </a:t>
            </a:r>
            <a:r>
              <a:rPr lang="ru-RU" sz="2400" b="1" dirty="0" err="1">
                <a:solidFill>
                  <a:srgbClr val="6C0000"/>
                </a:solidFill>
              </a:rPr>
              <a:t>Тортилой</a:t>
            </a:r>
            <a:r>
              <a:rPr lang="ru-RU" sz="2400" b="1" dirty="0">
                <a:solidFill>
                  <a:srgbClr val="6C0000"/>
                </a:solidFill>
              </a:rPr>
              <a:t>, и она клянётся, что никому не отдаст золотой ключик, приносящего счастье. Карабас узнаёт от Буратино о очаге, нарисованном на холсте в каморке Карло и даёт ему пять золотых монет, наказав с утра вернуться домой и отдать деньги Карло, с условием, чтобы тот не уезжал из своей каморки.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40" y="2132856"/>
            <a:ext cx="3289548" cy="2193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40" y="4453508"/>
            <a:ext cx="3289548" cy="219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6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 фильма-мюзикла</a:t>
            </a:r>
            <a:br>
              <a:rPr lang="ru-RU" sz="28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«Приключения буратино»</a:t>
            </a:r>
            <a:br>
              <a:rPr lang="ru-RU" sz="28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серия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348880"/>
            <a:ext cx="7772400" cy="1769988"/>
          </a:xfrm>
        </p:spPr>
        <p:txBody>
          <a:bodyPr/>
          <a:lstStyle/>
          <a:p>
            <a:pPr algn="just"/>
            <a:r>
              <a:rPr lang="ru-RU" b="1" dirty="0">
                <a:solidFill>
                  <a:srgbClr val="6C0000"/>
                </a:solidFill>
              </a:rPr>
              <a:t>Куклы понимают, что здесь кроется какая-то тайна. Буратино по дороге встречается с двумя мошенниками — лисой Алисой и котом </a:t>
            </a:r>
            <a:r>
              <a:rPr lang="ru-RU" b="1" dirty="0" err="1">
                <a:solidFill>
                  <a:srgbClr val="6C0000"/>
                </a:solidFill>
              </a:rPr>
              <a:t>Базилио</a:t>
            </a:r>
            <a:r>
              <a:rPr lang="ru-RU" b="1" dirty="0">
                <a:solidFill>
                  <a:srgbClr val="6C0000"/>
                </a:solidFill>
              </a:rPr>
              <a:t>. Они предлагают Буратино отправиться в Страну Дураков, чтобы разбогатеть.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07421"/>
            <a:ext cx="3607445" cy="23298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098" y="3907421"/>
            <a:ext cx="3607445" cy="232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8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032" y="908720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 фильма-мюзикла</a:t>
            </a:r>
            <a:br>
              <a:rPr lang="ru-RU" sz="31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«Приключения буратино</a:t>
            </a:r>
            <a:r>
              <a:rPr lang="ru-RU" sz="3100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серия</a:t>
            </a:r>
            <a:endParaRPr lang="ru-RU" sz="2200" i="1" dirty="0">
              <a:solidFill>
                <a:srgbClr val="6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1" y="1988840"/>
            <a:ext cx="3672408" cy="460851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6C0000"/>
                </a:solidFill>
              </a:rPr>
              <a:t>Ночью Алиса и </a:t>
            </a:r>
            <a:r>
              <a:rPr lang="ru-RU" b="1" dirty="0" err="1">
                <a:solidFill>
                  <a:srgbClr val="6C0000"/>
                </a:solidFill>
              </a:rPr>
              <a:t>Базилио</a:t>
            </a:r>
            <a:r>
              <a:rPr lang="ru-RU" b="1" dirty="0">
                <a:solidFill>
                  <a:srgbClr val="6C0000"/>
                </a:solidFill>
              </a:rPr>
              <a:t> нападают на Буратино под видом разбойников, но Буратино прячет монеты в рот, и, чтобы извлечь их, вешают его на дереве вниз головой и идут за пилой, чтобы распилить Буратино. Его обнаруживает Мальвина, девочка с голубыми волосами, которая сбежала от Карабаса-</a:t>
            </a:r>
            <a:r>
              <a:rPr lang="ru-RU" b="1" dirty="0" err="1">
                <a:solidFill>
                  <a:srgbClr val="6C0000"/>
                </a:solidFill>
              </a:rPr>
              <a:t>Барабаса</a:t>
            </a:r>
            <a:r>
              <a:rPr lang="ru-RU" b="1" dirty="0">
                <a:solidFill>
                  <a:srgbClr val="6C0000"/>
                </a:solidFill>
              </a:rPr>
              <a:t> со своим пуделем </a:t>
            </a:r>
            <a:r>
              <a:rPr lang="ru-RU" b="1" dirty="0" err="1">
                <a:solidFill>
                  <a:srgbClr val="6C0000"/>
                </a:solidFill>
              </a:rPr>
              <a:t>Артемоном</a:t>
            </a:r>
            <a:r>
              <a:rPr lang="ru-RU" b="1" dirty="0">
                <a:solidFill>
                  <a:srgbClr val="6C0000"/>
                </a:solidFill>
              </a:rPr>
              <a:t> и поселилась в лесу.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390" y="2187126"/>
            <a:ext cx="2491293" cy="17825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045180"/>
            <a:ext cx="2612007" cy="19524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390" y="4746655"/>
            <a:ext cx="2491293" cy="182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 фильма-мюзикла</a:t>
            </a:r>
            <a:br>
              <a:rPr lang="ru-RU" sz="28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«Приключения буратино»</a:t>
            </a:r>
            <a:br>
              <a:rPr lang="ru-RU" sz="28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серия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8023" y="1700808"/>
            <a:ext cx="4104457" cy="496855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6C0000"/>
                </a:solidFill>
              </a:rPr>
              <a:t>Мальвина пытается обучить Буратино арифметике и чистописанию, но безрезультатно. В наказание </a:t>
            </a:r>
            <a:r>
              <a:rPr lang="ru-RU" b="1" dirty="0" err="1">
                <a:solidFill>
                  <a:srgbClr val="6C0000"/>
                </a:solidFill>
              </a:rPr>
              <a:t>Артемон</a:t>
            </a:r>
            <a:r>
              <a:rPr lang="ru-RU" b="1" dirty="0">
                <a:solidFill>
                  <a:srgbClr val="6C0000"/>
                </a:solidFill>
              </a:rPr>
              <a:t> запирает Буратино в чулан. Тем временем Пьеро тайком подслушивает разговор Карабаса-</a:t>
            </a:r>
            <a:r>
              <a:rPr lang="ru-RU" b="1" dirty="0" err="1">
                <a:solidFill>
                  <a:srgbClr val="6C0000"/>
                </a:solidFill>
              </a:rPr>
              <a:t>Барабаса</a:t>
            </a:r>
            <a:r>
              <a:rPr lang="ru-RU" b="1" dirty="0">
                <a:solidFill>
                  <a:srgbClr val="6C0000"/>
                </a:solidFill>
              </a:rPr>
              <a:t> с </a:t>
            </a:r>
            <a:r>
              <a:rPr lang="ru-RU" b="1" dirty="0" err="1">
                <a:solidFill>
                  <a:srgbClr val="6C0000"/>
                </a:solidFill>
              </a:rPr>
              <a:t>Дуремаром</a:t>
            </a:r>
            <a:r>
              <a:rPr lang="ru-RU" b="1" dirty="0">
                <a:solidFill>
                  <a:srgbClr val="6C0000"/>
                </a:solidFill>
              </a:rPr>
              <a:t>. Выясняется, что черепаха </a:t>
            </a:r>
            <a:r>
              <a:rPr lang="ru-RU" b="1" dirty="0" err="1">
                <a:solidFill>
                  <a:srgbClr val="6C0000"/>
                </a:solidFill>
              </a:rPr>
              <a:t>Тортила</a:t>
            </a:r>
            <a:r>
              <a:rPr lang="ru-RU" b="1" dirty="0">
                <a:solidFill>
                  <a:srgbClr val="6C0000"/>
                </a:solidFill>
              </a:rPr>
              <a:t> прячет на дне пруда золотой ключик. Карабас замечает, что Пьеро подслушивает и вместе с </a:t>
            </a:r>
            <a:r>
              <a:rPr lang="ru-RU" b="1" dirty="0" err="1">
                <a:solidFill>
                  <a:srgbClr val="6C0000"/>
                </a:solidFill>
              </a:rPr>
              <a:t>Дуремаром</a:t>
            </a:r>
            <a:r>
              <a:rPr lang="ru-RU" b="1" dirty="0">
                <a:solidFill>
                  <a:srgbClr val="6C0000"/>
                </a:solidFill>
              </a:rPr>
              <a:t> бросается на его поиски</a:t>
            </a:r>
            <a:r>
              <a:rPr lang="ru-RU" b="1" dirty="0" smtClean="0">
                <a:solidFill>
                  <a:srgbClr val="6C000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6C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5" y="2174205"/>
            <a:ext cx="3507035" cy="21042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95" y="4255556"/>
            <a:ext cx="3391272" cy="22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8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 фильма-мюзикла</a:t>
            </a:r>
            <a:br>
              <a:rPr lang="ru-RU" sz="31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«Приключения буратино»</a:t>
            </a:r>
            <a:r>
              <a:rPr lang="ru-RU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серия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060848"/>
            <a:ext cx="7795840" cy="1673051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0"/>
              </a:spcBef>
            </a:pPr>
            <a:r>
              <a:rPr lang="ru-RU" b="1" dirty="0">
                <a:solidFill>
                  <a:srgbClr val="6C0000"/>
                </a:solidFill>
              </a:rPr>
              <a:t>Летучая мышь указала Буратино выход из чулана и </a:t>
            </a:r>
            <a:r>
              <a:rPr lang="ru-RU" b="1" dirty="0" smtClean="0">
                <a:solidFill>
                  <a:srgbClr val="6C0000"/>
                </a:solidFill>
              </a:rPr>
              <a:t>приводит</a:t>
            </a:r>
          </a:p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rgbClr val="6C0000"/>
                </a:solidFill>
              </a:rPr>
              <a:t> </a:t>
            </a:r>
            <a:r>
              <a:rPr lang="ru-RU" b="1" dirty="0">
                <a:solidFill>
                  <a:srgbClr val="6C0000"/>
                </a:solidFill>
              </a:rPr>
              <a:t>к лисе Алисе и коту </a:t>
            </a:r>
            <a:r>
              <a:rPr lang="ru-RU" b="1" dirty="0" err="1">
                <a:solidFill>
                  <a:srgbClr val="6C0000"/>
                </a:solidFill>
              </a:rPr>
              <a:t>Базилио</a:t>
            </a:r>
            <a:r>
              <a:rPr lang="ru-RU" b="1" dirty="0">
                <a:solidFill>
                  <a:srgbClr val="6C0000"/>
                </a:solidFill>
              </a:rPr>
              <a:t>, с которыми он приходит на Поле </a:t>
            </a:r>
            <a:r>
              <a:rPr lang="ru-RU" b="1" dirty="0" smtClean="0">
                <a:solidFill>
                  <a:srgbClr val="6C0000"/>
                </a:solidFill>
              </a:rPr>
              <a:t>чудес. </a:t>
            </a:r>
            <a:r>
              <a:rPr lang="ru-RU" b="1" dirty="0">
                <a:solidFill>
                  <a:srgbClr val="6C0000"/>
                </a:solidFill>
              </a:rPr>
              <a:t>Буратино зарывает на нём пять золотых, и ждёт, пока вырастет денежное дерево. Лиса Алиса сообщает полицейским о Буратино, которые бросают его в пруд, где он встречается с черепахой </a:t>
            </a:r>
            <a:r>
              <a:rPr lang="ru-RU" b="1" dirty="0" err="1">
                <a:solidFill>
                  <a:srgbClr val="6C0000"/>
                </a:solidFill>
              </a:rPr>
              <a:t>Тортилой</a:t>
            </a:r>
            <a:r>
              <a:rPr lang="ru-RU" b="1" dirty="0">
                <a:solidFill>
                  <a:srgbClr val="6C0000"/>
                </a:solidFill>
              </a:rPr>
              <a:t>. Она отдаёт ему золотой ключик.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62734"/>
            <a:ext cx="2505472" cy="1637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96" y="5103215"/>
            <a:ext cx="2505472" cy="16476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030" y="3684794"/>
            <a:ext cx="2497460" cy="16649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752" y="4958035"/>
            <a:ext cx="2569096" cy="16649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884" y="3684793"/>
            <a:ext cx="2554859" cy="166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597" y="764704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 фильма-мюзикла</a:t>
            </a:r>
            <a:br>
              <a:rPr lang="ru-RU" sz="28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«Приключения буратино»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серия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5" y="2126779"/>
            <a:ext cx="4104455" cy="447057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6C0000"/>
                </a:solidFill>
              </a:rPr>
              <a:t>По пути домой Буратино встречает Пьеро. Оказывается, Карабас-</a:t>
            </a:r>
            <a:r>
              <a:rPr lang="ru-RU" b="1" dirty="0" err="1">
                <a:solidFill>
                  <a:srgbClr val="6C0000"/>
                </a:solidFill>
              </a:rPr>
              <a:t>Барабас</a:t>
            </a:r>
            <a:r>
              <a:rPr lang="ru-RU" b="1" dirty="0">
                <a:solidFill>
                  <a:srgbClr val="6C0000"/>
                </a:solidFill>
              </a:rPr>
              <a:t> нанял в Городе Дураков полицейских бульдогов и послал их в погоню за ним. Буратино отводит Мальвину, Пьеро и </a:t>
            </a:r>
            <a:r>
              <a:rPr lang="ru-RU" b="1" dirty="0" err="1">
                <a:solidFill>
                  <a:srgbClr val="6C0000"/>
                </a:solidFill>
              </a:rPr>
              <a:t>Артемона</a:t>
            </a:r>
            <a:r>
              <a:rPr lang="ru-RU" b="1" dirty="0">
                <a:solidFill>
                  <a:srgbClr val="6C0000"/>
                </a:solidFill>
              </a:rPr>
              <a:t> в пещеру. Карабас и </a:t>
            </a:r>
            <a:r>
              <a:rPr lang="ru-RU" b="1" dirty="0" err="1">
                <a:solidFill>
                  <a:srgbClr val="6C0000"/>
                </a:solidFill>
              </a:rPr>
              <a:t>Дуремар</a:t>
            </a:r>
            <a:r>
              <a:rPr lang="ru-RU" b="1" dirty="0">
                <a:solidFill>
                  <a:srgbClr val="6C0000"/>
                </a:solidFill>
              </a:rPr>
              <a:t> идут в харчевню «Трёх пескарей». Буратино прячется и узнаёт тайну золотого ключика: потайная дверца находится за нарисованным очагом в каморке Карло.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88840"/>
            <a:ext cx="2779860" cy="20893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45333"/>
            <a:ext cx="2779860" cy="20917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555064"/>
            <a:ext cx="2779860" cy="201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414" y="836712"/>
            <a:ext cx="8477980" cy="1362075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 фильма-мюзикла</a:t>
            </a:r>
            <a:br>
              <a:rPr lang="ru-RU" sz="28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«Приключения буратино»</a:t>
            </a:r>
            <a:r>
              <a:rPr lang="ru-RU" sz="22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серия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198787"/>
            <a:ext cx="8640959" cy="4974629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6C0000"/>
                </a:solidFill>
              </a:rPr>
              <a:t>В харчевне лиса Алиса и кот </a:t>
            </a:r>
            <a:r>
              <a:rPr lang="ru-RU" b="1" dirty="0" err="1">
                <a:solidFill>
                  <a:srgbClr val="6C0000"/>
                </a:solidFill>
              </a:rPr>
              <a:t>Базилио</a:t>
            </a:r>
            <a:r>
              <a:rPr lang="ru-RU" b="1" dirty="0">
                <a:solidFill>
                  <a:srgbClr val="6C0000"/>
                </a:solidFill>
              </a:rPr>
              <a:t> обещают </a:t>
            </a:r>
            <a:r>
              <a:rPr lang="ru-RU" b="1" dirty="0" err="1">
                <a:solidFill>
                  <a:srgbClr val="6C0000"/>
                </a:solidFill>
              </a:rPr>
              <a:t>Дуремару</a:t>
            </a:r>
            <a:r>
              <a:rPr lang="ru-RU" b="1" dirty="0">
                <a:solidFill>
                  <a:srgbClr val="6C0000"/>
                </a:solidFill>
              </a:rPr>
              <a:t> и Карабасу, что за десять золотых монет отдадут им Буратино. Карабас разбивает кувшин, где прятался Буратино, но он убегает. На опушке леса полицейские собаки побеждены </a:t>
            </a:r>
            <a:r>
              <a:rPr lang="ru-RU" b="1" dirty="0" err="1">
                <a:solidFill>
                  <a:srgbClr val="6C0000"/>
                </a:solidFill>
              </a:rPr>
              <a:t>Артемоном</a:t>
            </a:r>
            <a:r>
              <a:rPr lang="ru-RU" b="1" dirty="0">
                <a:solidFill>
                  <a:srgbClr val="6C0000"/>
                </a:solidFill>
              </a:rPr>
              <a:t>, а Буратино побеждает Карабаса-</a:t>
            </a:r>
            <a:r>
              <a:rPr lang="ru-RU" b="1" dirty="0" err="1">
                <a:solidFill>
                  <a:srgbClr val="6C0000"/>
                </a:solidFill>
              </a:rPr>
              <a:t>Барабаса</a:t>
            </a:r>
            <a:r>
              <a:rPr lang="ru-RU" b="1" dirty="0" smtClean="0">
                <a:solidFill>
                  <a:srgbClr val="6C0000"/>
                </a:solidFill>
              </a:rPr>
              <a:t>.</a:t>
            </a:r>
          </a:p>
          <a:p>
            <a:pPr algn="just"/>
            <a:endParaRPr lang="ru-RU" b="1" dirty="0">
              <a:solidFill>
                <a:srgbClr val="6C0000"/>
              </a:solidFill>
            </a:endParaRPr>
          </a:p>
          <a:p>
            <a:pPr algn="just"/>
            <a:endParaRPr lang="ru-RU" b="1" dirty="0">
              <a:solidFill>
                <a:srgbClr val="6C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681" y="2102081"/>
            <a:ext cx="2812157" cy="19670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14" y="3085624"/>
            <a:ext cx="2664296" cy="19982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930" y="3101192"/>
            <a:ext cx="2668464" cy="196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2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836712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 фильма-мюзикла</a:t>
            </a:r>
            <a:br>
              <a:rPr lang="ru-RU" sz="28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«Приключения буратино»</a:t>
            </a:r>
            <a:br>
              <a:rPr lang="ru-RU" sz="28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серия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033" y="2073895"/>
            <a:ext cx="8640960" cy="1500187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0"/>
              </a:spcBef>
            </a:pPr>
            <a:r>
              <a:rPr lang="ru-RU" b="1" dirty="0">
                <a:solidFill>
                  <a:srgbClr val="6C0000"/>
                </a:solidFill>
              </a:rPr>
              <a:t>В каморке Карло Буратино открывает своим друзьям тайну</a:t>
            </a:r>
            <a:r>
              <a:rPr lang="ru-RU" b="1" dirty="0" smtClean="0">
                <a:solidFill>
                  <a:srgbClr val="6C0000"/>
                </a:solidFill>
              </a:rPr>
              <a:t>.</a:t>
            </a:r>
          </a:p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rgbClr val="6C0000"/>
                </a:solidFill>
              </a:rPr>
              <a:t> </a:t>
            </a:r>
            <a:r>
              <a:rPr lang="ru-RU" b="1" dirty="0">
                <a:solidFill>
                  <a:srgbClr val="6C0000"/>
                </a:solidFill>
              </a:rPr>
              <a:t>Он снимает холст, за ним оказывается дверца, которую Буратино открыл золотым ключиком. Папа Карло, Джузеппе, Буратино, Мальвина, Пьеро, </a:t>
            </a:r>
            <a:r>
              <a:rPr lang="ru-RU" b="1" dirty="0" err="1">
                <a:solidFill>
                  <a:srgbClr val="6C0000"/>
                </a:solidFill>
              </a:rPr>
              <a:t>Артемон</a:t>
            </a:r>
            <a:r>
              <a:rPr lang="ru-RU" b="1" dirty="0">
                <a:solidFill>
                  <a:srgbClr val="6C0000"/>
                </a:solidFill>
              </a:rPr>
              <a:t> и Арлекин проходят в дверцу. Для Карабаса-</a:t>
            </a:r>
            <a:r>
              <a:rPr lang="ru-RU" b="1" dirty="0" err="1">
                <a:solidFill>
                  <a:srgbClr val="6C0000"/>
                </a:solidFill>
              </a:rPr>
              <a:t>Барабаса</a:t>
            </a:r>
            <a:r>
              <a:rPr lang="ru-RU" b="1" dirty="0">
                <a:solidFill>
                  <a:srgbClr val="6C0000"/>
                </a:solidFill>
              </a:rPr>
              <a:t> дверь становится закрытой. Тайный ход приводит героев в зрительный зал.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04" y="4149080"/>
            <a:ext cx="2726432" cy="2044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447" y="3823890"/>
            <a:ext cx="2720132" cy="20448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320" y="4137446"/>
            <a:ext cx="2726432" cy="204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836713"/>
            <a:ext cx="7772399" cy="864096"/>
          </a:xfrm>
        </p:spPr>
        <p:txBody>
          <a:bodyPr>
            <a:normAutofit/>
          </a:bodyPr>
          <a:lstStyle/>
          <a:p>
            <a:pPr algn="ctr"/>
            <a:r>
              <a:rPr lang="ru-RU" sz="2700" i="1" dirty="0"/>
              <a:t> </a:t>
            </a:r>
            <a:r>
              <a:rPr lang="ru-RU" sz="36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нашей работы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39476"/>
            <a:ext cx="8640960" cy="25655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6C0000"/>
                </a:solidFill>
              </a:rPr>
              <a:t>рассказать о фильме </a:t>
            </a:r>
            <a:r>
              <a:rPr lang="ru-RU" sz="2800" b="1" dirty="0">
                <a:solidFill>
                  <a:srgbClr val="6C0000"/>
                </a:solidFill>
              </a:rPr>
              <a:t>– </a:t>
            </a:r>
            <a:r>
              <a:rPr lang="ru-RU" sz="2800" b="1" dirty="0" smtClean="0">
                <a:solidFill>
                  <a:srgbClr val="6C0000"/>
                </a:solidFill>
              </a:rPr>
              <a:t>мюзикле </a:t>
            </a:r>
          </a:p>
          <a:p>
            <a:pPr algn="ctr">
              <a:spcBef>
                <a:spcPts val="0"/>
              </a:spcBef>
            </a:pPr>
            <a:r>
              <a:rPr lang="ru-RU" sz="2800" b="1" dirty="0" smtClean="0">
                <a:solidFill>
                  <a:srgbClr val="6C0000"/>
                </a:solidFill>
              </a:rPr>
              <a:t>«Приключения Буратино», дать краткую характеристику мюзикла, провести музыкально-теоретический </a:t>
            </a:r>
            <a:r>
              <a:rPr lang="ru-RU" sz="2800" b="1" dirty="0">
                <a:solidFill>
                  <a:srgbClr val="6C0000"/>
                </a:solidFill>
              </a:rPr>
              <a:t>анализ </a:t>
            </a:r>
            <a:r>
              <a:rPr lang="ru-RU" sz="2800" b="1" dirty="0" smtClean="0">
                <a:solidFill>
                  <a:srgbClr val="6C0000"/>
                </a:solidFill>
              </a:rPr>
              <a:t>музыкальных произведений фильма.</a:t>
            </a:r>
            <a:endParaRPr lang="ru-RU" sz="2800" b="1" dirty="0">
              <a:solidFill>
                <a:srgbClr val="6C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717032"/>
            <a:ext cx="571500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980728"/>
            <a:ext cx="8748972" cy="338437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6C0000"/>
                </a:solidFill>
              </a:rPr>
              <a:t>Конечно же, самым главным 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6C0000"/>
                </a:solidFill>
              </a:rPr>
              <a:t>украшением этого фильма являются</a:t>
            </a:r>
            <a:r>
              <a:rPr lang="ru-RU" sz="2400" b="1" dirty="0">
                <a:solidFill>
                  <a:srgbClr val="6C0000"/>
                </a:solidFill>
              </a:rPr>
              <a:t> </a:t>
            </a:r>
            <a:r>
              <a:rPr lang="ru-RU" sz="2400" b="1" dirty="0" smtClean="0">
                <a:solidFill>
                  <a:srgbClr val="6C0000"/>
                </a:solidFill>
              </a:rPr>
              <a:t>песни. 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6C0000"/>
                </a:solidFill>
              </a:rPr>
              <a:t>На мой взгляд, именно они обессмертили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6C0000"/>
                </a:solidFill>
              </a:rPr>
              <a:t> его и сделали настоящим культовым кинофильмом.</a:t>
            </a:r>
          </a:p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rgbClr val="6C0000"/>
                </a:solidFill>
              </a:rPr>
              <a:t> Музыку к  этому замечательному фильму сочинил советский и российский </a:t>
            </a:r>
            <a:r>
              <a:rPr lang="ru-RU" sz="2400" b="1" dirty="0" smtClean="0">
                <a:solidFill>
                  <a:srgbClr val="6C0000"/>
                </a:solidFill>
              </a:rPr>
              <a:t>композитор, народный </a:t>
            </a:r>
            <a:r>
              <a:rPr lang="ru-RU" sz="2400" b="1" dirty="0">
                <a:solidFill>
                  <a:srgbClr val="6C0000"/>
                </a:solidFill>
              </a:rPr>
              <a:t>артист Российской </a:t>
            </a:r>
            <a:r>
              <a:rPr lang="ru-RU" sz="2400" b="1" dirty="0" smtClean="0">
                <a:solidFill>
                  <a:srgbClr val="6C0000"/>
                </a:solidFill>
              </a:rPr>
              <a:t>Федерации, лауреат </a:t>
            </a:r>
            <a:r>
              <a:rPr lang="ru-RU" sz="2400" b="1" dirty="0">
                <a:solidFill>
                  <a:srgbClr val="6C0000"/>
                </a:solidFill>
              </a:rPr>
              <a:t>Государственной премии </a:t>
            </a:r>
            <a:r>
              <a:rPr lang="ru-RU" sz="2400" b="1" dirty="0" smtClean="0">
                <a:solidFill>
                  <a:srgbClr val="6C0000"/>
                </a:solidFill>
              </a:rPr>
              <a:t>России Алексей Львович Рыбников.</a:t>
            </a:r>
          </a:p>
          <a:p>
            <a:pPr algn="ctr">
              <a:spcBef>
                <a:spcPts val="0"/>
              </a:spcBef>
            </a:pPr>
            <a:endParaRPr lang="ru-RU" sz="2400" b="1" dirty="0">
              <a:solidFill>
                <a:srgbClr val="6C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933056"/>
            <a:ext cx="547260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9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784976" cy="18002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rgbClr val="6C0000"/>
                </a:solidFill>
              </a:rPr>
              <a:t>Т</a:t>
            </a:r>
            <a:r>
              <a:rPr lang="ru-RU" sz="2400" b="1" dirty="0" smtClean="0">
                <a:solidFill>
                  <a:srgbClr val="6C0000"/>
                </a:solidFill>
              </a:rPr>
              <a:t>ексты </a:t>
            </a:r>
            <a:r>
              <a:rPr lang="ru-RU" sz="2400" b="1" dirty="0">
                <a:solidFill>
                  <a:srgbClr val="6C0000"/>
                </a:solidFill>
              </a:rPr>
              <a:t>песен к фильму написаны </a:t>
            </a:r>
            <a:endParaRPr lang="ru-RU" sz="2400" b="1" dirty="0" smtClean="0">
              <a:solidFill>
                <a:srgbClr val="6C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6C0000"/>
                </a:solidFill>
              </a:rPr>
              <a:t>советским </a:t>
            </a:r>
            <a:r>
              <a:rPr lang="ru-RU" sz="2400" b="1" dirty="0">
                <a:solidFill>
                  <a:srgbClr val="6C0000"/>
                </a:solidFill>
              </a:rPr>
              <a:t>и </a:t>
            </a:r>
            <a:r>
              <a:rPr lang="ru-RU" sz="2400" b="1" dirty="0" smtClean="0">
                <a:solidFill>
                  <a:srgbClr val="6C0000"/>
                </a:solidFill>
              </a:rPr>
              <a:t>российским поэтом, бардом 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6C0000"/>
                </a:solidFill>
              </a:rPr>
              <a:t>Булатом Шалвовичем Окуджавой и советским </a:t>
            </a:r>
            <a:r>
              <a:rPr lang="ru-RU" sz="2400" b="1" dirty="0">
                <a:solidFill>
                  <a:srgbClr val="6C0000"/>
                </a:solidFill>
              </a:rPr>
              <a:t>и </a:t>
            </a:r>
            <a:r>
              <a:rPr lang="ru-RU" sz="2400" b="1" dirty="0" smtClean="0">
                <a:solidFill>
                  <a:srgbClr val="6C0000"/>
                </a:solidFill>
              </a:rPr>
              <a:t>российским поэтом-песенником Юрием Алексеевичем </a:t>
            </a:r>
            <a:r>
              <a:rPr lang="ru-RU" sz="2400" b="1" dirty="0" err="1" smtClean="0">
                <a:solidFill>
                  <a:srgbClr val="6C0000"/>
                </a:solidFill>
              </a:rPr>
              <a:t>Энтиным</a:t>
            </a:r>
            <a:r>
              <a:rPr lang="ru-RU" sz="2400" b="1" dirty="0">
                <a:solidFill>
                  <a:srgbClr val="6C000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29000"/>
            <a:ext cx="3888432" cy="2948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29000"/>
            <a:ext cx="3888432" cy="294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6C0000"/>
                </a:solidFill>
              </a:rPr>
              <a:t>Главные роли в фильме сыграли </a:t>
            </a:r>
          </a:p>
          <a:p>
            <a:pPr algn="ctr"/>
            <a:r>
              <a:rPr lang="ru-RU" sz="2400" b="1" dirty="0">
                <a:solidFill>
                  <a:srgbClr val="6C0000"/>
                </a:solidFill>
              </a:rPr>
              <a:t>замечательные советские актеры: </a:t>
            </a:r>
          </a:p>
          <a:p>
            <a:pPr algn="ctr"/>
            <a:r>
              <a:rPr lang="ru-RU" sz="2400" b="1" dirty="0">
                <a:solidFill>
                  <a:srgbClr val="6C0000"/>
                </a:solidFill>
              </a:rPr>
              <a:t>Николай Гринько(папа Карло),Юрий Катин-Ярцев(Джузеппе),</a:t>
            </a:r>
          </a:p>
          <a:p>
            <a:pPr algn="ctr"/>
            <a:r>
              <a:rPr lang="ru-RU" sz="2400" b="1" dirty="0">
                <a:solidFill>
                  <a:srgbClr val="6C0000"/>
                </a:solidFill>
              </a:rPr>
              <a:t> </a:t>
            </a:r>
            <a:r>
              <a:rPr lang="ru-RU" sz="2400" b="1" dirty="0" err="1">
                <a:solidFill>
                  <a:srgbClr val="6C0000"/>
                </a:solidFill>
              </a:rPr>
              <a:t>Рина</a:t>
            </a:r>
            <a:r>
              <a:rPr lang="ru-RU" sz="2400" b="1" dirty="0">
                <a:solidFill>
                  <a:srgbClr val="6C0000"/>
                </a:solidFill>
              </a:rPr>
              <a:t> Зелёная(черепаха </a:t>
            </a:r>
            <a:r>
              <a:rPr lang="ru-RU" sz="2400" b="1" dirty="0" err="1">
                <a:solidFill>
                  <a:srgbClr val="6C0000"/>
                </a:solidFill>
              </a:rPr>
              <a:t>Тортила</a:t>
            </a:r>
            <a:r>
              <a:rPr lang="ru-RU" sz="2400" b="1" dirty="0">
                <a:solidFill>
                  <a:srgbClr val="6C0000"/>
                </a:solidFill>
              </a:rPr>
              <a:t>), Владимир Этуш(Карабас-</a:t>
            </a:r>
            <a:r>
              <a:rPr lang="ru-RU" sz="2400" b="1" dirty="0" err="1">
                <a:solidFill>
                  <a:srgbClr val="6C0000"/>
                </a:solidFill>
              </a:rPr>
              <a:t>Барабас</a:t>
            </a:r>
            <a:r>
              <a:rPr lang="ru-RU" sz="2400" b="1" dirty="0">
                <a:solidFill>
                  <a:srgbClr val="6C0000"/>
                </a:solidFill>
              </a:rPr>
              <a:t>), Ролан Быков(кот </a:t>
            </a:r>
            <a:r>
              <a:rPr lang="ru-RU" sz="2400" b="1" dirty="0" err="1">
                <a:solidFill>
                  <a:srgbClr val="6C0000"/>
                </a:solidFill>
              </a:rPr>
              <a:t>Базилио</a:t>
            </a:r>
            <a:r>
              <a:rPr lang="ru-RU" sz="2400" b="1" dirty="0">
                <a:solidFill>
                  <a:srgbClr val="6C0000"/>
                </a:solidFill>
              </a:rPr>
              <a:t>), Елена </a:t>
            </a:r>
            <a:r>
              <a:rPr lang="ru-RU" sz="2400" b="1" dirty="0" err="1" smtClean="0">
                <a:solidFill>
                  <a:srgbClr val="6C0000"/>
                </a:solidFill>
              </a:rPr>
              <a:t>Санаева</a:t>
            </a:r>
            <a:r>
              <a:rPr lang="ru-RU" sz="2400" b="1" dirty="0" smtClean="0">
                <a:solidFill>
                  <a:srgbClr val="6C0000"/>
                </a:solidFill>
              </a:rPr>
              <a:t>(лиса Алиса</a:t>
            </a:r>
            <a:r>
              <a:rPr lang="ru-RU" sz="2400" b="1" dirty="0">
                <a:solidFill>
                  <a:srgbClr val="6C0000"/>
                </a:solidFill>
              </a:rPr>
              <a:t>), Владимир Басов(</a:t>
            </a:r>
            <a:r>
              <a:rPr lang="ru-RU" sz="2400" b="1" dirty="0" err="1">
                <a:solidFill>
                  <a:srgbClr val="6C0000"/>
                </a:solidFill>
              </a:rPr>
              <a:t>Дуремар</a:t>
            </a:r>
            <a:r>
              <a:rPr lang="ru-RU" sz="2400" b="1" dirty="0">
                <a:solidFill>
                  <a:srgbClr val="6C0000"/>
                </a:solidFill>
              </a:rPr>
              <a:t>), </a:t>
            </a:r>
            <a:r>
              <a:rPr lang="ru-RU" sz="2400" b="1" dirty="0" err="1">
                <a:solidFill>
                  <a:srgbClr val="6C0000"/>
                </a:solidFill>
              </a:rPr>
              <a:t>Баадур</a:t>
            </a:r>
            <a:r>
              <a:rPr lang="ru-RU" sz="2400" b="1" dirty="0">
                <a:solidFill>
                  <a:srgbClr val="6C0000"/>
                </a:solidFill>
              </a:rPr>
              <a:t> </a:t>
            </a:r>
            <a:r>
              <a:rPr lang="ru-RU" sz="2400" b="1" dirty="0" err="1">
                <a:solidFill>
                  <a:srgbClr val="6C0000"/>
                </a:solidFill>
              </a:rPr>
              <a:t>Цуладзе</a:t>
            </a:r>
            <a:r>
              <a:rPr lang="ru-RU" sz="2400" b="1" dirty="0">
                <a:solidFill>
                  <a:srgbClr val="6C0000"/>
                </a:solidFill>
              </a:rPr>
              <a:t>(хозяин харчевни трёх пескарей</a:t>
            </a:r>
            <a:r>
              <a:rPr lang="ru-RU" sz="2400" b="1" dirty="0" smtClean="0">
                <a:solidFill>
                  <a:srgbClr val="6C0000"/>
                </a:solidFill>
              </a:rPr>
              <a:t>).</a:t>
            </a:r>
          </a:p>
          <a:p>
            <a:pPr algn="ctr"/>
            <a:endParaRPr lang="ru-RU" sz="2400" b="1" dirty="0">
              <a:solidFill>
                <a:srgbClr val="6C0000"/>
              </a:solidFill>
            </a:endParaRPr>
          </a:p>
          <a:p>
            <a:pPr algn="ctr"/>
            <a:endParaRPr lang="ru-RU" sz="2400" b="1" dirty="0">
              <a:solidFill>
                <a:srgbClr val="6C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191" y="4469574"/>
            <a:ext cx="2520280" cy="19953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78" y="2713584"/>
            <a:ext cx="2601520" cy="19994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8" y="2649480"/>
            <a:ext cx="2629258" cy="20635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186" y="4455633"/>
            <a:ext cx="2629258" cy="19994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0" y="4455633"/>
            <a:ext cx="2629258" cy="19994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230" y="2649480"/>
            <a:ext cx="2637582" cy="207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5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48680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C0000"/>
                </a:solidFill>
              </a:rPr>
              <a:t>Наряду с именитыми актерами в фильме</a:t>
            </a:r>
          </a:p>
          <a:p>
            <a:pPr algn="ctr"/>
            <a:r>
              <a:rPr lang="ru-RU" sz="2400" b="1" dirty="0">
                <a:solidFill>
                  <a:srgbClr val="6C0000"/>
                </a:solidFill>
              </a:rPr>
              <a:t>д</a:t>
            </a:r>
            <a:r>
              <a:rPr lang="ru-RU" sz="2400" b="1" dirty="0" smtClean="0">
                <a:solidFill>
                  <a:srgbClr val="6C0000"/>
                </a:solidFill>
              </a:rPr>
              <a:t>ебютировали дети-актеры, которые , </a:t>
            </a:r>
          </a:p>
          <a:p>
            <a:pPr algn="ctr"/>
            <a:r>
              <a:rPr lang="ru-RU" sz="2400" b="1" dirty="0" smtClean="0">
                <a:solidFill>
                  <a:srgbClr val="6C0000"/>
                </a:solidFill>
              </a:rPr>
              <a:t>по моему мнению, великолепно справились со своей задачей. </a:t>
            </a:r>
            <a:r>
              <a:rPr lang="ru-RU" sz="2400" b="1" dirty="0">
                <a:solidFill>
                  <a:srgbClr val="6C0000"/>
                </a:solidFill>
              </a:rPr>
              <a:t>Это Дмитрий </a:t>
            </a:r>
            <a:r>
              <a:rPr lang="ru-RU" sz="2400" b="1" dirty="0" smtClean="0">
                <a:solidFill>
                  <a:srgbClr val="6C0000"/>
                </a:solidFill>
              </a:rPr>
              <a:t>Иосифов(Буратино), Татьяна Проценко(Мальвина), Роман </a:t>
            </a:r>
            <a:r>
              <a:rPr lang="ru-RU" sz="2400" b="1" dirty="0" err="1" smtClean="0">
                <a:solidFill>
                  <a:srgbClr val="6C0000"/>
                </a:solidFill>
              </a:rPr>
              <a:t>Столкарц</a:t>
            </a:r>
            <a:r>
              <a:rPr lang="ru-RU" sz="2400" b="1" dirty="0" smtClean="0">
                <a:solidFill>
                  <a:srgbClr val="6C0000"/>
                </a:solidFill>
              </a:rPr>
              <a:t>(Пьеро), Томас </a:t>
            </a:r>
            <a:r>
              <a:rPr lang="ru-RU" sz="2400" b="1" dirty="0" err="1" smtClean="0">
                <a:solidFill>
                  <a:srgbClr val="6C0000"/>
                </a:solidFill>
              </a:rPr>
              <a:t>Аугустинас</a:t>
            </a:r>
            <a:r>
              <a:rPr lang="ru-RU" sz="2400" b="1" dirty="0" smtClean="0">
                <a:solidFill>
                  <a:srgbClr val="6C0000"/>
                </a:solidFill>
              </a:rPr>
              <a:t>(</a:t>
            </a:r>
            <a:r>
              <a:rPr lang="ru-RU" sz="2400" b="1" dirty="0" err="1" smtClean="0">
                <a:solidFill>
                  <a:srgbClr val="6C0000"/>
                </a:solidFill>
              </a:rPr>
              <a:t>Артемон</a:t>
            </a:r>
            <a:r>
              <a:rPr lang="ru-RU" sz="2400" b="1" dirty="0" smtClean="0">
                <a:solidFill>
                  <a:srgbClr val="6C0000"/>
                </a:solidFill>
              </a:rPr>
              <a:t>) и Григорий </a:t>
            </a:r>
            <a:r>
              <a:rPr lang="ru-RU" sz="2400" b="1" dirty="0" err="1" smtClean="0">
                <a:solidFill>
                  <a:srgbClr val="6C0000"/>
                </a:solidFill>
              </a:rPr>
              <a:t>Светлорусов</a:t>
            </a:r>
            <a:r>
              <a:rPr lang="ru-RU" sz="2400" b="1" dirty="0" smtClean="0">
                <a:solidFill>
                  <a:srgbClr val="6C0000"/>
                </a:solidFill>
              </a:rPr>
              <a:t>(Арлекин).</a:t>
            </a:r>
            <a:endParaRPr lang="ru-RU" sz="2400" b="1" dirty="0">
              <a:solidFill>
                <a:srgbClr val="6C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054" y="4603291"/>
            <a:ext cx="2664296" cy="19782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37" y="4580784"/>
            <a:ext cx="2662867" cy="20007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87" y="2420888"/>
            <a:ext cx="2662867" cy="2000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79" y="2435236"/>
            <a:ext cx="2637125" cy="20007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967" y="3652763"/>
            <a:ext cx="1358274" cy="20007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797" y="3644652"/>
            <a:ext cx="1403132" cy="201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034" y="1052736"/>
            <a:ext cx="7949679" cy="1362075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Исполнители песен в фильме «Приключения буратино»:</a:t>
            </a:r>
            <a:endParaRPr lang="ru-RU" sz="2800" i="1" dirty="0">
              <a:solidFill>
                <a:srgbClr val="6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385" y="1988840"/>
            <a:ext cx="8784976" cy="345638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6C0000"/>
                </a:solidFill>
              </a:rPr>
              <a:t>Нина Бродская, Николай Гринько,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6C0000"/>
                </a:solidFill>
              </a:rPr>
              <a:t> Владимир Басов, Владимир Этуш , Ролан Быков, Елена </a:t>
            </a:r>
            <a:r>
              <a:rPr lang="ru-RU" sz="2400" b="1" dirty="0" err="1" smtClean="0">
                <a:solidFill>
                  <a:srgbClr val="6C0000"/>
                </a:solidFill>
              </a:rPr>
              <a:t>Санаева</a:t>
            </a:r>
            <a:r>
              <a:rPr lang="ru-RU" sz="2400" b="1" dirty="0" smtClean="0">
                <a:solidFill>
                  <a:srgbClr val="6C0000"/>
                </a:solidFill>
              </a:rPr>
              <a:t>, Гарри Бардин, Татьяна </a:t>
            </a:r>
            <a:r>
              <a:rPr lang="ru-RU" sz="2400" b="1" dirty="0" err="1" smtClean="0">
                <a:solidFill>
                  <a:srgbClr val="6C0000"/>
                </a:solidFill>
              </a:rPr>
              <a:t>Канаева</a:t>
            </a:r>
            <a:r>
              <a:rPr lang="ru-RU" sz="2400" b="1" dirty="0" smtClean="0">
                <a:solidFill>
                  <a:srgbClr val="6C0000"/>
                </a:solidFill>
              </a:rPr>
              <a:t>, </a:t>
            </a:r>
            <a:r>
              <a:rPr lang="ru-RU" sz="2400" b="1" dirty="0" err="1" smtClean="0">
                <a:solidFill>
                  <a:srgbClr val="6C0000"/>
                </a:solidFill>
              </a:rPr>
              <a:t>Рина</a:t>
            </a:r>
            <a:r>
              <a:rPr lang="ru-RU" sz="2400" b="1" dirty="0">
                <a:solidFill>
                  <a:srgbClr val="6C0000"/>
                </a:solidFill>
              </a:rPr>
              <a:t> Зелёная, Ирина </a:t>
            </a:r>
            <a:r>
              <a:rPr lang="ru-RU" sz="2400" b="1" dirty="0" err="1" smtClean="0">
                <a:solidFill>
                  <a:srgbClr val="6C0000"/>
                </a:solidFill>
              </a:rPr>
              <a:t>Понаровская</a:t>
            </a:r>
            <a:r>
              <a:rPr lang="ru-RU" sz="2400" b="1" dirty="0">
                <a:solidFill>
                  <a:srgbClr val="6C0000"/>
                </a:solidFill>
              </a:rPr>
              <a:t>, Юрий Катин-Ярцев, Николай Гринько, Григорий </a:t>
            </a:r>
            <a:r>
              <a:rPr lang="ru-RU" sz="2400" b="1" dirty="0" err="1">
                <a:solidFill>
                  <a:srgbClr val="6C0000"/>
                </a:solidFill>
              </a:rPr>
              <a:t>Светлорусов</a:t>
            </a:r>
            <a:r>
              <a:rPr lang="ru-RU" sz="2400" b="1" dirty="0">
                <a:solidFill>
                  <a:srgbClr val="6C0000"/>
                </a:solidFill>
              </a:rPr>
              <a:t>, Томас </a:t>
            </a:r>
            <a:r>
              <a:rPr lang="ru-RU" sz="2400" b="1" dirty="0" err="1" smtClean="0">
                <a:solidFill>
                  <a:srgbClr val="6C0000"/>
                </a:solidFill>
              </a:rPr>
              <a:t>Аугустинас</a:t>
            </a:r>
            <a:r>
              <a:rPr lang="ru-RU" sz="2400" b="1" dirty="0" smtClean="0">
                <a:solidFill>
                  <a:srgbClr val="6C0000"/>
                </a:solidFill>
              </a:rPr>
              <a:t>, </a:t>
            </a:r>
            <a:r>
              <a:rPr lang="ru-RU" sz="2400" b="1" dirty="0">
                <a:solidFill>
                  <a:srgbClr val="6C0000"/>
                </a:solidFill>
              </a:rPr>
              <a:t>Татьяна </a:t>
            </a:r>
            <a:r>
              <a:rPr lang="ru-RU" sz="2400" b="1" dirty="0" smtClean="0">
                <a:solidFill>
                  <a:srgbClr val="6C0000"/>
                </a:solidFill>
              </a:rPr>
              <a:t>Проценко, </a:t>
            </a:r>
            <a:r>
              <a:rPr lang="ru-RU" sz="2400" b="1" dirty="0">
                <a:solidFill>
                  <a:srgbClr val="6C0000"/>
                </a:solidFill>
              </a:rPr>
              <a:t>вокальный ансамбль </a:t>
            </a:r>
            <a:r>
              <a:rPr lang="ru-RU" sz="2400" b="1" dirty="0" err="1" smtClean="0">
                <a:solidFill>
                  <a:srgbClr val="6C0000"/>
                </a:solidFill>
              </a:rPr>
              <a:t>ТЮЗа</a:t>
            </a:r>
            <a:r>
              <a:rPr lang="ru-RU" sz="2400" b="1" dirty="0">
                <a:solidFill>
                  <a:srgbClr val="6C0000"/>
                </a:solidFill>
              </a:rPr>
              <a:t>, Вокально-инструментальный ансамбль «Верные друзья</a:t>
            </a:r>
            <a:r>
              <a:rPr lang="ru-RU" sz="2400" b="1" dirty="0" smtClean="0">
                <a:solidFill>
                  <a:srgbClr val="6C0000"/>
                </a:solidFill>
              </a:rPr>
              <a:t>». </a:t>
            </a:r>
          </a:p>
          <a:p>
            <a:endParaRPr lang="ru-RU" sz="2400" b="1" dirty="0">
              <a:solidFill>
                <a:srgbClr val="6C0000"/>
              </a:solidFill>
            </a:endParaRPr>
          </a:p>
          <a:p>
            <a:endParaRPr lang="ru-RU" sz="2400" b="1" dirty="0">
              <a:solidFill>
                <a:srgbClr val="6C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065" y="4149080"/>
            <a:ext cx="2029296" cy="20166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09" y="4149079"/>
            <a:ext cx="2251968" cy="2016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444" y="4591199"/>
            <a:ext cx="2090804" cy="20486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647" y="4591199"/>
            <a:ext cx="2166492" cy="204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8856984" cy="1650107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сказке-мюзикле </a:t>
            </a:r>
            <a:br>
              <a:rPr lang="ru-RU" sz="2800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прозвучали следующие песни:</a:t>
            </a:r>
            <a:endParaRPr lang="ru-RU" sz="2800" i="1" dirty="0">
              <a:solidFill>
                <a:srgbClr val="6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7784" y="1844824"/>
            <a:ext cx="4536504" cy="4752528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b="1" dirty="0" err="1">
                <a:solidFill>
                  <a:srgbClr val="6C0000"/>
                </a:solidFill>
              </a:rPr>
              <a:t>Бу</a:t>
            </a:r>
            <a:r>
              <a:rPr lang="ru-RU" b="1" dirty="0">
                <a:solidFill>
                  <a:srgbClr val="6C0000"/>
                </a:solidFill>
              </a:rPr>
              <a:t>-</a:t>
            </a:r>
            <a:r>
              <a:rPr lang="ru-RU" b="1" dirty="0" err="1">
                <a:solidFill>
                  <a:srgbClr val="6C0000"/>
                </a:solidFill>
              </a:rPr>
              <a:t>ра</a:t>
            </a:r>
            <a:r>
              <a:rPr lang="ru-RU" b="1" dirty="0">
                <a:solidFill>
                  <a:srgbClr val="6C0000"/>
                </a:solidFill>
              </a:rPr>
              <a:t>-</a:t>
            </a:r>
            <a:r>
              <a:rPr lang="ru-RU" b="1" dirty="0" err="1">
                <a:solidFill>
                  <a:srgbClr val="6C0000"/>
                </a:solidFill>
              </a:rPr>
              <a:t>ти</a:t>
            </a:r>
            <a:r>
              <a:rPr lang="ru-RU" b="1" dirty="0">
                <a:solidFill>
                  <a:srgbClr val="6C0000"/>
                </a:solidFill>
              </a:rPr>
              <a:t>-но! (</a:t>
            </a:r>
            <a:r>
              <a:rPr lang="ru-RU" b="1" dirty="0" smtClean="0">
                <a:solidFill>
                  <a:srgbClr val="6C0000"/>
                </a:solidFill>
              </a:rPr>
              <a:t>Вступительная)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6C0000"/>
                </a:solidFill>
              </a:rPr>
              <a:t>Песня фонарщиков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6C0000"/>
                </a:solidFill>
              </a:rPr>
              <a:t>Песня </a:t>
            </a:r>
            <a:r>
              <a:rPr lang="ru-RU" b="1" dirty="0">
                <a:solidFill>
                  <a:srgbClr val="6C0000"/>
                </a:solidFill>
              </a:rPr>
              <a:t>папы </a:t>
            </a:r>
            <a:r>
              <a:rPr lang="ru-RU" b="1" dirty="0" smtClean="0">
                <a:solidFill>
                  <a:srgbClr val="6C0000"/>
                </a:solidFill>
              </a:rPr>
              <a:t>Карло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6C0000"/>
                </a:solidFill>
              </a:rPr>
              <a:t>Первая </a:t>
            </a:r>
            <a:r>
              <a:rPr lang="ru-RU" b="1" dirty="0">
                <a:solidFill>
                  <a:srgbClr val="6C0000"/>
                </a:solidFill>
              </a:rPr>
              <a:t>песня </a:t>
            </a:r>
            <a:r>
              <a:rPr lang="ru-RU" b="1" dirty="0" smtClean="0">
                <a:solidFill>
                  <a:srgbClr val="6C0000"/>
                </a:solidFill>
              </a:rPr>
              <a:t>Карабаса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6C0000"/>
                </a:solidFill>
              </a:rPr>
              <a:t>Песня </a:t>
            </a:r>
            <a:r>
              <a:rPr lang="ru-RU" b="1" dirty="0" err="1" smtClean="0">
                <a:solidFill>
                  <a:srgbClr val="6C0000"/>
                </a:solidFill>
              </a:rPr>
              <a:t>Дуремара</a:t>
            </a:r>
            <a:endParaRPr lang="ru-RU" b="1" dirty="0">
              <a:solidFill>
                <a:srgbClr val="6C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6C0000"/>
                </a:solidFill>
              </a:rPr>
              <a:t>Песня кукол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6C0000"/>
                </a:solidFill>
              </a:rPr>
              <a:t>О </a:t>
            </a:r>
            <a:r>
              <a:rPr lang="ru-RU" b="1" dirty="0">
                <a:solidFill>
                  <a:srgbClr val="6C0000"/>
                </a:solidFill>
              </a:rPr>
              <a:t>жадинах, хвастунах и </a:t>
            </a:r>
            <a:r>
              <a:rPr lang="ru-RU" b="1" dirty="0" smtClean="0">
                <a:solidFill>
                  <a:srgbClr val="6C0000"/>
                </a:solidFill>
              </a:rPr>
              <a:t>дураках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6C0000"/>
                </a:solidFill>
              </a:rPr>
              <a:t>Песня Карабаса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6C0000"/>
                </a:solidFill>
              </a:rPr>
              <a:t>Песня </a:t>
            </a:r>
            <a:r>
              <a:rPr lang="ru-RU" b="1" dirty="0">
                <a:solidFill>
                  <a:srgbClr val="6C0000"/>
                </a:solidFill>
              </a:rPr>
              <a:t>пауков и </a:t>
            </a:r>
            <a:r>
              <a:rPr lang="ru-RU" b="1" dirty="0" smtClean="0">
                <a:solidFill>
                  <a:srgbClr val="6C0000"/>
                </a:solidFill>
              </a:rPr>
              <a:t>Буратино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6C0000"/>
                </a:solidFill>
              </a:rPr>
              <a:t>Песня </a:t>
            </a:r>
            <a:r>
              <a:rPr lang="ru-RU" b="1" dirty="0">
                <a:solidFill>
                  <a:srgbClr val="6C0000"/>
                </a:solidFill>
              </a:rPr>
              <a:t>о Поле </a:t>
            </a:r>
            <a:r>
              <a:rPr lang="ru-RU" b="1" dirty="0" smtClean="0">
                <a:solidFill>
                  <a:srgbClr val="6C0000"/>
                </a:solidFill>
              </a:rPr>
              <a:t>Чудес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6C0000"/>
                </a:solidFill>
              </a:rPr>
              <a:t>Романс </a:t>
            </a:r>
            <a:r>
              <a:rPr lang="ru-RU" b="1" dirty="0" err="1" smtClean="0">
                <a:solidFill>
                  <a:srgbClr val="6C0000"/>
                </a:solidFill>
              </a:rPr>
              <a:t>Тортилы</a:t>
            </a:r>
            <a:endParaRPr lang="ru-RU" b="1" dirty="0" smtClean="0">
              <a:solidFill>
                <a:srgbClr val="6C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6C0000"/>
                </a:solidFill>
              </a:rPr>
              <a:t>Серенада Пьеро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b="1" dirty="0" err="1" smtClean="0">
                <a:solidFill>
                  <a:srgbClr val="6C0000"/>
                </a:solidFill>
              </a:rPr>
              <a:t>Бу</a:t>
            </a:r>
            <a:r>
              <a:rPr lang="ru-RU" b="1" dirty="0" smtClean="0">
                <a:solidFill>
                  <a:srgbClr val="6C0000"/>
                </a:solidFill>
              </a:rPr>
              <a:t>-</a:t>
            </a:r>
            <a:r>
              <a:rPr lang="ru-RU" b="1" dirty="0" err="1" smtClean="0">
                <a:solidFill>
                  <a:srgbClr val="6C0000"/>
                </a:solidFill>
              </a:rPr>
              <a:t>ра</a:t>
            </a:r>
            <a:r>
              <a:rPr lang="ru-RU" b="1" dirty="0" smtClean="0">
                <a:solidFill>
                  <a:srgbClr val="6C0000"/>
                </a:solidFill>
              </a:rPr>
              <a:t>-</a:t>
            </a:r>
            <a:r>
              <a:rPr lang="ru-RU" b="1" dirty="0" err="1" smtClean="0">
                <a:solidFill>
                  <a:srgbClr val="6C0000"/>
                </a:solidFill>
              </a:rPr>
              <a:t>ти</a:t>
            </a:r>
            <a:r>
              <a:rPr lang="ru-RU" b="1" dirty="0" smtClean="0">
                <a:solidFill>
                  <a:srgbClr val="6C0000"/>
                </a:solidFill>
              </a:rPr>
              <a:t>-но</a:t>
            </a:r>
            <a:r>
              <a:rPr lang="ru-RU" b="1" dirty="0">
                <a:solidFill>
                  <a:srgbClr val="6C0000"/>
                </a:solidFill>
              </a:rPr>
              <a:t>! (Заключительная</a:t>
            </a:r>
            <a:r>
              <a:rPr lang="ru-RU" b="1" dirty="0" smtClean="0">
                <a:solidFill>
                  <a:srgbClr val="6C0000"/>
                </a:solidFill>
              </a:rPr>
              <a:t>)</a:t>
            </a:r>
            <a:endParaRPr lang="ru-RU" b="1" dirty="0">
              <a:solidFill>
                <a:srgbClr val="6C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72" y="2573579"/>
            <a:ext cx="2268252" cy="1512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60" y="4725144"/>
            <a:ext cx="2268252" cy="1512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573579"/>
            <a:ext cx="2281112" cy="14944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1" y="4725144"/>
            <a:ext cx="2247314" cy="16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1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6980" y="118539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Песня </a:t>
            </a:r>
            <a:r>
              <a:rPr lang="ru-RU" sz="3600" b="1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«Буратино</a:t>
            </a:r>
            <a:r>
              <a:rPr lang="ru-RU" sz="3600" b="1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000" b="1" i="1" dirty="0" smtClean="0">
              <a:solidFill>
                <a:srgbClr val="6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rgbClr val="6C0000"/>
                </a:solidFill>
              </a:rPr>
              <a:t>музыка-Алексей Рыбников, </a:t>
            </a:r>
            <a:r>
              <a:rPr lang="ru-RU" b="1" dirty="0" smtClean="0">
                <a:solidFill>
                  <a:srgbClr val="6C0000"/>
                </a:solidFill>
              </a:rPr>
              <a:t>слова- Юрий </a:t>
            </a:r>
            <a:r>
              <a:rPr lang="ru-RU" b="1" dirty="0" err="1" smtClean="0">
                <a:solidFill>
                  <a:srgbClr val="6C0000"/>
                </a:solidFill>
              </a:rPr>
              <a:t>Энтин</a:t>
            </a:r>
            <a:endParaRPr lang="ru-RU" b="1" dirty="0">
              <a:solidFill>
                <a:srgbClr val="6C0000"/>
              </a:solidFill>
            </a:endParaRPr>
          </a:p>
          <a:p>
            <a:pPr algn="ctr"/>
            <a:r>
              <a:rPr lang="ru-RU" b="1" dirty="0" smtClean="0">
                <a:solidFill>
                  <a:srgbClr val="6C0000"/>
                </a:solidFill>
              </a:rPr>
              <a:t>Исполнитель- Нина Бродская</a:t>
            </a:r>
            <a:endParaRPr lang="ru-RU" b="1" dirty="0">
              <a:solidFill>
                <a:srgbClr val="6C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980" y="3501008"/>
            <a:ext cx="36769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6C0000"/>
                </a:solidFill>
              </a:rPr>
              <a:t>Кто </a:t>
            </a:r>
            <a:r>
              <a:rPr lang="ru-RU" sz="2000" i="1" dirty="0">
                <a:solidFill>
                  <a:srgbClr val="6C0000"/>
                </a:solidFill>
              </a:rPr>
              <a:t>доброй сказкой входит в дом?</a:t>
            </a:r>
          </a:p>
          <a:p>
            <a:r>
              <a:rPr lang="ru-RU" sz="2000" i="1" dirty="0">
                <a:solidFill>
                  <a:srgbClr val="6C0000"/>
                </a:solidFill>
              </a:rPr>
              <a:t>Кто с детства каждому знаком? </a:t>
            </a:r>
          </a:p>
          <a:p>
            <a:r>
              <a:rPr lang="ru-RU" sz="2000" i="1" dirty="0">
                <a:solidFill>
                  <a:srgbClr val="6C0000"/>
                </a:solidFill>
              </a:rPr>
              <a:t>Кто не ученый, не поэт, </a:t>
            </a:r>
          </a:p>
          <a:p>
            <a:r>
              <a:rPr lang="ru-RU" sz="2000" i="1" dirty="0">
                <a:solidFill>
                  <a:srgbClr val="6C0000"/>
                </a:solidFill>
              </a:rPr>
              <a:t>А покорил весь белый свет,  </a:t>
            </a:r>
          </a:p>
          <a:p>
            <a:r>
              <a:rPr lang="ru-RU" sz="2000" i="1" dirty="0">
                <a:solidFill>
                  <a:srgbClr val="6C0000"/>
                </a:solidFill>
              </a:rPr>
              <a:t>Кого повсюду узнают, </a:t>
            </a:r>
          </a:p>
          <a:p>
            <a:r>
              <a:rPr lang="ru-RU" sz="2000" i="1" dirty="0">
                <a:solidFill>
                  <a:srgbClr val="6C0000"/>
                </a:solidFill>
              </a:rPr>
              <a:t>Скажите, как его зовут?</a:t>
            </a:r>
          </a:p>
          <a:p>
            <a:r>
              <a:rPr lang="ru-RU" sz="2000" i="1" dirty="0" err="1">
                <a:solidFill>
                  <a:srgbClr val="6C0000"/>
                </a:solidFill>
              </a:rPr>
              <a:t>Бу</a:t>
            </a:r>
            <a:r>
              <a:rPr lang="ru-RU" sz="2000" i="1" dirty="0">
                <a:solidFill>
                  <a:srgbClr val="6C0000"/>
                </a:solidFill>
              </a:rPr>
              <a:t>! Ра! </a:t>
            </a:r>
            <a:r>
              <a:rPr lang="ru-RU" sz="2000" i="1" dirty="0" err="1">
                <a:solidFill>
                  <a:srgbClr val="6C0000"/>
                </a:solidFill>
              </a:rPr>
              <a:t>Ти</a:t>
            </a:r>
            <a:r>
              <a:rPr lang="ru-RU" sz="2000" i="1" dirty="0">
                <a:solidFill>
                  <a:srgbClr val="6C0000"/>
                </a:solidFill>
              </a:rPr>
              <a:t>! Но! </a:t>
            </a:r>
          </a:p>
          <a:p>
            <a:r>
              <a:rPr lang="ru-RU" sz="2000" i="1" dirty="0">
                <a:solidFill>
                  <a:srgbClr val="6C0000"/>
                </a:solidFill>
              </a:rPr>
              <a:t>Буратино</a:t>
            </a:r>
            <a:r>
              <a:rPr lang="ru-RU" sz="2000" i="1" dirty="0" smtClean="0">
                <a:solidFill>
                  <a:srgbClr val="6C0000"/>
                </a:solidFill>
              </a:rPr>
              <a:t>!</a:t>
            </a:r>
            <a:endParaRPr lang="ru-RU" sz="2000" i="1" dirty="0">
              <a:solidFill>
                <a:srgbClr val="6C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3" y="1318868"/>
            <a:ext cx="3230588" cy="21821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5895" y="1150436"/>
            <a:ext cx="51943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6C0000"/>
                </a:solidFill>
              </a:rPr>
              <a:t>Эта песня безусловно является визитной карточкой всего фильма. Я думаю эти аккорды знакомы каждому ребенку. Форма песня куплетная (1куп.-припев-2куп.-припев-3куп.-припев). Песня главного героя в темпе </a:t>
            </a:r>
            <a:r>
              <a:rPr lang="en-US" sz="2000" b="1" i="1" dirty="0" err="1" smtClean="0">
                <a:solidFill>
                  <a:srgbClr val="6C0000"/>
                </a:solidFill>
              </a:rPr>
              <a:t>Alegretto</a:t>
            </a:r>
            <a:r>
              <a:rPr lang="ru-RU" sz="2000" b="1" dirty="0" smtClean="0">
                <a:solidFill>
                  <a:srgbClr val="6C0000"/>
                </a:solidFill>
              </a:rPr>
              <a:t> яркая и заводная. Этот характер создает мажорный лад(До мажор), динамика </a:t>
            </a:r>
            <a:r>
              <a:rPr lang="en-US" sz="2000" b="1" i="1" dirty="0" smtClean="0">
                <a:solidFill>
                  <a:srgbClr val="6C0000"/>
                </a:solidFill>
              </a:rPr>
              <a:t>f</a:t>
            </a:r>
            <a:r>
              <a:rPr lang="ru-RU" sz="2000" b="1" i="1" dirty="0" smtClean="0">
                <a:solidFill>
                  <a:srgbClr val="6C0000"/>
                </a:solidFill>
              </a:rPr>
              <a:t> </a:t>
            </a:r>
            <a:r>
              <a:rPr lang="ru-RU" sz="2000" b="1" dirty="0" smtClean="0">
                <a:solidFill>
                  <a:srgbClr val="6C0000"/>
                </a:solidFill>
              </a:rPr>
              <a:t>(форте) и стремительное движение восьмых длительностей в вокальной партии и в аккомпанементе. Средний регистр (1 октава). Припев в форме </a:t>
            </a:r>
            <a:r>
              <a:rPr lang="ru-RU" sz="2000" b="1" dirty="0" err="1" smtClean="0">
                <a:solidFill>
                  <a:srgbClr val="6C0000"/>
                </a:solidFill>
              </a:rPr>
              <a:t>кричалки</a:t>
            </a:r>
            <a:r>
              <a:rPr lang="ru-RU" sz="2000" b="1" dirty="0" smtClean="0">
                <a:solidFill>
                  <a:srgbClr val="6C0000"/>
                </a:solidFill>
              </a:rPr>
              <a:t>, а куплеты- некие загадки-вопросы.</a:t>
            </a:r>
          </a:p>
          <a:p>
            <a:pPr algn="just"/>
            <a:r>
              <a:rPr lang="ru-RU" sz="2000" b="1" dirty="0" smtClean="0">
                <a:solidFill>
                  <a:srgbClr val="6C0000"/>
                </a:solidFill>
              </a:rPr>
              <a:t>Заводная финальная композиция дарит положительные эмоции и на многие годы врезается в память. Веселый припев «</a:t>
            </a:r>
            <a:r>
              <a:rPr lang="ru-RU" sz="2000" b="1" dirty="0" err="1" smtClean="0">
                <a:solidFill>
                  <a:srgbClr val="6C0000"/>
                </a:solidFill>
              </a:rPr>
              <a:t>Бу!Ра!Ти!Но</a:t>
            </a:r>
            <a:r>
              <a:rPr lang="ru-RU" sz="2000" b="1" dirty="0" smtClean="0">
                <a:solidFill>
                  <a:srgbClr val="6C0000"/>
                </a:solidFill>
              </a:rPr>
              <a:t>!» быстро запоминается даже маленьким ребенком.</a:t>
            </a:r>
            <a:endParaRPr lang="ru-RU" sz="2000" b="1" dirty="0">
              <a:solidFill>
                <a:srgbClr val="6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87594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«Песня фонарщиков»</a:t>
            </a:r>
            <a:endParaRPr lang="ru-RU" sz="3600" b="1" dirty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26387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C0000"/>
                </a:solidFill>
              </a:rPr>
              <a:t>музыка-Алексей Рыбников, </a:t>
            </a:r>
            <a:r>
              <a:rPr lang="ru-RU" b="1" dirty="0" smtClean="0">
                <a:solidFill>
                  <a:srgbClr val="6C0000"/>
                </a:solidFill>
              </a:rPr>
              <a:t>слова-Булат Окуджава</a:t>
            </a:r>
            <a:endParaRPr lang="ru-RU" b="1" dirty="0">
              <a:solidFill>
                <a:srgbClr val="6C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0" y="1618911"/>
            <a:ext cx="3363193" cy="17914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1202891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C0000"/>
                </a:solidFill>
              </a:rPr>
              <a:t>Исполнитель - вокально-инструментальный </a:t>
            </a:r>
            <a:r>
              <a:rPr lang="ru-RU" b="1" dirty="0">
                <a:solidFill>
                  <a:srgbClr val="6C0000"/>
                </a:solidFill>
              </a:rPr>
              <a:t>ансамбль «Верные друзья»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33663" y="1471447"/>
            <a:ext cx="45107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6C0000"/>
                </a:solidFill>
              </a:rPr>
              <a:t>Мы люди неплохие. Чуть вечер, мы в пути.</a:t>
            </a:r>
          </a:p>
          <a:p>
            <a:r>
              <a:rPr lang="ru-RU" i="1" dirty="0">
                <a:solidFill>
                  <a:srgbClr val="6C0000"/>
                </a:solidFill>
              </a:rPr>
              <a:t>Фонарщики лихие, волшебники почти.</a:t>
            </a:r>
          </a:p>
          <a:p>
            <a:endParaRPr lang="ru-RU" i="1" dirty="0">
              <a:solidFill>
                <a:srgbClr val="6C0000"/>
              </a:solidFill>
            </a:endParaRPr>
          </a:p>
          <a:p>
            <a:r>
              <a:rPr lang="ru-RU" i="1" dirty="0">
                <a:solidFill>
                  <a:srgbClr val="6C0000"/>
                </a:solidFill>
              </a:rPr>
              <a:t>Шагаем вслед, вслед, вслед, </a:t>
            </a:r>
            <a:endParaRPr lang="ru-RU" i="1" dirty="0" smtClean="0">
              <a:solidFill>
                <a:srgbClr val="6C0000"/>
              </a:solidFill>
            </a:endParaRPr>
          </a:p>
          <a:p>
            <a:r>
              <a:rPr lang="ru-RU" i="1" dirty="0">
                <a:solidFill>
                  <a:srgbClr val="6C0000"/>
                </a:solidFill>
              </a:rPr>
              <a:t>Т</a:t>
            </a:r>
            <a:r>
              <a:rPr lang="ru-RU" i="1" dirty="0" smtClean="0">
                <a:solidFill>
                  <a:srgbClr val="6C0000"/>
                </a:solidFill>
              </a:rPr>
              <a:t>уда</a:t>
            </a:r>
            <a:r>
              <a:rPr lang="ru-RU" i="1" dirty="0">
                <a:solidFill>
                  <a:srgbClr val="6C0000"/>
                </a:solidFill>
              </a:rPr>
              <a:t>, где тень, тень, тень.</a:t>
            </a:r>
          </a:p>
          <a:p>
            <a:r>
              <a:rPr lang="ru-RU" i="1" dirty="0">
                <a:solidFill>
                  <a:srgbClr val="6C0000"/>
                </a:solidFill>
              </a:rPr>
              <a:t>Да будет свет, свет, свет. </a:t>
            </a:r>
            <a:endParaRPr lang="ru-RU" i="1" dirty="0" smtClean="0">
              <a:solidFill>
                <a:srgbClr val="6C0000"/>
              </a:solidFill>
            </a:endParaRPr>
          </a:p>
          <a:p>
            <a:r>
              <a:rPr lang="ru-RU" i="1" dirty="0" smtClean="0">
                <a:solidFill>
                  <a:srgbClr val="6C0000"/>
                </a:solidFill>
              </a:rPr>
              <a:t>Как </a:t>
            </a:r>
            <a:r>
              <a:rPr lang="ru-RU" i="1" dirty="0">
                <a:solidFill>
                  <a:srgbClr val="6C0000"/>
                </a:solidFill>
              </a:rPr>
              <a:t>будто день, день, день.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3532635"/>
            <a:ext cx="87849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6C0000"/>
                </a:solidFill>
              </a:rPr>
              <a:t>Песня завораживающая, умиротворяющая, звучит в темпе </a:t>
            </a:r>
            <a:r>
              <a:rPr lang="en-US" sz="2000" b="1" i="1" dirty="0" smtClean="0">
                <a:solidFill>
                  <a:srgbClr val="6C0000"/>
                </a:solidFill>
              </a:rPr>
              <a:t>Moderato</a:t>
            </a:r>
            <a:r>
              <a:rPr lang="ru-RU" sz="2000" b="1" dirty="0" smtClean="0">
                <a:solidFill>
                  <a:srgbClr val="6C0000"/>
                </a:solidFill>
              </a:rPr>
              <a:t>(умеренно) в повествовательном характере. Исполняют мужчины в низком и среднем регистрах. Форма куплетная(2к+пр.) Куплеты проходят в си-миноре восьмыми длительностями, а окончания фраз – протяжными половинными длительностями, что создает характер легкой грусти, усталости. А в припеве происходит отклонение в Фа-мажор, что придает оптимизм и надежду в нелегком труде фонарщиков, добывающих свет там, где тень и полночная тьма.</a:t>
            </a:r>
          </a:p>
          <a:p>
            <a:pPr algn="just"/>
            <a:r>
              <a:rPr lang="ru-RU" sz="2000" b="1" dirty="0" smtClean="0">
                <a:solidFill>
                  <a:srgbClr val="6C0000"/>
                </a:solidFill>
              </a:rPr>
              <a:t>Бурлящий аккомпанемент шестнадцатыми длительностями создает ощущение вечного движения. Основная динамика – </a:t>
            </a:r>
            <a:r>
              <a:rPr lang="en-US" sz="2000" b="1" i="1" dirty="0" smtClean="0">
                <a:solidFill>
                  <a:srgbClr val="6C0000"/>
                </a:solidFill>
              </a:rPr>
              <a:t>mf</a:t>
            </a:r>
            <a:r>
              <a:rPr lang="en-US" sz="2000" b="1" dirty="0" smtClean="0">
                <a:solidFill>
                  <a:srgbClr val="6C0000"/>
                </a:solidFill>
              </a:rPr>
              <a:t> (</a:t>
            </a:r>
            <a:r>
              <a:rPr lang="ru-RU" sz="2000" b="1" dirty="0" smtClean="0">
                <a:solidFill>
                  <a:srgbClr val="6C0000"/>
                </a:solidFill>
              </a:rPr>
              <a:t>не очень громко)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64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526" y="256883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600" b="1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есня </a:t>
            </a:r>
            <a:r>
              <a:rPr lang="ru-RU" sz="3600" b="1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папы </a:t>
            </a:r>
            <a:r>
              <a:rPr lang="ru-RU" sz="3600" b="1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Карло</a:t>
            </a:r>
          </a:p>
          <a:p>
            <a:pPr algn="ctr"/>
            <a:r>
              <a:rPr lang="ru-RU" b="1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музыка-Алексей Рыбников, слова- </a:t>
            </a:r>
            <a:r>
              <a:rPr lang="ru-RU" b="1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Булат Окуджава</a:t>
            </a:r>
            <a:endParaRPr lang="ru-RU" b="1" i="1" dirty="0">
              <a:solidFill>
                <a:srgbClr val="6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Исполнитель- </a:t>
            </a:r>
            <a:r>
              <a:rPr lang="ru-RU" b="1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Гринько</a:t>
            </a:r>
            <a:endParaRPr lang="ru-RU" b="1" i="1" dirty="0">
              <a:solidFill>
                <a:srgbClr val="6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526" y="1360952"/>
            <a:ext cx="34460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6C0000"/>
                </a:solidFill>
              </a:rPr>
              <a:t>Из пахучих завитушек,</a:t>
            </a:r>
          </a:p>
          <a:p>
            <a:r>
              <a:rPr lang="ru-RU" i="1" dirty="0" smtClean="0">
                <a:solidFill>
                  <a:srgbClr val="6C0000"/>
                </a:solidFill>
              </a:rPr>
              <a:t>Стружек и колечек,</a:t>
            </a:r>
          </a:p>
          <a:p>
            <a:r>
              <a:rPr lang="ru-RU" i="1" dirty="0" smtClean="0">
                <a:solidFill>
                  <a:srgbClr val="6C0000"/>
                </a:solidFill>
              </a:rPr>
              <a:t>Мне помощником под старость</a:t>
            </a:r>
          </a:p>
          <a:p>
            <a:r>
              <a:rPr lang="ru-RU" i="1" dirty="0" smtClean="0">
                <a:solidFill>
                  <a:srgbClr val="6C0000"/>
                </a:solidFill>
              </a:rPr>
              <a:t> И на радость вам,</a:t>
            </a:r>
          </a:p>
          <a:p>
            <a:r>
              <a:rPr lang="ru-RU" i="1" dirty="0" smtClean="0">
                <a:solidFill>
                  <a:srgbClr val="6C0000"/>
                </a:solidFill>
              </a:rPr>
              <a:t>Скоро-скоро деревянный</a:t>
            </a:r>
          </a:p>
          <a:p>
            <a:r>
              <a:rPr lang="ru-RU" i="1" dirty="0" smtClean="0">
                <a:solidFill>
                  <a:srgbClr val="6C0000"/>
                </a:solidFill>
              </a:rPr>
              <a:t> Выйдет человечек,</a:t>
            </a:r>
          </a:p>
          <a:p>
            <a:r>
              <a:rPr lang="ru-RU" i="1" dirty="0" smtClean="0">
                <a:solidFill>
                  <a:srgbClr val="6C0000"/>
                </a:solidFill>
              </a:rPr>
              <a:t>Будет с кем мне под шарманку</a:t>
            </a:r>
          </a:p>
          <a:p>
            <a:r>
              <a:rPr lang="ru-RU" i="1" dirty="0" smtClean="0">
                <a:solidFill>
                  <a:srgbClr val="6C0000"/>
                </a:solidFill>
              </a:rPr>
              <a:t> Топать по дворам.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6953"/>
            <a:ext cx="3542953" cy="19420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943" y="3573016"/>
            <a:ext cx="88421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6C0000"/>
                </a:solidFill>
              </a:rPr>
              <a:t>Вырезая из говорящего полена куклу с длинным носом папа Карло напевает песню. Она проходит в темпе</a:t>
            </a:r>
            <a:r>
              <a:rPr lang="en-US" sz="2000" b="1" dirty="0" smtClean="0">
                <a:solidFill>
                  <a:srgbClr val="6C0000"/>
                </a:solidFill>
              </a:rPr>
              <a:t> </a:t>
            </a:r>
            <a:r>
              <a:rPr lang="en-US" sz="2000" b="1" i="1" dirty="0" smtClean="0">
                <a:solidFill>
                  <a:srgbClr val="6C0000"/>
                </a:solidFill>
              </a:rPr>
              <a:t>Andante</a:t>
            </a:r>
            <a:r>
              <a:rPr lang="ru-RU" sz="2000" b="1" dirty="0" smtClean="0">
                <a:solidFill>
                  <a:srgbClr val="6C0000"/>
                </a:solidFill>
              </a:rPr>
              <a:t> ( спокойно, неторопливо) в размере 6</a:t>
            </a:r>
            <a:r>
              <a:rPr lang="en-US" sz="2000" b="1" dirty="0" smtClean="0">
                <a:solidFill>
                  <a:srgbClr val="6C0000"/>
                </a:solidFill>
              </a:rPr>
              <a:t>/</a:t>
            </a:r>
            <a:r>
              <a:rPr lang="ru-RU" sz="2000" b="1" dirty="0" smtClean="0">
                <a:solidFill>
                  <a:srgbClr val="6C0000"/>
                </a:solidFill>
              </a:rPr>
              <a:t>8. Трёхдольный размер присущ вальсовым аккомпанементам, что придает подвижность и </a:t>
            </a:r>
            <a:r>
              <a:rPr lang="ru-RU" sz="2000" b="1" dirty="0" err="1" smtClean="0">
                <a:solidFill>
                  <a:srgbClr val="6C0000"/>
                </a:solidFill>
              </a:rPr>
              <a:t>танцевальность</a:t>
            </a:r>
            <a:r>
              <a:rPr lang="ru-RU" sz="2000" b="1" dirty="0" smtClean="0">
                <a:solidFill>
                  <a:srgbClr val="6C0000"/>
                </a:solidFill>
              </a:rPr>
              <a:t>.  Вокальная партия построена в Фа мажоре, состоящая из 2 куплетов без припева. Скудная мелодическая линия основывается буквально на 5-6 звуках 1 октавы, что придает монотонность и безразличие. Лишь проигрыш струнных инструментов придает некое движение и свет. Динамика выстроена в </a:t>
            </a:r>
            <a:r>
              <a:rPr lang="en-US" sz="2000" b="1" i="1" dirty="0" smtClean="0">
                <a:solidFill>
                  <a:srgbClr val="6C0000"/>
                </a:solidFill>
              </a:rPr>
              <a:t>mf</a:t>
            </a:r>
            <a:r>
              <a:rPr lang="ru-RU" sz="2000" b="1" dirty="0" smtClean="0">
                <a:solidFill>
                  <a:srgbClr val="6C0000"/>
                </a:solidFill>
              </a:rPr>
              <a:t> (не очень громко) Аккомпанемент- </a:t>
            </a:r>
            <a:r>
              <a:rPr lang="en-US" sz="2000" b="1" i="1" dirty="0" smtClean="0">
                <a:solidFill>
                  <a:srgbClr val="6C0000"/>
                </a:solidFill>
              </a:rPr>
              <a:t>p</a:t>
            </a:r>
            <a:r>
              <a:rPr lang="ru-RU" sz="2000" b="1" dirty="0" smtClean="0">
                <a:solidFill>
                  <a:srgbClr val="6C0000"/>
                </a:solidFill>
              </a:rPr>
              <a:t> (тихо). Затакт и задержание, </a:t>
            </a:r>
            <a:r>
              <a:rPr lang="ru-RU" sz="2000" b="1" dirty="0" err="1" smtClean="0">
                <a:solidFill>
                  <a:srgbClr val="6C0000"/>
                </a:solidFill>
              </a:rPr>
              <a:t>залигованные</a:t>
            </a:r>
            <a:r>
              <a:rPr lang="ru-RU" sz="2000" b="1" dirty="0" smtClean="0">
                <a:solidFill>
                  <a:srgbClr val="6C0000"/>
                </a:solidFill>
              </a:rPr>
              <a:t> ноты создают неуверенность и робость.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62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1133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Песня </a:t>
            </a:r>
            <a:r>
              <a:rPr lang="ru-RU" sz="3600" b="1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кукол </a:t>
            </a:r>
            <a:r>
              <a:rPr lang="ru-RU" sz="3600" b="1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Страшный Карабас</a:t>
            </a:r>
            <a:r>
              <a:rPr lang="ru-RU" sz="3600" b="1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06606"/>
            <a:ext cx="4186436" cy="1944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2132856"/>
            <a:ext cx="32353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6C0000"/>
                </a:solidFill>
              </a:rPr>
              <a:t>У Карабаса страшный бас</a:t>
            </a:r>
          </a:p>
          <a:p>
            <a:r>
              <a:rPr lang="ru-RU" sz="2000" i="1" dirty="0">
                <a:solidFill>
                  <a:srgbClr val="6C0000"/>
                </a:solidFill>
              </a:rPr>
              <a:t> И страшные гримасы.</a:t>
            </a:r>
          </a:p>
          <a:p>
            <a:r>
              <a:rPr lang="ru-RU" sz="2000" i="1" dirty="0">
                <a:solidFill>
                  <a:srgbClr val="6C0000"/>
                </a:solidFill>
              </a:rPr>
              <a:t>Страшней, чем этот Карабас,</a:t>
            </a:r>
          </a:p>
          <a:p>
            <a:r>
              <a:rPr lang="ru-RU" sz="2000" i="1" dirty="0">
                <a:solidFill>
                  <a:srgbClr val="6C0000"/>
                </a:solidFill>
              </a:rPr>
              <a:t>Не сыщешь </a:t>
            </a:r>
            <a:r>
              <a:rPr lang="ru-RU" sz="2000" i="1" dirty="0" err="1">
                <a:solidFill>
                  <a:srgbClr val="6C0000"/>
                </a:solidFill>
              </a:rPr>
              <a:t>Барабаса</a:t>
            </a:r>
            <a:r>
              <a:rPr lang="ru-RU" sz="2000" i="1" dirty="0">
                <a:solidFill>
                  <a:srgbClr val="6C0000"/>
                </a:solidFill>
              </a:rPr>
              <a:t>!</a:t>
            </a:r>
          </a:p>
          <a:p>
            <a:endParaRPr lang="ru-RU" sz="2000" i="1" dirty="0">
              <a:solidFill>
                <a:srgbClr val="6C0000"/>
              </a:solidFill>
            </a:endParaRPr>
          </a:p>
          <a:p>
            <a:r>
              <a:rPr lang="ru-RU" sz="2000" i="1" dirty="0">
                <a:solidFill>
                  <a:srgbClr val="6C0000"/>
                </a:solidFill>
              </a:rPr>
              <a:t>Тише, тише…</a:t>
            </a:r>
          </a:p>
          <a:p>
            <a:r>
              <a:rPr lang="ru-RU" sz="2000" i="1" dirty="0">
                <a:solidFill>
                  <a:srgbClr val="6C0000"/>
                </a:solidFill>
              </a:rPr>
              <a:t>Что он прячет?</a:t>
            </a:r>
          </a:p>
          <a:p>
            <a:r>
              <a:rPr lang="ru-RU" sz="2000" i="1" dirty="0">
                <a:solidFill>
                  <a:srgbClr val="6C0000"/>
                </a:solidFill>
              </a:rPr>
              <a:t>Если прячет, это значит –</a:t>
            </a:r>
          </a:p>
          <a:p>
            <a:r>
              <a:rPr lang="ru-RU" sz="2000" i="1" dirty="0">
                <a:solidFill>
                  <a:srgbClr val="6C0000"/>
                </a:solidFill>
              </a:rPr>
              <a:t>Тайну прячет он от нас.</a:t>
            </a:r>
          </a:p>
          <a:p>
            <a:r>
              <a:rPr lang="ru-RU" sz="2000" i="1" dirty="0">
                <a:solidFill>
                  <a:srgbClr val="6C0000"/>
                </a:solidFill>
              </a:rPr>
              <a:t>Тише, тише…</a:t>
            </a:r>
          </a:p>
          <a:p>
            <a:r>
              <a:rPr lang="ru-RU" sz="2000" i="1" dirty="0">
                <a:solidFill>
                  <a:srgbClr val="6C0000"/>
                </a:solidFill>
              </a:rPr>
              <a:t>Осторожно!</a:t>
            </a:r>
          </a:p>
          <a:p>
            <a:r>
              <a:rPr lang="ru-RU" sz="2000" i="1" dirty="0">
                <a:solidFill>
                  <a:srgbClr val="6C0000"/>
                </a:solidFill>
              </a:rPr>
              <a:t>Догадаться невозможно,</a:t>
            </a:r>
          </a:p>
          <a:p>
            <a:r>
              <a:rPr lang="ru-RU" sz="2000" i="1" dirty="0">
                <a:solidFill>
                  <a:srgbClr val="6C0000"/>
                </a:solidFill>
              </a:rPr>
              <a:t>Что скрывает Карабас.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896" y="4275168"/>
            <a:ext cx="526807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C0000"/>
                </a:solidFill>
              </a:rPr>
              <a:t>В этой песне куклы с ужасом и страхом в голосах сообщают о какой-то тайне Карабаса </a:t>
            </a:r>
            <a:r>
              <a:rPr lang="ru-RU" sz="2000" b="1" dirty="0" err="1" smtClean="0">
                <a:solidFill>
                  <a:srgbClr val="6C0000"/>
                </a:solidFill>
              </a:rPr>
              <a:t>Барабаса</a:t>
            </a:r>
            <a:r>
              <a:rPr lang="ru-RU" sz="2000" b="1" dirty="0" smtClean="0">
                <a:solidFill>
                  <a:srgbClr val="6C0000"/>
                </a:solidFill>
              </a:rPr>
              <a:t>. Песня проходит в форме речитатива, быстрого проговаривания слов шёпотом и чуть слышным голосом. По форме песня </a:t>
            </a:r>
            <a:r>
              <a:rPr lang="ru-RU" sz="2000" b="1" dirty="0" err="1" smtClean="0">
                <a:solidFill>
                  <a:srgbClr val="6C0000"/>
                </a:solidFill>
              </a:rPr>
              <a:t>однокуплетная</a:t>
            </a:r>
            <a:r>
              <a:rPr lang="ru-RU" sz="2000" b="1" dirty="0" smtClean="0">
                <a:solidFill>
                  <a:srgbClr val="6C0000"/>
                </a:solidFill>
              </a:rPr>
              <a:t>. Мне эта «</a:t>
            </a:r>
            <a:r>
              <a:rPr lang="ru-RU" sz="2000" b="1" dirty="0" err="1" smtClean="0">
                <a:solidFill>
                  <a:srgbClr val="6C0000"/>
                </a:solidFill>
              </a:rPr>
              <a:t>шепталка</a:t>
            </a:r>
            <a:r>
              <a:rPr lang="ru-RU" sz="2000" b="1" dirty="0" smtClean="0">
                <a:solidFill>
                  <a:srgbClr val="6C0000"/>
                </a:solidFill>
              </a:rPr>
              <a:t>» напоминает реп.</a:t>
            </a:r>
            <a:endParaRPr lang="ru-RU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435928"/>
            <a:ext cx="8724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6C0000"/>
                </a:solidFill>
              </a:rPr>
              <a:t>музыка-Алексей Рыбников, слова- Юрий </a:t>
            </a:r>
            <a:r>
              <a:rPr lang="ru-RU" b="1" dirty="0" err="1">
                <a:solidFill>
                  <a:srgbClr val="6C0000"/>
                </a:solidFill>
              </a:rPr>
              <a:t>Энтин</a:t>
            </a:r>
            <a:endParaRPr lang="ru-RU" b="1" dirty="0">
              <a:solidFill>
                <a:srgbClr val="6C0000"/>
              </a:solidFill>
            </a:endParaRPr>
          </a:p>
          <a:p>
            <a:pPr algn="ctr"/>
            <a:r>
              <a:rPr lang="ru-RU" b="1" dirty="0">
                <a:solidFill>
                  <a:srgbClr val="6C0000"/>
                </a:solidFill>
              </a:rPr>
              <a:t>Исполнитель- </a:t>
            </a:r>
            <a:r>
              <a:rPr lang="ru-RU" b="1" dirty="0" smtClean="0">
                <a:solidFill>
                  <a:srgbClr val="6C0000"/>
                </a:solidFill>
              </a:rPr>
              <a:t>детский ансамбль</a:t>
            </a:r>
            <a:endParaRPr lang="ru-RU" b="1" dirty="0">
              <a:solidFill>
                <a:srgbClr val="6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64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052736"/>
            <a:ext cx="7772400" cy="648072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МЮЗИКЛ?</a:t>
            </a:r>
            <a:endParaRPr lang="ru-RU" sz="3600" i="1" dirty="0">
              <a:solidFill>
                <a:srgbClr val="6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033" y="1666010"/>
            <a:ext cx="8640960" cy="2304256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rgbClr val="6C0000"/>
                </a:solidFill>
              </a:rPr>
              <a:t>Мюзикл - это один из жанров </a:t>
            </a:r>
            <a:endParaRPr lang="ru-RU" sz="2400" b="1" dirty="0" smtClean="0">
              <a:solidFill>
                <a:srgbClr val="6C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6C0000"/>
                </a:solidFill>
              </a:rPr>
              <a:t>музыкально-сценического </a:t>
            </a:r>
            <a:r>
              <a:rPr lang="ru-RU" sz="2400" b="1" dirty="0">
                <a:solidFill>
                  <a:srgbClr val="6C0000"/>
                </a:solidFill>
              </a:rPr>
              <a:t>искусства. Он </a:t>
            </a:r>
            <a:r>
              <a:rPr lang="ru-RU" sz="2400" b="1" dirty="0" smtClean="0">
                <a:solidFill>
                  <a:srgbClr val="6C0000"/>
                </a:solidFill>
              </a:rPr>
              <a:t>представляет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6C0000"/>
                </a:solidFill>
              </a:rPr>
              <a:t> </a:t>
            </a:r>
            <a:r>
              <a:rPr lang="ru-RU" sz="2400" b="1" dirty="0">
                <a:solidFill>
                  <a:srgbClr val="6C0000"/>
                </a:solidFill>
              </a:rPr>
              <a:t>собой смесь музыки, песен, танцев и драмы</a:t>
            </a:r>
            <a:r>
              <a:rPr lang="ru-RU" sz="2400" b="1" dirty="0" smtClean="0">
                <a:solidFill>
                  <a:srgbClr val="6C0000"/>
                </a:solidFill>
              </a:rPr>
              <a:t>.</a:t>
            </a:r>
          </a:p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rgbClr val="6C0000"/>
                </a:solidFill>
              </a:rPr>
              <a:t>Зародился этот жанр на основе оперетты, водевиля, бурлеска и комической оперы</a:t>
            </a:r>
            <a:r>
              <a:rPr lang="ru-RU" sz="2400" b="1" dirty="0" smtClean="0">
                <a:solidFill>
                  <a:srgbClr val="6C0000"/>
                </a:solidFill>
              </a:rPr>
              <a:t>.(</a:t>
            </a:r>
            <a:r>
              <a:rPr lang="ru-RU" sz="2400" b="1" dirty="0" smtClean="0">
                <a:solidFill>
                  <a:srgbClr val="6C0000"/>
                </a:solidFill>
              </a:rPr>
              <a:t>с)</a:t>
            </a:r>
            <a:endParaRPr lang="ru-RU" sz="2400" b="1" dirty="0">
              <a:solidFill>
                <a:srgbClr val="6C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93096"/>
            <a:ext cx="3812189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93096"/>
            <a:ext cx="3812189" cy="215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7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999" y="9654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6C0000"/>
                </a:solidFill>
              </a:rPr>
              <a:t>П</a:t>
            </a:r>
            <a:r>
              <a:rPr lang="ru-RU" sz="3600" b="1" i="1" dirty="0" smtClean="0">
                <a:solidFill>
                  <a:srgbClr val="6C0000"/>
                </a:solidFill>
              </a:rPr>
              <a:t>есня </a:t>
            </a:r>
            <a:r>
              <a:rPr lang="ru-RU" sz="3600" b="1" i="1" dirty="0" err="1" smtClean="0">
                <a:solidFill>
                  <a:srgbClr val="6C0000"/>
                </a:solidFill>
              </a:rPr>
              <a:t>Дуремара</a:t>
            </a:r>
            <a:endParaRPr lang="ru-RU" sz="3600" b="1" i="1" dirty="0" smtClean="0">
              <a:solidFill>
                <a:srgbClr val="6C0000"/>
              </a:solidFill>
            </a:endParaRPr>
          </a:p>
          <a:p>
            <a:pPr algn="ctr"/>
            <a:r>
              <a:rPr lang="ru-RU" b="1" i="1" dirty="0">
                <a:solidFill>
                  <a:srgbClr val="6C0000"/>
                </a:solidFill>
              </a:rPr>
              <a:t>музыка-Алексей Рыбников, слова- Юрий </a:t>
            </a:r>
            <a:r>
              <a:rPr lang="ru-RU" b="1" i="1" dirty="0" err="1">
                <a:solidFill>
                  <a:srgbClr val="6C0000"/>
                </a:solidFill>
              </a:rPr>
              <a:t>Энтин</a:t>
            </a:r>
            <a:endParaRPr lang="ru-RU" b="1" i="1" dirty="0">
              <a:solidFill>
                <a:srgbClr val="6C0000"/>
              </a:solidFill>
            </a:endParaRPr>
          </a:p>
          <a:p>
            <a:pPr algn="ctr"/>
            <a:r>
              <a:rPr lang="ru-RU" b="1" i="1" dirty="0">
                <a:solidFill>
                  <a:srgbClr val="6C0000"/>
                </a:solidFill>
              </a:rPr>
              <a:t>Исполнитель- Владимир </a:t>
            </a:r>
            <a:r>
              <a:rPr lang="ru-RU" b="1" i="1" dirty="0" smtClean="0">
                <a:solidFill>
                  <a:srgbClr val="6C0000"/>
                </a:solidFill>
              </a:rPr>
              <a:t>Басов </a:t>
            </a:r>
            <a:r>
              <a:rPr lang="ru-RU" b="1" i="1" dirty="0">
                <a:solidFill>
                  <a:srgbClr val="6C0000"/>
                </a:solidFill>
              </a:rPr>
              <a:t>и вокальный ансамбль </a:t>
            </a:r>
            <a:r>
              <a:rPr lang="ru-RU" b="1" i="1" dirty="0" err="1">
                <a:solidFill>
                  <a:srgbClr val="6C0000"/>
                </a:solidFill>
              </a:rPr>
              <a:t>ТЮЗа</a:t>
            </a:r>
            <a:r>
              <a:rPr lang="ru-RU" b="1" i="1" dirty="0">
                <a:solidFill>
                  <a:srgbClr val="6C0000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1196752"/>
            <a:ext cx="33123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6C0000"/>
                </a:solidFill>
              </a:rPr>
              <a:t>О птичках поёт птицелов,</a:t>
            </a:r>
          </a:p>
          <a:p>
            <a:r>
              <a:rPr lang="ru-RU" i="1" dirty="0">
                <a:solidFill>
                  <a:srgbClr val="6C0000"/>
                </a:solidFill>
              </a:rPr>
              <a:t>О рыбках поёт рыболов,</a:t>
            </a:r>
          </a:p>
          <a:p>
            <a:r>
              <a:rPr lang="ru-RU" i="1" dirty="0">
                <a:solidFill>
                  <a:srgbClr val="6C0000"/>
                </a:solidFill>
              </a:rPr>
              <a:t>А я пиявках пою -</a:t>
            </a:r>
          </a:p>
          <a:p>
            <a:r>
              <a:rPr lang="ru-RU" i="1" dirty="0">
                <a:solidFill>
                  <a:srgbClr val="6C0000"/>
                </a:solidFill>
              </a:rPr>
              <a:t>За денежки их продаю!</a:t>
            </a:r>
          </a:p>
          <a:p>
            <a:endParaRPr lang="ru-RU" i="1" dirty="0">
              <a:solidFill>
                <a:srgbClr val="6C0000"/>
              </a:solidFill>
            </a:endParaRPr>
          </a:p>
          <a:p>
            <a:r>
              <a:rPr lang="ru-RU" i="1" dirty="0">
                <a:solidFill>
                  <a:srgbClr val="6C0000"/>
                </a:solidFill>
              </a:rPr>
              <a:t>Принимаются заявки</a:t>
            </a:r>
          </a:p>
          <a:p>
            <a:r>
              <a:rPr lang="ru-RU" i="1" dirty="0">
                <a:solidFill>
                  <a:srgbClr val="6C0000"/>
                </a:solidFill>
              </a:rPr>
              <a:t>На лечебные пиявки</a:t>
            </a:r>
          </a:p>
          <a:p>
            <a:r>
              <a:rPr lang="ru-RU" i="1" dirty="0">
                <a:solidFill>
                  <a:srgbClr val="6C0000"/>
                </a:solidFill>
              </a:rPr>
              <a:t>От бронхита, </a:t>
            </a:r>
            <a:r>
              <a:rPr lang="ru-RU" i="1" dirty="0" err="1">
                <a:solidFill>
                  <a:srgbClr val="6C0000"/>
                </a:solidFill>
              </a:rPr>
              <a:t>тонзилита</a:t>
            </a:r>
            <a:r>
              <a:rPr lang="ru-RU" i="1" dirty="0">
                <a:solidFill>
                  <a:srgbClr val="6C0000"/>
                </a:solidFill>
              </a:rPr>
              <a:t>,</a:t>
            </a:r>
          </a:p>
          <a:p>
            <a:r>
              <a:rPr lang="ru-RU" i="1" dirty="0">
                <a:solidFill>
                  <a:srgbClr val="6C0000"/>
                </a:solidFill>
              </a:rPr>
              <a:t>От печенки, селезенки,</a:t>
            </a:r>
          </a:p>
          <a:p>
            <a:r>
              <a:rPr lang="ru-RU" i="1" dirty="0">
                <a:solidFill>
                  <a:srgbClr val="6C0000"/>
                </a:solidFill>
              </a:rPr>
              <a:t>От полипа и от гриппа</a:t>
            </a:r>
          </a:p>
          <a:p>
            <a:r>
              <a:rPr lang="ru-RU" i="1" dirty="0">
                <a:solidFill>
                  <a:srgbClr val="6C0000"/>
                </a:solidFill>
              </a:rPr>
              <a:t>Помогут вот эти </a:t>
            </a:r>
            <a:r>
              <a:rPr lang="ru-RU" i="1" dirty="0" err="1">
                <a:solidFill>
                  <a:srgbClr val="6C0000"/>
                </a:solidFill>
              </a:rPr>
              <a:t>козявочки</a:t>
            </a:r>
            <a:r>
              <a:rPr lang="ru-RU" i="1" dirty="0">
                <a:solidFill>
                  <a:srgbClr val="6C0000"/>
                </a:solidFill>
              </a:rPr>
              <a:t>:</a:t>
            </a:r>
          </a:p>
          <a:p>
            <a:r>
              <a:rPr lang="ru-RU" i="1" dirty="0">
                <a:solidFill>
                  <a:srgbClr val="6C0000"/>
                </a:solidFill>
              </a:rPr>
              <a:t>Мои дорогие, мои дорогие,</a:t>
            </a:r>
          </a:p>
          <a:p>
            <a:r>
              <a:rPr lang="ru-RU" i="1" dirty="0">
                <a:solidFill>
                  <a:srgbClr val="6C0000"/>
                </a:solidFill>
              </a:rPr>
              <a:t>Весьма дорогие </a:t>
            </a:r>
            <a:r>
              <a:rPr lang="ru-RU" i="1" dirty="0" err="1">
                <a:solidFill>
                  <a:srgbClr val="6C0000"/>
                </a:solidFill>
              </a:rPr>
              <a:t>пиявочки</a:t>
            </a:r>
            <a:r>
              <a:rPr lang="ru-RU" i="1" dirty="0">
                <a:solidFill>
                  <a:srgbClr val="6C0000"/>
                </a:solidFill>
              </a:rPr>
              <a:t>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823318"/>
            <a:ext cx="3873276" cy="18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400" y="1503027"/>
            <a:ext cx="53285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6C0000"/>
                </a:solidFill>
              </a:rPr>
              <a:t>Тема «делового» человека </a:t>
            </a:r>
            <a:r>
              <a:rPr lang="ru-RU" sz="2000" b="1" dirty="0" err="1" smtClean="0">
                <a:solidFill>
                  <a:srgbClr val="6C0000"/>
                </a:solidFill>
              </a:rPr>
              <a:t>Дуремара</a:t>
            </a:r>
            <a:r>
              <a:rPr lang="ru-RU" sz="2000" b="1" dirty="0" smtClean="0">
                <a:solidFill>
                  <a:srgbClr val="6C0000"/>
                </a:solidFill>
              </a:rPr>
              <a:t> проходит в темпе </a:t>
            </a:r>
            <a:r>
              <a:rPr lang="en-US" sz="2000" b="1" i="1" dirty="0" smtClean="0">
                <a:solidFill>
                  <a:srgbClr val="6C0000"/>
                </a:solidFill>
              </a:rPr>
              <a:t>Rubato</a:t>
            </a:r>
            <a:r>
              <a:rPr lang="ru-RU" sz="2000" b="1" dirty="0" smtClean="0">
                <a:solidFill>
                  <a:srgbClr val="6C0000"/>
                </a:solidFill>
              </a:rPr>
              <a:t>(свободно) со многочисленными отклонениями в метроритмах. В тональности Ми мажор, </a:t>
            </a:r>
            <a:r>
              <a:rPr lang="en-US" sz="2000" b="1" i="1" dirty="0" err="1" smtClean="0">
                <a:solidFill>
                  <a:srgbClr val="6C0000"/>
                </a:solidFill>
              </a:rPr>
              <a:t>mp</a:t>
            </a:r>
            <a:r>
              <a:rPr lang="en-US" sz="2000" b="1" dirty="0" smtClean="0">
                <a:solidFill>
                  <a:srgbClr val="6C0000"/>
                </a:solidFill>
              </a:rPr>
              <a:t> </a:t>
            </a:r>
            <a:r>
              <a:rPr lang="ru-RU" sz="2000" b="1" dirty="0" smtClean="0">
                <a:solidFill>
                  <a:srgbClr val="6C0000"/>
                </a:solidFill>
              </a:rPr>
              <a:t>(не очень тихо) начинается напев мелодии в трехдольном размере, которая сменяется резкой сменой размера 4/4 в темпе Чарльстона</a:t>
            </a:r>
            <a:r>
              <a:rPr lang="en-US" sz="2000" b="1" dirty="0" smtClean="0">
                <a:solidFill>
                  <a:srgbClr val="6C0000"/>
                </a:solidFill>
              </a:rPr>
              <a:t> </a:t>
            </a:r>
            <a:r>
              <a:rPr lang="en-US" sz="2000" b="1" i="1" dirty="0" smtClean="0">
                <a:solidFill>
                  <a:srgbClr val="6C0000"/>
                </a:solidFill>
              </a:rPr>
              <a:t>Presto</a:t>
            </a:r>
            <a:r>
              <a:rPr lang="ru-RU" sz="2000" b="1" dirty="0" smtClean="0">
                <a:solidFill>
                  <a:srgbClr val="6C0000"/>
                </a:solidFill>
              </a:rPr>
              <a:t>(быстро), яркой динамикой</a:t>
            </a:r>
            <a:r>
              <a:rPr lang="en-US" sz="2000" b="1" dirty="0" smtClean="0">
                <a:solidFill>
                  <a:srgbClr val="6C0000"/>
                </a:solidFill>
              </a:rPr>
              <a:t> </a:t>
            </a:r>
            <a:r>
              <a:rPr lang="en-US" sz="2000" b="1" i="1" dirty="0" smtClean="0">
                <a:solidFill>
                  <a:srgbClr val="6C0000"/>
                </a:solidFill>
              </a:rPr>
              <a:t>f</a:t>
            </a:r>
            <a:r>
              <a:rPr lang="en-US" sz="2000" b="1" dirty="0" smtClean="0">
                <a:solidFill>
                  <a:srgbClr val="6C0000"/>
                </a:solidFill>
              </a:rPr>
              <a:t> (</a:t>
            </a:r>
            <a:r>
              <a:rPr lang="ru-RU" sz="2000" b="1" dirty="0" smtClean="0">
                <a:solidFill>
                  <a:srgbClr val="6C0000"/>
                </a:solidFill>
              </a:rPr>
              <a:t>громко). Герой ораторствует, рекламирует пиявок от всех болезней. Затем опять сменяется вальсом и снова Чарльстоном. Припев поют лягушки. Смена тональности Ми мажор. Передразнивают </a:t>
            </a:r>
            <a:r>
              <a:rPr lang="ru-RU" sz="2000" b="1" dirty="0" err="1" smtClean="0">
                <a:solidFill>
                  <a:srgbClr val="6C0000"/>
                </a:solidFill>
              </a:rPr>
              <a:t>Дуремара</a:t>
            </a:r>
            <a:r>
              <a:rPr lang="ru-RU" sz="2000" b="1" dirty="0" smtClean="0">
                <a:solidFill>
                  <a:srgbClr val="6C0000"/>
                </a:solidFill>
              </a:rPr>
              <a:t>. Мелодии свойственны скачки на октавы в динамике </a:t>
            </a:r>
            <a:r>
              <a:rPr lang="en-US" sz="2000" b="1" i="1" dirty="0" smtClean="0">
                <a:solidFill>
                  <a:srgbClr val="6C0000"/>
                </a:solidFill>
              </a:rPr>
              <a:t>f</a:t>
            </a:r>
            <a:r>
              <a:rPr lang="ru-RU" sz="2000" b="1" dirty="0" smtClean="0">
                <a:solidFill>
                  <a:srgbClr val="6C0000"/>
                </a:solidFill>
              </a:rPr>
              <a:t>(громко) в устойчивом четырёхдольном размере.</a:t>
            </a:r>
            <a:endParaRPr lang="ru-RU" sz="2000" b="1" dirty="0">
              <a:solidFill>
                <a:srgbClr val="6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8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528" y="127877"/>
            <a:ext cx="9143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Песня-танец </a:t>
            </a:r>
          </a:p>
          <a:p>
            <a:pPr algn="ctr"/>
            <a:r>
              <a:rPr lang="ru-RU" sz="3600" b="1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лисы </a:t>
            </a:r>
            <a:r>
              <a:rPr lang="ru-RU" sz="3600" b="1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Алисы и кота </a:t>
            </a:r>
            <a:r>
              <a:rPr lang="ru-RU" sz="3600" b="1" i="1" dirty="0" err="1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Базилио</a:t>
            </a:r>
            <a:endParaRPr lang="ru-RU" sz="3600" b="1" i="1" dirty="0" smtClean="0">
              <a:solidFill>
                <a:srgbClr val="6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музыка-Алексей Рыбников, слова- Булат Окуджава</a:t>
            </a:r>
          </a:p>
          <a:p>
            <a:pPr algn="ctr"/>
            <a:r>
              <a:rPr lang="ru-RU" b="1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Исполнители- </a:t>
            </a:r>
            <a:r>
              <a:rPr lang="ru-RU" b="1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Ролан Быков и Елена </a:t>
            </a:r>
            <a:r>
              <a:rPr lang="ru-RU" b="1" i="1" dirty="0" err="1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Санаева</a:t>
            </a:r>
            <a:endParaRPr lang="ru-RU" b="1" i="1" dirty="0">
              <a:solidFill>
                <a:srgbClr val="6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98952"/>
            <a:ext cx="3927375" cy="17543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513" y="3553277"/>
            <a:ext cx="8799958" cy="313932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6C0000"/>
                </a:solidFill>
              </a:rPr>
              <a:t>Ах</a:t>
            </a:r>
            <a:r>
              <a:rPr lang="ru-RU" b="1" dirty="0">
                <a:solidFill>
                  <a:srgbClr val="6C0000"/>
                </a:solidFill>
              </a:rPr>
              <a:t>, это «Лап то </a:t>
            </a:r>
            <a:r>
              <a:rPr lang="ru-RU" b="1" dirty="0" err="1">
                <a:solidFill>
                  <a:srgbClr val="6C0000"/>
                </a:solidFill>
              </a:rPr>
              <a:t>бу</a:t>
            </a:r>
            <a:r>
              <a:rPr lang="ru-RU" b="1" dirty="0">
                <a:solidFill>
                  <a:srgbClr val="6C0000"/>
                </a:solidFill>
              </a:rPr>
              <a:t> </a:t>
            </a:r>
            <a:r>
              <a:rPr lang="ru-RU" b="1" dirty="0" err="1">
                <a:solidFill>
                  <a:srgbClr val="6C0000"/>
                </a:solidFill>
              </a:rPr>
              <a:t>ди</a:t>
            </a:r>
            <a:r>
              <a:rPr lang="ru-RU" b="1" dirty="0">
                <a:solidFill>
                  <a:srgbClr val="6C0000"/>
                </a:solidFill>
              </a:rPr>
              <a:t> </a:t>
            </a:r>
            <a:r>
              <a:rPr lang="ru-RU" b="1" dirty="0" err="1">
                <a:solidFill>
                  <a:srgbClr val="6C0000"/>
                </a:solidFill>
              </a:rPr>
              <a:t>дубудай</a:t>
            </a:r>
            <a:r>
              <a:rPr lang="ru-RU" b="1" dirty="0">
                <a:solidFill>
                  <a:srgbClr val="6C0000"/>
                </a:solidFill>
              </a:rPr>
              <a:t>, лап то </a:t>
            </a:r>
            <a:r>
              <a:rPr lang="ru-RU" b="1" dirty="0" err="1">
                <a:solidFill>
                  <a:srgbClr val="6C0000"/>
                </a:solidFill>
              </a:rPr>
              <a:t>бу</a:t>
            </a:r>
            <a:r>
              <a:rPr lang="ru-RU" b="1" dirty="0">
                <a:solidFill>
                  <a:srgbClr val="6C0000"/>
                </a:solidFill>
              </a:rPr>
              <a:t> </a:t>
            </a:r>
            <a:r>
              <a:rPr lang="ru-RU" b="1" dirty="0" err="1">
                <a:solidFill>
                  <a:srgbClr val="6C0000"/>
                </a:solidFill>
              </a:rPr>
              <a:t>ди</a:t>
            </a:r>
            <a:r>
              <a:rPr lang="ru-RU" b="1" dirty="0">
                <a:solidFill>
                  <a:srgbClr val="6C0000"/>
                </a:solidFill>
              </a:rPr>
              <a:t> </a:t>
            </a:r>
            <a:r>
              <a:rPr lang="ru-RU" b="1" dirty="0" err="1" smtClean="0">
                <a:solidFill>
                  <a:srgbClr val="6C0000"/>
                </a:solidFill>
              </a:rPr>
              <a:t>дубудай</a:t>
            </a:r>
            <a:r>
              <a:rPr lang="ru-RU" b="1" dirty="0" smtClean="0">
                <a:solidFill>
                  <a:srgbClr val="6C0000"/>
                </a:solidFill>
              </a:rPr>
              <a:t>»! Кто раз услышал, тот никогда не забудет эту мелоди</a:t>
            </a:r>
            <a:r>
              <a:rPr lang="ru-RU" b="1" dirty="0">
                <a:solidFill>
                  <a:srgbClr val="6C0000"/>
                </a:solidFill>
              </a:rPr>
              <a:t>ю</a:t>
            </a:r>
            <a:r>
              <a:rPr lang="ru-RU" b="1" dirty="0" smtClean="0">
                <a:solidFill>
                  <a:srgbClr val="6C0000"/>
                </a:solidFill>
              </a:rPr>
              <a:t>, эту манеру исполнения! Очень яркий дует в темпе </a:t>
            </a:r>
            <a:r>
              <a:rPr lang="en-US" b="1" i="1" dirty="0" smtClean="0">
                <a:solidFill>
                  <a:srgbClr val="6C0000"/>
                </a:solidFill>
              </a:rPr>
              <a:t>Presto</a:t>
            </a:r>
            <a:r>
              <a:rPr lang="ru-RU" b="1" dirty="0" smtClean="0">
                <a:solidFill>
                  <a:srgbClr val="6C0000"/>
                </a:solidFill>
              </a:rPr>
              <a:t>(быстро) проходит в куплетной форме. Преимущество отдано припеву, а куплет состоит буквально из 2 строк. Вступает партия кота </a:t>
            </a:r>
            <a:r>
              <a:rPr lang="ru-RU" b="1" dirty="0" err="1" smtClean="0">
                <a:solidFill>
                  <a:srgbClr val="6C0000"/>
                </a:solidFill>
              </a:rPr>
              <a:t>Базилио</a:t>
            </a:r>
            <a:r>
              <a:rPr lang="ru-RU" b="1" dirty="0" smtClean="0">
                <a:solidFill>
                  <a:srgbClr val="6C0000"/>
                </a:solidFill>
              </a:rPr>
              <a:t> в Ля миноре на </a:t>
            </a:r>
            <a:r>
              <a:rPr lang="en-US" b="1" i="1" dirty="0" smtClean="0">
                <a:solidFill>
                  <a:srgbClr val="6C0000"/>
                </a:solidFill>
              </a:rPr>
              <a:t>f</a:t>
            </a:r>
            <a:r>
              <a:rPr lang="ru-RU" b="1" dirty="0" smtClean="0">
                <a:solidFill>
                  <a:srgbClr val="6C0000"/>
                </a:solidFill>
              </a:rPr>
              <a:t>(громко). Склонен к мошенничеству и на хитрость. Вокализ проходит в низком регистре пунктирном ритме, затем подхватывает лиса Алиса, смещаясь в средний регистр. Удлиненные ноты (половинные </a:t>
            </a:r>
            <a:r>
              <a:rPr lang="ru-RU" b="1" dirty="0" err="1" smtClean="0">
                <a:solidFill>
                  <a:srgbClr val="6C0000"/>
                </a:solidFill>
              </a:rPr>
              <a:t>залигованные</a:t>
            </a:r>
            <a:r>
              <a:rPr lang="ru-RU" b="1" dirty="0" smtClean="0">
                <a:solidFill>
                  <a:srgbClr val="6C0000"/>
                </a:solidFill>
              </a:rPr>
              <a:t>) в конце фраз передают хитрость характера, свойственной лисе. Куплеты в форме речитатива, скороговорки. Припев очень распевный, мелодичный в Ля миноре. </a:t>
            </a:r>
            <a:r>
              <a:rPr lang="ru-RU" b="1" dirty="0">
                <a:solidFill>
                  <a:srgbClr val="6C0000"/>
                </a:solidFill>
              </a:rPr>
              <a:t>Ш</a:t>
            </a:r>
            <a:r>
              <a:rPr lang="ru-RU" b="1" dirty="0" smtClean="0">
                <a:solidFill>
                  <a:srgbClr val="6C0000"/>
                </a:solidFill>
              </a:rPr>
              <a:t>ирокий диапазон: от «ми» 1 октавы до «ре» 2 октавы. В аккомпанементе аккордовая фактура. Припев поют чередуясь, то кот </a:t>
            </a:r>
            <a:r>
              <a:rPr lang="ru-RU" b="1" dirty="0" err="1" smtClean="0">
                <a:solidFill>
                  <a:srgbClr val="6C0000"/>
                </a:solidFill>
              </a:rPr>
              <a:t>Базилио</a:t>
            </a:r>
            <a:r>
              <a:rPr lang="ru-RU" b="1" dirty="0" smtClean="0">
                <a:solidFill>
                  <a:srgbClr val="6C0000"/>
                </a:solidFill>
              </a:rPr>
              <a:t>, то лиса Алиса. Заканчивается песня в Ля миноре. </a:t>
            </a:r>
            <a:endParaRPr lang="ru-RU" b="1" dirty="0">
              <a:solidFill>
                <a:srgbClr val="6C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965454"/>
            <a:ext cx="51480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Какое небо голубое,</a:t>
            </a:r>
          </a:p>
          <a:p>
            <a:r>
              <a:rPr lang="ru-RU" sz="2000" b="1" i="1" dirty="0"/>
              <a:t>Мы не сторонники разбоя:</a:t>
            </a:r>
          </a:p>
          <a:p>
            <a:r>
              <a:rPr lang="ru-RU" sz="2000" b="1" i="1" dirty="0"/>
              <a:t>На хвастуна не нужен нож,</a:t>
            </a:r>
          </a:p>
          <a:p>
            <a:r>
              <a:rPr lang="ru-RU" sz="2000" b="1" i="1" dirty="0"/>
              <a:t>ему немного подпоешь -</a:t>
            </a:r>
          </a:p>
          <a:p>
            <a:r>
              <a:rPr lang="ru-RU" sz="2000" b="1" i="1" dirty="0"/>
              <a:t>И делай с ним, что </a:t>
            </a:r>
            <a:r>
              <a:rPr lang="ru-RU" sz="2000" b="1" i="1" dirty="0" err="1"/>
              <a:t>хошь</a:t>
            </a:r>
            <a:r>
              <a:rPr lang="ru-RU" sz="2000" b="1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61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3495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Песня </a:t>
            </a:r>
            <a:r>
              <a:rPr lang="ru-RU" sz="3600" b="1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Карабаса </a:t>
            </a:r>
            <a:r>
              <a:rPr lang="ru-RU" sz="3600" b="1" i="1" dirty="0" err="1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Барабаса</a:t>
            </a:r>
            <a:endParaRPr lang="ru-RU" sz="3600" b="1" i="1" dirty="0" smtClean="0">
              <a:solidFill>
                <a:srgbClr val="6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музыка-Алексей Рыбников, слова- Булат Окуджава</a:t>
            </a:r>
          </a:p>
          <a:p>
            <a:pPr algn="ctr"/>
            <a:r>
              <a:rPr lang="ru-RU" b="1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Исполнитель-Владимир Этуш</a:t>
            </a:r>
            <a:endParaRPr lang="ru-RU" b="1" i="1" dirty="0">
              <a:solidFill>
                <a:srgbClr val="6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35" y="1706152"/>
            <a:ext cx="3409909" cy="19040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8235" y="3789040"/>
            <a:ext cx="340990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6C0000"/>
                </a:solidFill>
              </a:rPr>
              <a:t>Я на спектакль приглашаю,</a:t>
            </a:r>
          </a:p>
          <a:p>
            <a:r>
              <a:rPr lang="ru-RU" i="1" dirty="0">
                <a:solidFill>
                  <a:srgbClr val="6C0000"/>
                </a:solidFill>
              </a:rPr>
              <a:t>Там будет множество затей,</a:t>
            </a:r>
          </a:p>
          <a:p>
            <a:r>
              <a:rPr lang="ru-RU" i="1" dirty="0">
                <a:solidFill>
                  <a:srgbClr val="6C0000"/>
                </a:solidFill>
              </a:rPr>
              <a:t>Я этих кукол обожаю,</a:t>
            </a:r>
          </a:p>
          <a:p>
            <a:r>
              <a:rPr lang="ru-RU" i="1" dirty="0">
                <a:solidFill>
                  <a:srgbClr val="6C0000"/>
                </a:solidFill>
              </a:rPr>
              <a:t>Как будто собственных детей.</a:t>
            </a:r>
          </a:p>
          <a:p>
            <a:r>
              <a:rPr lang="ru-RU" i="1" dirty="0">
                <a:solidFill>
                  <a:srgbClr val="6C0000"/>
                </a:solidFill>
              </a:rPr>
              <a:t>Мы вам покажем представленье,</a:t>
            </a:r>
          </a:p>
          <a:p>
            <a:r>
              <a:rPr lang="ru-RU" i="1" dirty="0">
                <a:solidFill>
                  <a:srgbClr val="6C0000"/>
                </a:solidFill>
              </a:rPr>
              <a:t>Ах, это просто загляденье,</a:t>
            </a:r>
          </a:p>
          <a:p>
            <a:r>
              <a:rPr lang="ru-RU" i="1" dirty="0">
                <a:solidFill>
                  <a:srgbClr val="6C0000"/>
                </a:solidFill>
              </a:rPr>
              <a:t>Эх, это просто наслажденье,</a:t>
            </a:r>
          </a:p>
          <a:p>
            <a:r>
              <a:rPr lang="ru-RU" i="1" dirty="0">
                <a:solidFill>
                  <a:srgbClr val="6C0000"/>
                </a:solidFill>
              </a:rPr>
              <a:t>Ух, это просто объеденье.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8144" y="1733255"/>
            <a:ext cx="52243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6C0000"/>
                </a:solidFill>
              </a:rPr>
              <a:t>Эту песню характеризует яркое продолжительное вступление со всевозможными украшениями: форшлаги и триоли. Сразу вводят в некую </a:t>
            </a:r>
            <a:r>
              <a:rPr lang="ru-RU" b="1" dirty="0" err="1" smtClean="0">
                <a:solidFill>
                  <a:srgbClr val="6C0000"/>
                </a:solidFill>
              </a:rPr>
              <a:t>театрализованность</a:t>
            </a:r>
            <a:r>
              <a:rPr lang="ru-RU" b="1" dirty="0" smtClean="0">
                <a:solidFill>
                  <a:srgbClr val="6C0000"/>
                </a:solidFill>
              </a:rPr>
              <a:t>, сказку. Форма куплетная. Куплет поёт Карабас </a:t>
            </a:r>
            <a:r>
              <a:rPr lang="ru-RU" b="1" dirty="0" err="1" smtClean="0">
                <a:solidFill>
                  <a:srgbClr val="6C0000"/>
                </a:solidFill>
              </a:rPr>
              <a:t>Барабас</a:t>
            </a:r>
            <a:r>
              <a:rPr lang="ru-RU" b="1" dirty="0" smtClean="0">
                <a:solidFill>
                  <a:srgbClr val="6C0000"/>
                </a:solidFill>
              </a:rPr>
              <a:t> в До мажор на </a:t>
            </a:r>
            <a:r>
              <a:rPr lang="en-US" b="1" i="1" dirty="0" smtClean="0">
                <a:solidFill>
                  <a:srgbClr val="6C0000"/>
                </a:solidFill>
              </a:rPr>
              <a:t>f</a:t>
            </a:r>
            <a:r>
              <a:rPr lang="ru-RU" b="1" i="1" dirty="0" smtClean="0">
                <a:solidFill>
                  <a:srgbClr val="6C0000"/>
                </a:solidFill>
              </a:rPr>
              <a:t> </a:t>
            </a:r>
            <a:r>
              <a:rPr lang="ru-RU" b="1" dirty="0" smtClean="0">
                <a:solidFill>
                  <a:srgbClr val="6C0000"/>
                </a:solidFill>
              </a:rPr>
              <a:t>(громко). Устойчивый двухдольный ритм. Вся мелодия выстроена в 1 октаве. Долгое «топтание» на одном звуке «ми» характеризует героя, как упёртого, жадного, злого человека. Убеждает всех пойти на его спектакль. Припев поют куклы. Тоскливо, жалобно в ля миноре. Скачки мелодии на большие интервалы подобны всхлипыванию, мольбе.</a:t>
            </a:r>
          </a:p>
          <a:p>
            <a:pPr algn="just"/>
            <a:r>
              <a:rPr lang="ru-RU" b="1" dirty="0" smtClean="0">
                <a:solidFill>
                  <a:srgbClr val="6C0000"/>
                </a:solidFill>
              </a:rPr>
              <a:t>Песня содержит 2 куплета и 2 припева. Заканчивается длительным окончанием, подобно вступлению.</a:t>
            </a:r>
            <a:endParaRPr lang="ru-RU" b="1" dirty="0">
              <a:solidFill>
                <a:srgbClr val="6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3600" b="1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600" b="1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есня </a:t>
            </a:r>
            <a:r>
              <a:rPr lang="ru-RU" sz="3600" b="1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Пауков и </a:t>
            </a:r>
            <a:r>
              <a:rPr lang="ru-RU" sz="3600" b="1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Буратино</a:t>
            </a:r>
          </a:p>
          <a:p>
            <a:pPr algn="ctr"/>
            <a:r>
              <a:rPr lang="ru-RU" b="1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музыка-Алексей Рыбников, слова- Юрий </a:t>
            </a:r>
            <a:r>
              <a:rPr lang="ru-RU" b="1" i="1" dirty="0" err="1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Энтин</a:t>
            </a:r>
            <a:endParaRPr lang="ru-RU" b="1" i="1" dirty="0">
              <a:solidFill>
                <a:srgbClr val="6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Исполнители - </a:t>
            </a:r>
            <a:r>
              <a:rPr lang="ru-RU" b="1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Гарри </a:t>
            </a:r>
            <a:r>
              <a:rPr lang="ru-RU" b="1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Бардин </a:t>
            </a:r>
            <a:r>
              <a:rPr lang="ru-RU" b="1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Татьяна </a:t>
            </a:r>
            <a:r>
              <a:rPr lang="ru-RU" b="1" i="1" dirty="0" err="1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Канаева</a:t>
            </a:r>
            <a:r>
              <a:rPr lang="ru-RU" b="1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664231"/>
            <a:ext cx="35283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6C0000"/>
                </a:solidFill>
              </a:rPr>
              <a:t>Детям глупым, непослушным –</a:t>
            </a:r>
          </a:p>
          <a:p>
            <a:r>
              <a:rPr lang="ru-RU" i="1" dirty="0">
                <a:solidFill>
                  <a:srgbClr val="6C0000"/>
                </a:solidFill>
              </a:rPr>
              <a:t>Место лишь в чулане душном.</a:t>
            </a:r>
          </a:p>
          <a:p>
            <a:r>
              <a:rPr lang="ru-RU" i="1" dirty="0">
                <a:solidFill>
                  <a:srgbClr val="6C0000"/>
                </a:solidFill>
              </a:rPr>
              <a:t>По заслугам получают</a:t>
            </a:r>
          </a:p>
          <a:p>
            <a:r>
              <a:rPr lang="ru-RU" i="1" dirty="0">
                <a:solidFill>
                  <a:srgbClr val="6C0000"/>
                </a:solidFill>
              </a:rPr>
              <a:t> Те, кто сорятся, кричат.</a:t>
            </a:r>
          </a:p>
          <a:p>
            <a:endParaRPr lang="ru-RU" i="1" dirty="0">
              <a:solidFill>
                <a:srgbClr val="6C0000"/>
              </a:solidFill>
            </a:endParaRPr>
          </a:p>
          <a:p>
            <a:r>
              <a:rPr lang="ru-RU" i="1" dirty="0">
                <a:solidFill>
                  <a:srgbClr val="6C0000"/>
                </a:solidFill>
              </a:rPr>
              <a:t>– Надоело! Поучают, поучают!</a:t>
            </a:r>
          </a:p>
          <a:p>
            <a:r>
              <a:rPr lang="ru-RU" i="1" dirty="0">
                <a:solidFill>
                  <a:srgbClr val="6C0000"/>
                </a:solidFill>
              </a:rPr>
              <a:t>Надоело! Поучают, поучают!</a:t>
            </a:r>
          </a:p>
          <a:p>
            <a:r>
              <a:rPr lang="ru-RU" i="1" dirty="0">
                <a:solidFill>
                  <a:srgbClr val="6C0000"/>
                </a:solidFill>
              </a:rPr>
              <a:t>– Поучаем, поучаем …</a:t>
            </a:r>
          </a:p>
          <a:p>
            <a:r>
              <a:rPr lang="ru-RU" i="1" dirty="0">
                <a:solidFill>
                  <a:srgbClr val="6C0000"/>
                </a:solidFill>
              </a:rPr>
              <a:t> – Поучайте лучше ваших </a:t>
            </a:r>
            <a:r>
              <a:rPr lang="ru-RU" i="1" dirty="0" err="1">
                <a:solidFill>
                  <a:srgbClr val="6C0000"/>
                </a:solidFill>
              </a:rPr>
              <a:t>паучат</a:t>
            </a:r>
            <a:r>
              <a:rPr lang="ru-RU" i="1" dirty="0">
                <a:solidFill>
                  <a:srgbClr val="6C0000"/>
                </a:solidFill>
              </a:rPr>
              <a:t>!</a:t>
            </a:r>
          </a:p>
          <a:p>
            <a:endParaRPr lang="ru-RU" i="1" dirty="0">
              <a:solidFill>
                <a:srgbClr val="6C0000"/>
              </a:solidFill>
            </a:endParaRPr>
          </a:p>
          <a:p>
            <a:r>
              <a:rPr lang="ru-RU" i="1" dirty="0">
                <a:solidFill>
                  <a:srgbClr val="6C0000"/>
                </a:solidFill>
              </a:rPr>
              <a:t>Ай, глупы, как пробки, дети,</a:t>
            </a:r>
          </a:p>
          <a:p>
            <a:r>
              <a:rPr lang="ru-RU" i="1" dirty="0">
                <a:solidFill>
                  <a:srgbClr val="6C0000"/>
                </a:solidFill>
              </a:rPr>
              <a:t>Их затягивают в сети.</a:t>
            </a:r>
          </a:p>
          <a:p>
            <a:r>
              <a:rPr lang="ru-RU" i="1" dirty="0">
                <a:solidFill>
                  <a:srgbClr val="6C0000"/>
                </a:solidFill>
              </a:rPr>
              <a:t>Там и жизнь они кончают –</a:t>
            </a:r>
          </a:p>
          <a:p>
            <a:r>
              <a:rPr lang="ru-RU" i="1" dirty="0">
                <a:solidFill>
                  <a:srgbClr val="6C0000"/>
                </a:solidFill>
              </a:rPr>
              <a:t>Им не вырваться назад.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72816"/>
            <a:ext cx="4572000" cy="2304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856" y="4166586"/>
            <a:ext cx="5616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6C0000"/>
                </a:solidFill>
              </a:rPr>
              <a:t>Песня звучит в темпе </a:t>
            </a:r>
            <a:r>
              <a:rPr lang="en-US" sz="2000" b="1" i="1" dirty="0" smtClean="0">
                <a:solidFill>
                  <a:srgbClr val="6C0000"/>
                </a:solidFill>
              </a:rPr>
              <a:t>Rubato</a:t>
            </a:r>
            <a:r>
              <a:rPr lang="ru-RU" sz="2000" b="1" dirty="0" smtClean="0">
                <a:solidFill>
                  <a:srgbClr val="6C0000"/>
                </a:solidFill>
              </a:rPr>
              <a:t> (свободно). Содержит в себе  2 куплета и 2 припева. Куплет представляет из себя партию пауков. Звучит устрашающе, таинственно на динамике </a:t>
            </a:r>
            <a:r>
              <a:rPr lang="en-US" sz="2000" b="1" i="1" dirty="0" err="1" smtClean="0">
                <a:solidFill>
                  <a:srgbClr val="6C0000"/>
                </a:solidFill>
              </a:rPr>
              <a:t>mp</a:t>
            </a:r>
            <a:r>
              <a:rPr lang="ru-RU" sz="2000" b="1" dirty="0" smtClean="0">
                <a:solidFill>
                  <a:srgbClr val="6C0000"/>
                </a:solidFill>
              </a:rPr>
              <a:t> ( не очень тихо) в виде речитатива, скороговорки. Припев проходит у партии Буратино ярко на </a:t>
            </a:r>
            <a:r>
              <a:rPr lang="en-US" sz="2000" b="1" i="1" dirty="0" smtClean="0">
                <a:solidFill>
                  <a:srgbClr val="6C0000"/>
                </a:solidFill>
              </a:rPr>
              <a:t>f</a:t>
            </a:r>
            <a:r>
              <a:rPr lang="ru-RU" sz="2000" b="1" dirty="0" smtClean="0">
                <a:solidFill>
                  <a:srgbClr val="6C0000"/>
                </a:solidFill>
              </a:rPr>
              <a:t> (громко) в верхнем регистре в устойчивом двухдольном размере.</a:t>
            </a:r>
            <a:endParaRPr lang="ru-RU" sz="2000" b="1" dirty="0">
              <a:solidFill>
                <a:srgbClr val="6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4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600" b="1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есня </a:t>
            </a:r>
            <a:r>
              <a:rPr lang="ru-RU" sz="3600" b="1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«Поле чудес</a:t>
            </a:r>
            <a:r>
              <a:rPr lang="ru-RU" sz="3600" b="1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b="1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музыка-Алексей Рыбников, слова- Булат Окуджава</a:t>
            </a:r>
          </a:p>
          <a:p>
            <a:pPr algn="ctr"/>
            <a:r>
              <a:rPr lang="ru-RU" b="1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Исполнители- Ролан Быков и Елена </a:t>
            </a:r>
            <a:r>
              <a:rPr lang="ru-RU" b="1" i="1" dirty="0" err="1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Санаева</a:t>
            </a:r>
            <a:endParaRPr lang="ru-RU" b="1" i="1" dirty="0">
              <a:solidFill>
                <a:srgbClr val="6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i="1" dirty="0" smtClean="0">
              <a:solidFill>
                <a:srgbClr val="6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i="1" dirty="0">
              <a:solidFill>
                <a:srgbClr val="6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31647"/>
            <a:ext cx="56166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6C0000"/>
                </a:solidFill>
              </a:rPr>
              <a:t>Не прячьте ваши денежки по банкам и углам.</a:t>
            </a:r>
          </a:p>
          <a:p>
            <a:r>
              <a:rPr lang="ru-RU" sz="1600" i="1" dirty="0">
                <a:solidFill>
                  <a:srgbClr val="6C0000"/>
                </a:solidFill>
              </a:rPr>
              <a:t>Несите ваши денежки, иначе быть беде.</a:t>
            </a:r>
          </a:p>
          <a:p>
            <a:r>
              <a:rPr lang="ru-RU" sz="1600" i="1" dirty="0">
                <a:solidFill>
                  <a:srgbClr val="6C0000"/>
                </a:solidFill>
              </a:rPr>
              <a:t>И в полночь ваши денежки заройте в землю там.</a:t>
            </a:r>
          </a:p>
          <a:p>
            <a:r>
              <a:rPr lang="ru-RU" sz="1600" i="1" dirty="0">
                <a:solidFill>
                  <a:srgbClr val="6C0000"/>
                </a:solidFill>
              </a:rPr>
              <a:t>И в полночь ваши денежки заройте в землю, где -</a:t>
            </a:r>
          </a:p>
          <a:p>
            <a:r>
              <a:rPr lang="ru-RU" sz="1600" i="1" dirty="0" smtClean="0">
                <a:solidFill>
                  <a:srgbClr val="6C0000"/>
                </a:solidFill>
              </a:rPr>
              <a:t>Не </a:t>
            </a:r>
            <a:r>
              <a:rPr lang="ru-RU" sz="1600" i="1" dirty="0">
                <a:solidFill>
                  <a:srgbClr val="6C0000"/>
                </a:solidFill>
              </a:rPr>
              <a:t>горы, не овраги и не лес,</a:t>
            </a:r>
          </a:p>
          <a:p>
            <a:r>
              <a:rPr lang="ru-RU" sz="1600" i="1" dirty="0">
                <a:solidFill>
                  <a:srgbClr val="6C0000"/>
                </a:solidFill>
              </a:rPr>
              <a:t>Не океан без дна и берегов,</a:t>
            </a:r>
          </a:p>
          <a:p>
            <a:r>
              <a:rPr lang="ru-RU" sz="1600" i="1" dirty="0">
                <a:solidFill>
                  <a:srgbClr val="6C0000"/>
                </a:solidFill>
              </a:rPr>
              <a:t>А поле, поле, поле, поле чудес,</a:t>
            </a:r>
          </a:p>
          <a:p>
            <a:r>
              <a:rPr lang="ru-RU" sz="1600" i="1" dirty="0">
                <a:solidFill>
                  <a:srgbClr val="6C0000"/>
                </a:solidFill>
              </a:rPr>
              <a:t>А поле, поле, поле, поле чудес,</a:t>
            </a:r>
          </a:p>
          <a:p>
            <a:r>
              <a:rPr lang="ru-RU" sz="1600" i="1" dirty="0">
                <a:solidFill>
                  <a:srgbClr val="6C0000"/>
                </a:solidFill>
              </a:rPr>
              <a:t>Поле чудес в Стране дураков</a:t>
            </a:r>
            <a:r>
              <a:rPr lang="ru-RU" sz="1600" i="1" dirty="0" smtClean="0">
                <a:solidFill>
                  <a:srgbClr val="6C0000"/>
                </a:solidFill>
              </a:rPr>
              <a:t>.</a:t>
            </a:r>
            <a:endParaRPr lang="ru-RU" sz="1600" i="1" dirty="0">
              <a:solidFill>
                <a:srgbClr val="6C0000"/>
              </a:solidFill>
            </a:endParaRPr>
          </a:p>
          <a:p>
            <a:r>
              <a:rPr lang="ru-RU" sz="1600" i="1" dirty="0" err="1">
                <a:solidFill>
                  <a:srgbClr val="6C0000"/>
                </a:solidFill>
              </a:rPr>
              <a:t>Крекс-пекс-фекс</a:t>
            </a:r>
            <a:r>
              <a:rPr lang="ru-RU" sz="1600" i="1" dirty="0">
                <a:solidFill>
                  <a:srgbClr val="6C0000"/>
                </a:solidFill>
              </a:rPr>
              <a:t>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556792"/>
            <a:ext cx="3168352" cy="2304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3904000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6C0000"/>
                </a:solidFill>
              </a:rPr>
              <a:t>Дует лисы Алисы и кота </a:t>
            </a:r>
            <a:r>
              <a:rPr lang="ru-RU" b="1" dirty="0" err="1" smtClean="0">
                <a:solidFill>
                  <a:srgbClr val="6C0000"/>
                </a:solidFill>
              </a:rPr>
              <a:t>Базилио</a:t>
            </a:r>
            <a:r>
              <a:rPr lang="ru-RU" b="1" dirty="0" smtClean="0">
                <a:solidFill>
                  <a:srgbClr val="6C0000"/>
                </a:solidFill>
              </a:rPr>
              <a:t> исполнен в темпе </a:t>
            </a:r>
            <a:r>
              <a:rPr lang="en-US" b="1" i="1" dirty="0" smtClean="0">
                <a:solidFill>
                  <a:srgbClr val="6C0000"/>
                </a:solidFill>
              </a:rPr>
              <a:t>Rubato</a:t>
            </a:r>
            <a:r>
              <a:rPr lang="ru-RU" b="1" dirty="0" smtClean="0">
                <a:solidFill>
                  <a:srgbClr val="6C0000"/>
                </a:solidFill>
              </a:rPr>
              <a:t>(свободно). Содержит 2 куплета и 2 повторяющихся припева. Куплет выстроен в форме речитатива, диалога, пояснений. Тональность До минор. Мелодия лисы выстроена на одном звуке, что подчеркивает навязчивость и назойливость и цель одурачить, обмануть Буратино. У кота возгласы и крики. </a:t>
            </a:r>
          </a:p>
          <a:p>
            <a:pPr algn="just"/>
            <a:r>
              <a:rPr lang="ru-RU" b="1" dirty="0" smtClean="0">
                <a:solidFill>
                  <a:srgbClr val="6C0000"/>
                </a:solidFill>
              </a:rPr>
              <a:t>Припев поют вместе в темпе </a:t>
            </a:r>
            <a:r>
              <a:rPr lang="en-US" b="1" i="1" dirty="0" smtClean="0">
                <a:solidFill>
                  <a:srgbClr val="6C0000"/>
                </a:solidFill>
              </a:rPr>
              <a:t>Presto</a:t>
            </a:r>
            <a:r>
              <a:rPr lang="ru-RU" b="1" dirty="0" smtClean="0">
                <a:solidFill>
                  <a:srgbClr val="6C0000"/>
                </a:solidFill>
              </a:rPr>
              <a:t>(быстро). Стремительность восьмых длительностей выстроена в широком диапазоне (от «соль» малой октавы до «ми» 2 октавы), скачки на широкие интервалы. Динамика</a:t>
            </a:r>
            <a:r>
              <a:rPr lang="en-US" b="1" dirty="0" smtClean="0">
                <a:solidFill>
                  <a:srgbClr val="6C0000"/>
                </a:solidFill>
              </a:rPr>
              <a:t> </a:t>
            </a:r>
            <a:r>
              <a:rPr lang="en-US" b="1" i="1" dirty="0" smtClean="0">
                <a:solidFill>
                  <a:srgbClr val="6C0000"/>
                </a:solidFill>
              </a:rPr>
              <a:t>f</a:t>
            </a:r>
            <a:r>
              <a:rPr lang="ru-RU" b="1" i="1" dirty="0" smtClean="0">
                <a:solidFill>
                  <a:srgbClr val="6C0000"/>
                </a:solidFill>
              </a:rPr>
              <a:t> </a:t>
            </a:r>
            <a:r>
              <a:rPr lang="ru-RU" b="1" dirty="0" smtClean="0">
                <a:solidFill>
                  <a:srgbClr val="6C0000"/>
                </a:solidFill>
              </a:rPr>
              <a:t>(громко). Слова «поле чудес» </a:t>
            </a:r>
            <a:r>
              <a:rPr lang="ru-RU" b="1" dirty="0" err="1" smtClean="0">
                <a:solidFill>
                  <a:srgbClr val="6C0000"/>
                </a:solidFill>
              </a:rPr>
              <a:t>пропеваются</a:t>
            </a:r>
            <a:r>
              <a:rPr lang="ru-RU" b="1" dirty="0" smtClean="0">
                <a:solidFill>
                  <a:srgbClr val="6C0000"/>
                </a:solidFill>
              </a:rPr>
              <a:t> в медленном темпе длинными длительностями как бы акцентируя, подчеркивая основной смысл.</a:t>
            </a:r>
            <a:endParaRPr lang="ru-RU" b="1" dirty="0">
              <a:solidFill>
                <a:srgbClr val="6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600" b="1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есня </a:t>
            </a:r>
            <a:r>
              <a:rPr lang="ru-RU" sz="3600" b="1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черепахи </a:t>
            </a:r>
            <a:r>
              <a:rPr lang="ru-RU" sz="3600" b="1" i="1" dirty="0" err="1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Тортилы</a:t>
            </a:r>
            <a:endParaRPr lang="ru-RU" sz="3600" b="1" i="1" dirty="0" smtClean="0">
              <a:solidFill>
                <a:srgbClr val="6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музыка-Алексей Рыбников, слова- Юрий </a:t>
            </a:r>
            <a:r>
              <a:rPr lang="ru-RU" b="1" i="1" dirty="0" err="1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Энтин</a:t>
            </a:r>
            <a:endParaRPr lang="ru-RU" b="1" i="1" dirty="0">
              <a:solidFill>
                <a:srgbClr val="6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Исполнитель- </a:t>
            </a:r>
            <a:r>
              <a:rPr lang="ru-RU" b="1" i="1" dirty="0" err="1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Рина</a:t>
            </a:r>
            <a:r>
              <a:rPr lang="ru-RU" b="1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Зелёная</a:t>
            </a:r>
            <a:endParaRPr lang="ru-RU" b="1" i="1" dirty="0">
              <a:solidFill>
                <a:srgbClr val="6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34126"/>
            <a:ext cx="3451980" cy="26250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4159206"/>
            <a:ext cx="34519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6C0000"/>
                </a:solidFill>
              </a:rPr>
              <a:t>Затянулась бурой тиной</a:t>
            </a:r>
          </a:p>
          <a:p>
            <a:r>
              <a:rPr lang="ru-RU" i="1" dirty="0">
                <a:solidFill>
                  <a:srgbClr val="6C0000"/>
                </a:solidFill>
              </a:rPr>
              <a:t> Гладь старинного пруда.</a:t>
            </a:r>
          </a:p>
          <a:p>
            <a:r>
              <a:rPr lang="ru-RU" i="1" dirty="0">
                <a:solidFill>
                  <a:srgbClr val="6C0000"/>
                </a:solidFill>
              </a:rPr>
              <a:t>Ах, была, как Буратино,</a:t>
            </a:r>
          </a:p>
          <a:p>
            <a:r>
              <a:rPr lang="ru-RU" i="1" dirty="0">
                <a:solidFill>
                  <a:srgbClr val="6C0000"/>
                </a:solidFill>
              </a:rPr>
              <a:t>Я когда-то молода!</a:t>
            </a:r>
          </a:p>
          <a:p>
            <a:r>
              <a:rPr lang="ru-RU" i="1" dirty="0">
                <a:solidFill>
                  <a:srgbClr val="6C0000"/>
                </a:solidFill>
              </a:rPr>
              <a:t>Был беспечным и наивным</a:t>
            </a:r>
          </a:p>
          <a:p>
            <a:r>
              <a:rPr lang="ru-RU" i="1" dirty="0">
                <a:solidFill>
                  <a:srgbClr val="6C0000"/>
                </a:solidFill>
              </a:rPr>
              <a:t> Черепахи юной взгляд.</a:t>
            </a:r>
          </a:p>
          <a:p>
            <a:r>
              <a:rPr lang="ru-RU" i="1" dirty="0">
                <a:solidFill>
                  <a:srgbClr val="6C0000"/>
                </a:solidFill>
              </a:rPr>
              <a:t>Все вокруг казалось дивным</a:t>
            </a:r>
          </a:p>
          <a:p>
            <a:r>
              <a:rPr lang="ru-RU" i="1" dirty="0">
                <a:solidFill>
                  <a:srgbClr val="6C0000"/>
                </a:solidFill>
              </a:rPr>
              <a:t> Триста лет тому назад!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5508" y="1532985"/>
            <a:ext cx="51889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6C0000"/>
                </a:solidFill>
              </a:rPr>
              <a:t>Песня-романс звучит в темпе </a:t>
            </a:r>
            <a:r>
              <a:rPr lang="en-US" sz="2000" b="1" i="1" dirty="0" smtClean="0">
                <a:solidFill>
                  <a:srgbClr val="6C0000"/>
                </a:solidFill>
              </a:rPr>
              <a:t>Andante</a:t>
            </a:r>
            <a:r>
              <a:rPr lang="ru-RU" sz="2000" b="1" dirty="0" smtClean="0">
                <a:solidFill>
                  <a:srgbClr val="6C0000"/>
                </a:solidFill>
              </a:rPr>
              <a:t> (спокойно) в трёхдольном размере, что придаёт </a:t>
            </a:r>
            <a:r>
              <a:rPr lang="ru-RU" sz="2000" b="1" dirty="0" err="1" smtClean="0">
                <a:solidFill>
                  <a:srgbClr val="6C0000"/>
                </a:solidFill>
              </a:rPr>
              <a:t>танцевальность</a:t>
            </a:r>
            <a:r>
              <a:rPr lang="ru-RU" sz="2000" b="1" dirty="0" smtClean="0">
                <a:solidFill>
                  <a:srgbClr val="6C0000"/>
                </a:solidFill>
              </a:rPr>
              <a:t>, </a:t>
            </a:r>
            <a:r>
              <a:rPr lang="ru-RU" sz="2000" b="1" dirty="0" err="1" smtClean="0">
                <a:solidFill>
                  <a:srgbClr val="6C0000"/>
                </a:solidFill>
              </a:rPr>
              <a:t>вальсовость</a:t>
            </a:r>
            <a:r>
              <a:rPr lang="ru-RU" sz="2000" b="1" dirty="0" smtClean="0">
                <a:solidFill>
                  <a:srgbClr val="6C0000"/>
                </a:solidFill>
              </a:rPr>
              <a:t>. Состоит песня из 2 куплетов без припева, соединяет куплеты длинный проигрыш струнных инструментов. В мелодии подвижность создаёт пунктирный ритм, триоли, скачки на большие интервалы, но все это объединяется штрихом </a:t>
            </a:r>
            <a:r>
              <a:rPr lang="en-US" sz="2000" b="1" i="1" dirty="0" smtClean="0">
                <a:solidFill>
                  <a:srgbClr val="6C0000"/>
                </a:solidFill>
              </a:rPr>
              <a:t>legato</a:t>
            </a:r>
            <a:r>
              <a:rPr lang="ru-RU" sz="2000" b="1" dirty="0" smtClean="0">
                <a:solidFill>
                  <a:srgbClr val="6C0000"/>
                </a:solidFill>
              </a:rPr>
              <a:t> (связно) певуче, протяжно. Используется средний регистр (1,2 октавы) в динамику </a:t>
            </a:r>
            <a:r>
              <a:rPr lang="en-US" sz="2000" b="1" i="1" dirty="0" err="1" smtClean="0">
                <a:solidFill>
                  <a:srgbClr val="6C0000"/>
                </a:solidFill>
              </a:rPr>
              <a:t>mp</a:t>
            </a:r>
            <a:r>
              <a:rPr lang="ru-RU" sz="2000" b="1" i="1" dirty="0" smtClean="0">
                <a:solidFill>
                  <a:srgbClr val="6C0000"/>
                </a:solidFill>
              </a:rPr>
              <a:t> </a:t>
            </a:r>
            <a:r>
              <a:rPr lang="ru-RU" sz="2000" b="1" dirty="0" smtClean="0">
                <a:solidFill>
                  <a:srgbClr val="6C0000"/>
                </a:solidFill>
              </a:rPr>
              <a:t>(не очень тихо). Песня–рассказ, воспоминания и пожелания удачи и счастья главному герою. </a:t>
            </a:r>
            <a:endParaRPr lang="ru-RU" sz="2000" b="1" dirty="0">
              <a:solidFill>
                <a:srgbClr val="6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8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600" b="1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есня Пьеро</a:t>
            </a:r>
          </a:p>
          <a:p>
            <a:pPr algn="ctr"/>
            <a:r>
              <a:rPr lang="ru-RU" b="1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музыка-Алексей Рыбников, слова- Булат Окуджава</a:t>
            </a:r>
          </a:p>
          <a:p>
            <a:pPr algn="ctr"/>
            <a:r>
              <a:rPr lang="ru-RU" b="1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Исполнитель-Татьяна </a:t>
            </a:r>
            <a:r>
              <a:rPr lang="ru-RU" b="1" i="1" dirty="0" err="1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Осмоловская</a:t>
            </a:r>
            <a:endParaRPr lang="ru-RU" b="1" i="1" dirty="0">
              <a:solidFill>
                <a:srgbClr val="6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1463639"/>
            <a:ext cx="44644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6C0000"/>
                </a:solidFill>
              </a:rPr>
              <a:t>Позднею ночью в небе одна,</a:t>
            </a:r>
          </a:p>
          <a:p>
            <a:r>
              <a:rPr lang="ru-RU" sz="1600" i="1" dirty="0">
                <a:solidFill>
                  <a:srgbClr val="6C0000"/>
                </a:solidFill>
              </a:rPr>
              <a:t>Так соблазнительно светит Луна,</a:t>
            </a:r>
          </a:p>
          <a:p>
            <a:r>
              <a:rPr lang="ru-RU" sz="1600" i="1" dirty="0">
                <a:solidFill>
                  <a:srgbClr val="6C0000"/>
                </a:solidFill>
              </a:rPr>
              <a:t>И я б хотел для Вас с небес её достать.</a:t>
            </a:r>
          </a:p>
          <a:p>
            <a:r>
              <a:rPr lang="ru-RU" sz="1600" i="1" dirty="0">
                <a:solidFill>
                  <a:srgbClr val="6C0000"/>
                </a:solidFill>
              </a:rPr>
              <a:t>Но как мне быть? Ведь ночью надо спать.  </a:t>
            </a:r>
          </a:p>
          <a:p>
            <a:r>
              <a:rPr lang="ru-RU" sz="1600" i="1" dirty="0">
                <a:solidFill>
                  <a:srgbClr val="6C0000"/>
                </a:solidFill>
              </a:rPr>
              <a:t>Не нужна мне малина,</a:t>
            </a:r>
          </a:p>
          <a:p>
            <a:r>
              <a:rPr lang="ru-RU" sz="1600" i="1" dirty="0">
                <a:solidFill>
                  <a:srgbClr val="6C0000"/>
                </a:solidFill>
              </a:rPr>
              <a:t>Не страшна мне ангина,</a:t>
            </a:r>
          </a:p>
          <a:p>
            <a:r>
              <a:rPr lang="ru-RU" sz="1600" i="1" dirty="0">
                <a:solidFill>
                  <a:srgbClr val="6C0000"/>
                </a:solidFill>
              </a:rPr>
              <a:t>Не боюсь я вообще ничего.</a:t>
            </a:r>
          </a:p>
          <a:p>
            <a:r>
              <a:rPr lang="ru-RU" sz="1600" i="1" dirty="0">
                <a:solidFill>
                  <a:srgbClr val="6C0000"/>
                </a:solidFill>
              </a:rPr>
              <a:t>Лишь бы только Мальвина,</a:t>
            </a:r>
          </a:p>
          <a:p>
            <a:r>
              <a:rPr lang="ru-RU" sz="1600" i="1" dirty="0">
                <a:solidFill>
                  <a:srgbClr val="6C0000"/>
                </a:solidFill>
              </a:rPr>
              <a:t>Лишь бы только Мальвина,</a:t>
            </a:r>
          </a:p>
          <a:p>
            <a:r>
              <a:rPr lang="ru-RU" sz="1600" i="1" dirty="0">
                <a:solidFill>
                  <a:srgbClr val="6C0000"/>
                </a:solidFill>
              </a:rPr>
              <a:t>Лишь бы только Мальвина -</a:t>
            </a:r>
          </a:p>
          <a:p>
            <a:r>
              <a:rPr lang="ru-RU" sz="1600" i="1" dirty="0">
                <a:solidFill>
                  <a:srgbClr val="6C0000"/>
                </a:solidFill>
              </a:rPr>
              <a:t>Обожала меня одного.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8" y="1568976"/>
            <a:ext cx="3829608" cy="2553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4122048"/>
            <a:ext cx="86409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6C0000"/>
                </a:solidFill>
              </a:rPr>
              <a:t>Серенада влюбленного Пьеро- тоскливая, с легкой грустью в темпе </a:t>
            </a:r>
            <a:r>
              <a:rPr lang="en-US" b="1" i="1" dirty="0" smtClean="0">
                <a:solidFill>
                  <a:srgbClr val="6C0000"/>
                </a:solidFill>
              </a:rPr>
              <a:t>Moderato</a:t>
            </a:r>
            <a:r>
              <a:rPr lang="ru-RU" b="1" dirty="0" smtClean="0">
                <a:solidFill>
                  <a:srgbClr val="6C0000"/>
                </a:solidFill>
              </a:rPr>
              <a:t> (умеренно). Характер грусти подчеркивает минорный лад (ми минор) с динамикой </a:t>
            </a:r>
            <a:r>
              <a:rPr lang="en-US" b="1" i="1" dirty="0" smtClean="0">
                <a:solidFill>
                  <a:srgbClr val="6C0000"/>
                </a:solidFill>
              </a:rPr>
              <a:t>p</a:t>
            </a:r>
            <a:r>
              <a:rPr lang="ru-RU" b="1" i="1" dirty="0" smtClean="0">
                <a:solidFill>
                  <a:srgbClr val="6C0000"/>
                </a:solidFill>
              </a:rPr>
              <a:t> </a:t>
            </a:r>
            <a:r>
              <a:rPr lang="ru-RU" b="1" dirty="0" smtClean="0">
                <a:solidFill>
                  <a:srgbClr val="6C0000"/>
                </a:solidFill>
              </a:rPr>
              <a:t>(тихо). Куплетная форма (2к+2пр). Куплет звучит в ми миноре в размере 4/4. Сомнения, неуверенность отслеживаются в словах героя. Но в припеве появляется надежда  и свет, что придаёт мажорный лад (ми мажор) и динамика становится ярче - </a:t>
            </a:r>
            <a:r>
              <a:rPr lang="en-US" b="1" i="1" dirty="0" smtClean="0">
                <a:solidFill>
                  <a:srgbClr val="6C0000"/>
                </a:solidFill>
              </a:rPr>
              <a:t>mf</a:t>
            </a:r>
            <a:r>
              <a:rPr lang="en-US" b="1" dirty="0" smtClean="0">
                <a:solidFill>
                  <a:srgbClr val="6C0000"/>
                </a:solidFill>
              </a:rPr>
              <a:t> (</a:t>
            </a:r>
            <a:r>
              <a:rPr lang="ru-RU" b="1" dirty="0" smtClean="0">
                <a:solidFill>
                  <a:srgbClr val="6C0000"/>
                </a:solidFill>
              </a:rPr>
              <a:t>не очень громко)</a:t>
            </a:r>
          </a:p>
          <a:p>
            <a:pPr algn="just"/>
            <a:r>
              <a:rPr lang="ru-RU" b="1" dirty="0" smtClean="0">
                <a:solidFill>
                  <a:srgbClr val="6C0000"/>
                </a:solidFill>
              </a:rPr>
              <a:t>Используется средний регистр (1,2 октавы), все виды длительностей: восьмые, триоли, шестнадцатые, четвертные, половинные. Заканчивается песня аккомпанементом в миноре.</a:t>
            </a:r>
            <a:endParaRPr lang="ru-RU" b="1" dirty="0">
              <a:solidFill>
                <a:srgbClr val="6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8" y="3501008"/>
            <a:ext cx="8748972" cy="3046635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момент, когда Пьеро поёт серенаду для Мальвины</a:t>
            </a:r>
            <a:r>
              <a:rPr lang="ru-RU" sz="2400" b="1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400" b="1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</a:t>
            </a:r>
            <a:r>
              <a:rPr lang="ru-RU" sz="2400" b="1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любимый </a:t>
            </a:r>
            <a:r>
              <a:rPr lang="ru-RU" sz="2400" b="1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момент в </a:t>
            </a:r>
            <a:r>
              <a:rPr lang="ru-RU" sz="2400" b="1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фильме. Кстати, я думаю, что все девочки считают Мальвину </a:t>
            </a:r>
            <a:r>
              <a:rPr lang="ru-RU" sz="2400" b="1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 нереальной </a:t>
            </a:r>
            <a:r>
              <a:rPr lang="ru-RU" sz="2400" b="1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красавицей. Эта </a:t>
            </a:r>
            <a:r>
              <a:rPr lang="ru-RU" sz="2400" b="1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девочка с голубыми </a:t>
            </a:r>
            <a:r>
              <a:rPr lang="ru-RU" sz="2400" b="1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волосами </a:t>
            </a:r>
            <a:r>
              <a:rPr lang="ru-RU" sz="2400" b="1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меня </a:t>
            </a:r>
            <a:r>
              <a:rPr lang="ru-RU" sz="2400" b="1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 эталоном красоты и воспитания. Если бы посчастливилось и мне бы предложили выбрать роль в этом мюзикле, я несомненно , хотела бы сыграть Мальвину. </a:t>
            </a:r>
            <a:endParaRPr lang="ru-RU" sz="2400" b="1" i="1" dirty="0">
              <a:solidFill>
                <a:srgbClr val="6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996" y="908720"/>
            <a:ext cx="435597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700808"/>
            <a:ext cx="7772400" cy="4896543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0"/>
              </a:spcBef>
            </a:pPr>
            <a:r>
              <a:rPr lang="ru-RU" sz="2800" b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бы этот мюзикл выдвигался </a:t>
            </a:r>
            <a:endParaRPr lang="ru-RU" sz="2800" b="1" dirty="0" smtClean="0">
              <a:solidFill>
                <a:srgbClr val="6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</a:pPr>
            <a:r>
              <a:rPr lang="ru-RU" sz="2800" b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800" b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премию Оскар </a:t>
            </a:r>
            <a:r>
              <a:rPr lang="ru-RU" sz="2800" b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на какую-то другую </a:t>
            </a:r>
            <a:r>
              <a:rPr lang="ru-RU" sz="2800" b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кинопремию, то вне всяких сомнений, </a:t>
            </a:r>
            <a:r>
              <a:rPr lang="ru-RU" sz="2800" b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награда была </a:t>
            </a:r>
            <a:r>
              <a:rPr lang="ru-RU" sz="2800" b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 </a:t>
            </a:r>
            <a:r>
              <a:rPr lang="ru-RU" sz="2800" b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присуждена фильму </a:t>
            </a:r>
            <a:r>
              <a:rPr lang="ru-RU" sz="2800" b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800" b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«Лучший саундтрек». Музыка Алексея Львовича </a:t>
            </a:r>
            <a:r>
              <a:rPr lang="ru-RU" sz="2800" b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Рыбникова как всегда красива, </a:t>
            </a:r>
            <a:r>
              <a:rPr lang="ru-RU" sz="2800" b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оригинальна, </a:t>
            </a:r>
            <a:r>
              <a:rPr lang="ru-RU" sz="2800" b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непредсказуема. </a:t>
            </a:r>
            <a:r>
              <a:rPr lang="ru-RU" sz="2800" b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Мелодии </a:t>
            </a:r>
            <a:r>
              <a:rPr lang="ru-RU" sz="2800" b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«</a:t>
            </a:r>
            <a:r>
              <a:rPr lang="ru-RU" sz="2800" b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Приключениях Буратино» схожи </a:t>
            </a:r>
            <a:r>
              <a:rPr lang="ru-RU" sz="2800" b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красивой живописной картиной, пестрящей многокрасочностью и красотой. Ничего </a:t>
            </a:r>
            <a:r>
              <a:rPr lang="ru-RU" sz="2800" b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лишнего! </a:t>
            </a:r>
            <a:r>
              <a:rPr lang="ru-RU" sz="2800" b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Мелодии красиво </a:t>
            </a:r>
            <a:r>
              <a:rPr lang="ru-RU" sz="2800" b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характеризуют персонажей. Когда я вновь и вновь пересматриваю </a:t>
            </a:r>
            <a:r>
              <a:rPr lang="ru-RU" sz="2800" b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сказку, </a:t>
            </a:r>
            <a:r>
              <a:rPr lang="ru-RU" sz="2800" b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получаю огромное удовольствие и подпеваю </a:t>
            </a:r>
            <a:r>
              <a:rPr lang="ru-RU" sz="2800" b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каждую из </a:t>
            </a:r>
            <a:r>
              <a:rPr lang="ru-RU" sz="2800" b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песен.</a:t>
            </a:r>
            <a:endParaRPr lang="ru-RU" sz="2800" b="1" dirty="0">
              <a:solidFill>
                <a:srgbClr val="6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rgbClr val="6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2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35843"/>
            <a:ext cx="9144000" cy="395759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  <a:endParaRPr lang="ru-RU" sz="3600" i="1" dirty="0">
              <a:solidFill>
                <a:srgbClr val="6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515" y="1844824"/>
            <a:ext cx="8712969" cy="432048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solidFill>
                  <a:srgbClr val="6C0000"/>
                </a:solidFill>
              </a:rPr>
              <a:t>«</a:t>
            </a:r>
            <a:r>
              <a:rPr lang="ru-RU" b="1" dirty="0">
                <a:solidFill>
                  <a:srgbClr val="6C0000"/>
                </a:solidFill>
              </a:rPr>
              <a:t>Приключения Буратино» – это тот фильм, </a:t>
            </a:r>
            <a:endParaRPr lang="ru-RU" b="1" dirty="0" smtClean="0">
              <a:solidFill>
                <a:srgbClr val="6C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rgbClr val="6C0000"/>
                </a:solidFill>
              </a:rPr>
              <a:t>на </a:t>
            </a:r>
            <a:r>
              <a:rPr lang="ru-RU" b="1" dirty="0">
                <a:solidFill>
                  <a:srgbClr val="6C0000"/>
                </a:solidFill>
              </a:rPr>
              <a:t>котором выросло не одно </a:t>
            </a:r>
            <a:r>
              <a:rPr lang="ru-RU" b="1" dirty="0" smtClean="0">
                <a:solidFill>
                  <a:srgbClr val="6C0000"/>
                </a:solidFill>
              </a:rPr>
              <a:t>поколение и его будут</a:t>
            </a:r>
          </a:p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rgbClr val="6C0000"/>
                </a:solidFill>
              </a:rPr>
              <a:t> смотреть еще много и много лет. Старая </a:t>
            </a:r>
            <a:r>
              <a:rPr lang="ru-RU" b="1" dirty="0">
                <a:solidFill>
                  <a:srgbClr val="6C0000"/>
                </a:solidFill>
              </a:rPr>
              <a:t>сказка передана наиболее красочно и правдоподобно. Сказка детства, </a:t>
            </a:r>
            <a:r>
              <a:rPr lang="ru-RU" b="1" dirty="0" smtClean="0">
                <a:solidFill>
                  <a:srgbClr val="6C0000"/>
                </a:solidFill>
              </a:rPr>
              <a:t>которая </a:t>
            </a:r>
            <a:r>
              <a:rPr lang="ru-RU" b="1" dirty="0">
                <a:solidFill>
                  <a:srgbClr val="6C0000"/>
                </a:solidFill>
              </a:rPr>
              <a:t>не </a:t>
            </a:r>
            <a:r>
              <a:rPr lang="ru-RU" b="1" dirty="0" smtClean="0">
                <a:solidFill>
                  <a:srgbClr val="6C0000"/>
                </a:solidFill>
              </a:rPr>
              <a:t>забудется </a:t>
            </a:r>
            <a:r>
              <a:rPr lang="ru-RU" b="1" dirty="0">
                <a:solidFill>
                  <a:srgbClr val="6C0000"/>
                </a:solidFill>
              </a:rPr>
              <a:t>никогда. Ее можно смотреть любой категории зрителей, потому что она добрая и дает незабываемые эмоции. При просмотре понимаешь, что ее делали с большой </a:t>
            </a:r>
            <a:r>
              <a:rPr lang="ru-RU" b="1" dirty="0" smtClean="0">
                <a:solidFill>
                  <a:srgbClr val="6C0000"/>
                </a:solidFill>
              </a:rPr>
              <a:t>любовью. </a:t>
            </a:r>
            <a:r>
              <a:rPr lang="ru-RU" b="1" dirty="0">
                <a:solidFill>
                  <a:srgbClr val="6C0000"/>
                </a:solidFill>
              </a:rPr>
              <a:t>В 1976 году не </a:t>
            </a:r>
            <a:r>
              <a:rPr lang="ru-RU" b="1" dirty="0" smtClean="0">
                <a:solidFill>
                  <a:srgbClr val="6C0000"/>
                </a:solidFill>
              </a:rPr>
              <a:t>имея </a:t>
            </a:r>
            <a:r>
              <a:rPr lang="ru-RU" b="1" dirty="0">
                <a:solidFill>
                  <a:srgbClr val="6C0000"/>
                </a:solidFill>
              </a:rPr>
              <a:t>никаких спецэффектов</a:t>
            </a:r>
            <a:r>
              <a:rPr lang="ru-RU" b="1" dirty="0" smtClean="0">
                <a:solidFill>
                  <a:srgbClr val="6C0000"/>
                </a:solidFill>
              </a:rPr>
              <a:t>, были созданы потрясающие, </a:t>
            </a:r>
            <a:r>
              <a:rPr lang="ru-RU" b="1" dirty="0">
                <a:solidFill>
                  <a:srgbClr val="6C0000"/>
                </a:solidFill>
              </a:rPr>
              <a:t>по-настоящему </a:t>
            </a:r>
            <a:r>
              <a:rPr lang="ru-RU" b="1" dirty="0" smtClean="0">
                <a:solidFill>
                  <a:srgbClr val="6C0000"/>
                </a:solidFill>
              </a:rPr>
              <a:t>волшебные грим и </a:t>
            </a:r>
            <a:r>
              <a:rPr lang="ru-RU" b="1" dirty="0">
                <a:solidFill>
                  <a:srgbClr val="6C0000"/>
                </a:solidFill>
              </a:rPr>
              <a:t>декорации</a:t>
            </a:r>
            <a:r>
              <a:rPr lang="ru-RU" b="1" dirty="0" smtClean="0">
                <a:solidFill>
                  <a:srgbClr val="6C0000"/>
                </a:solidFill>
              </a:rPr>
              <a:t>, переносящие </a:t>
            </a:r>
            <a:r>
              <a:rPr lang="ru-RU" b="1" dirty="0">
                <a:solidFill>
                  <a:srgbClr val="6C0000"/>
                </a:solidFill>
              </a:rPr>
              <a:t>зрителей в </a:t>
            </a:r>
            <a:r>
              <a:rPr lang="ru-RU" b="1" dirty="0" smtClean="0">
                <a:solidFill>
                  <a:srgbClr val="6C0000"/>
                </a:solidFill>
              </a:rPr>
              <a:t>эту сказку. </a:t>
            </a:r>
            <a:r>
              <a:rPr lang="ru-RU" b="1" dirty="0">
                <a:solidFill>
                  <a:srgbClr val="6C0000"/>
                </a:solidFill>
              </a:rPr>
              <a:t>И эта сказка будет жить </a:t>
            </a:r>
            <a:r>
              <a:rPr lang="ru-RU" b="1" dirty="0" smtClean="0">
                <a:solidFill>
                  <a:srgbClr val="6C0000"/>
                </a:solidFill>
              </a:rPr>
              <a:t>вечно, </a:t>
            </a:r>
            <a:r>
              <a:rPr lang="ru-RU" b="1" dirty="0">
                <a:solidFill>
                  <a:srgbClr val="6C0000"/>
                </a:solidFill>
              </a:rPr>
              <a:t>так как она превосходит современные истории во </a:t>
            </a:r>
            <a:r>
              <a:rPr lang="ru-RU" b="1" dirty="0" smtClean="0">
                <a:solidFill>
                  <a:srgbClr val="6C0000"/>
                </a:solidFill>
              </a:rPr>
              <a:t>много-много </a:t>
            </a:r>
            <a:r>
              <a:rPr lang="ru-RU" b="1" dirty="0">
                <a:solidFill>
                  <a:srgbClr val="6C0000"/>
                </a:solidFill>
              </a:rPr>
              <a:t>раз</a:t>
            </a:r>
            <a:r>
              <a:rPr lang="ru-RU" b="1" dirty="0" smtClean="0">
                <a:solidFill>
                  <a:srgbClr val="6C0000"/>
                </a:solidFill>
              </a:rPr>
              <a:t>. У авторов получилось </a:t>
            </a:r>
            <a:r>
              <a:rPr lang="ru-RU" b="1" dirty="0">
                <a:solidFill>
                  <a:srgbClr val="6C0000"/>
                </a:solidFill>
              </a:rPr>
              <a:t>всё: доброта, шутки и неповторимая </a:t>
            </a:r>
            <a:r>
              <a:rPr lang="ru-RU" b="1" dirty="0" smtClean="0">
                <a:solidFill>
                  <a:srgbClr val="6C0000"/>
                </a:solidFill>
              </a:rPr>
              <a:t>атмосфера. </a:t>
            </a:r>
            <a:r>
              <a:rPr lang="ru-RU" b="1" dirty="0">
                <a:solidFill>
                  <a:srgbClr val="6C0000"/>
                </a:solidFill>
              </a:rPr>
              <a:t>И благодаря этому, интерес зрителей не устареет </a:t>
            </a:r>
            <a:r>
              <a:rPr lang="ru-RU" b="1" dirty="0" smtClean="0">
                <a:solidFill>
                  <a:srgbClr val="6C0000"/>
                </a:solidFill>
              </a:rPr>
              <a:t>никогда!</a:t>
            </a:r>
            <a:endParaRPr lang="ru-RU" b="1" dirty="0">
              <a:solidFill>
                <a:srgbClr val="6C0000"/>
              </a:solidFill>
            </a:endParaRPr>
          </a:p>
          <a:p>
            <a:pPr algn="ctr">
              <a:spcBef>
                <a:spcPts val="0"/>
              </a:spcBef>
            </a:pPr>
            <a:endParaRPr lang="ru-RU" b="1" dirty="0" smtClean="0">
              <a:solidFill>
                <a:srgbClr val="6C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rgbClr val="6C0000"/>
                </a:solidFill>
              </a:rPr>
              <a:t>Я считаю, что </a:t>
            </a:r>
            <a:r>
              <a:rPr lang="ru-RU" b="1" dirty="0">
                <a:solidFill>
                  <a:srgbClr val="6C0000"/>
                </a:solidFill>
              </a:rPr>
              <a:t>именно </a:t>
            </a:r>
            <a:r>
              <a:rPr lang="ru-RU" b="1" dirty="0" smtClean="0">
                <a:solidFill>
                  <a:srgbClr val="6C0000"/>
                </a:solidFill>
              </a:rPr>
              <a:t>на таких сказках </a:t>
            </a:r>
            <a:r>
              <a:rPr lang="ru-RU" b="1" dirty="0">
                <a:solidFill>
                  <a:srgbClr val="6C0000"/>
                </a:solidFill>
              </a:rPr>
              <a:t>должны расти </a:t>
            </a:r>
            <a:r>
              <a:rPr lang="ru-RU" b="1" dirty="0" smtClean="0">
                <a:solidFill>
                  <a:srgbClr val="6C0000"/>
                </a:solidFill>
              </a:rPr>
              <a:t>дети</a:t>
            </a:r>
            <a:r>
              <a:rPr lang="ru-RU" b="1" dirty="0">
                <a:solidFill>
                  <a:srgbClr val="6C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5648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280" y="980728"/>
            <a:ext cx="7772400" cy="678283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МЮЗИКЛ?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7000" y="1631358"/>
            <a:ext cx="8640960" cy="179764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rgbClr val="6C0000"/>
                </a:solidFill>
              </a:rPr>
              <a:t>Мюзикл зародился в </a:t>
            </a:r>
            <a:r>
              <a:rPr lang="ru-RU" sz="2400" b="1" dirty="0">
                <a:solidFill>
                  <a:srgbClr val="6C0000"/>
                </a:solidFill>
              </a:rPr>
              <a:t>Америке. </a:t>
            </a:r>
            <a:endParaRPr lang="ru-RU" sz="2400" b="1" dirty="0" smtClean="0">
              <a:solidFill>
                <a:srgbClr val="6C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6C0000"/>
                </a:solidFill>
              </a:rPr>
              <a:t>Долгое </a:t>
            </a:r>
            <a:r>
              <a:rPr lang="ru-RU" sz="2400" b="1" dirty="0">
                <a:solidFill>
                  <a:srgbClr val="6C0000"/>
                </a:solidFill>
              </a:rPr>
              <a:t>время его не признавали отдельным видом театрального </a:t>
            </a:r>
            <a:r>
              <a:rPr lang="ru-RU" sz="2400" b="1" dirty="0" smtClean="0">
                <a:solidFill>
                  <a:srgbClr val="6C0000"/>
                </a:solidFill>
              </a:rPr>
              <a:t>искусства</a:t>
            </a:r>
            <a:r>
              <a:rPr lang="ru-RU" sz="2400" b="1" dirty="0" smtClean="0">
                <a:solidFill>
                  <a:srgbClr val="6C0000"/>
                </a:solidFill>
              </a:rPr>
              <a:t>. Сентябрь 1866 года считается временем зарождения жанра.</a:t>
            </a:r>
            <a:endParaRPr lang="ru-RU" sz="2400" b="1" dirty="0" smtClean="0">
              <a:solidFill>
                <a:srgbClr val="6C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5" y="3861048"/>
            <a:ext cx="3914960" cy="2475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61048"/>
            <a:ext cx="3914960" cy="246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5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i="1" dirty="0">
              <a:solidFill>
                <a:srgbClr val="6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049" y="3600450"/>
            <a:ext cx="4701902" cy="28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052736"/>
            <a:ext cx="7772400" cy="750292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Российские мюзиклы</a:t>
            </a:r>
            <a:endParaRPr lang="ru-RU" sz="3600" i="1" dirty="0">
              <a:solidFill>
                <a:srgbClr val="6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017" y="1087088"/>
            <a:ext cx="8928992" cy="280831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6C0000"/>
                </a:solidFill>
              </a:rPr>
              <a:t>Пионером или первой ласточкой русского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6C0000"/>
                </a:solidFill>
              </a:rPr>
              <a:t> мюзикла является «Орфей и </a:t>
            </a:r>
            <a:r>
              <a:rPr lang="ru-RU" sz="2400" b="1" dirty="0" err="1" smtClean="0">
                <a:solidFill>
                  <a:srgbClr val="6C0000"/>
                </a:solidFill>
              </a:rPr>
              <a:t>Эвридика</a:t>
            </a:r>
            <a:r>
              <a:rPr lang="ru-RU" sz="2400" b="1" dirty="0" smtClean="0">
                <a:solidFill>
                  <a:srgbClr val="6C0000"/>
                </a:solidFill>
              </a:rPr>
              <a:t>» (1975).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6C0000"/>
                </a:solidFill>
              </a:rPr>
              <a:t> Далее появились </a:t>
            </a:r>
            <a:r>
              <a:rPr lang="ru-RU" sz="2400" b="1" dirty="0">
                <a:solidFill>
                  <a:srgbClr val="6C0000"/>
                </a:solidFill>
              </a:rPr>
              <a:t>такие произведения, как  «Алые паруса»(1976</a:t>
            </a:r>
            <a:r>
              <a:rPr lang="ru-RU" sz="2400" b="1" dirty="0" smtClean="0">
                <a:solidFill>
                  <a:srgbClr val="6C0000"/>
                </a:solidFill>
              </a:rPr>
              <a:t>), «</a:t>
            </a:r>
            <a:r>
              <a:rPr lang="ru-RU" sz="2400" b="1" dirty="0">
                <a:solidFill>
                  <a:srgbClr val="6C0000"/>
                </a:solidFill>
              </a:rPr>
              <a:t>Звезда и смерть Хоакина </a:t>
            </a:r>
            <a:r>
              <a:rPr lang="ru-RU" sz="2400" b="1" dirty="0" err="1">
                <a:solidFill>
                  <a:srgbClr val="6C0000"/>
                </a:solidFill>
              </a:rPr>
              <a:t>Мурьетты</a:t>
            </a:r>
            <a:r>
              <a:rPr lang="ru-RU" sz="2400" b="1" dirty="0">
                <a:solidFill>
                  <a:srgbClr val="6C0000"/>
                </a:solidFill>
              </a:rPr>
              <a:t>»(1976),  </a:t>
            </a:r>
            <a:r>
              <a:rPr lang="ru-RU" sz="2400" b="1" dirty="0" smtClean="0">
                <a:solidFill>
                  <a:srgbClr val="6C0000"/>
                </a:solidFill>
              </a:rPr>
              <a:t>«Фламандская легенда»(1977), </a:t>
            </a:r>
            <a:r>
              <a:rPr lang="ru-RU" sz="2400" b="1" dirty="0">
                <a:solidFill>
                  <a:srgbClr val="6C0000"/>
                </a:solidFill>
              </a:rPr>
              <a:t>«Юнона и Авось»(1981</a:t>
            </a:r>
            <a:r>
              <a:rPr lang="ru-RU" sz="2400" b="1" dirty="0" smtClean="0">
                <a:solidFill>
                  <a:srgbClr val="6C0000"/>
                </a:solidFill>
              </a:rPr>
              <a:t>),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6C0000"/>
                </a:solidFill>
              </a:rPr>
              <a:t> «</a:t>
            </a:r>
            <a:r>
              <a:rPr lang="ru-RU" sz="2400" b="1" dirty="0">
                <a:solidFill>
                  <a:srgbClr val="6C0000"/>
                </a:solidFill>
              </a:rPr>
              <a:t>12 стульев»(2003</a:t>
            </a:r>
            <a:r>
              <a:rPr lang="ru-RU" sz="2400" b="1" dirty="0" smtClean="0">
                <a:solidFill>
                  <a:srgbClr val="6C0000"/>
                </a:solidFill>
              </a:rPr>
              <a:t>), «</a:t>
            </a:r>
            <a:r>
              <a:rPr lang="ru-RU" sz="2400" b="1" dirty="0" err="1" smtClean="0">
                <a:solidFill>
                  <a:srgbClr val="6C0000"/>
                </a:solidFill>
              </a:rPr>
              <a:t>Маугли</a:t>
            </a:r>
            <a:r>
              <a:rPr lang="ru-RU" sz="2400" b="1" dirty="0" smtClean="0">
                <a:solidFill>
                  <a:srgbClr val="6C0000"/>
                </a:solidFill>
              </a:rPr>
              <a:t>»(2005) и т.д..</a:t>
            </a:r>
            <a:endParaRPr lang="ru-RU" sz="2400" b="1" dirty="0">
              <a:solidFill>
                <a:srgbClr val="6C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6" y="3831255"/>
            <a:ext cx="2934496" cy="19592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99" y="4812138"/>
            <a:ext cx="2939819" cy="19568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72" y="3893181"/>
            <a:ext cx="2934496" cy="19568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188" y="4810900"/>
            <a:ext cx="2942821" cy="195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2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6" y="908720"/>
            <a:ext cx="9116704" cy="1296144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Детские </a:t>
            </a:r>
            <a:br>
              <a:rPr lang="ru-RU" sz="3600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Телевизионные мюзиклы</a:t>
            </a:r>
            <a:endParaRPr lang="ru-RU" sz="3600" i="1" dirty="0">
              <a:solidFill>
                <a:srgbClr val="6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296" y="2060848"/>
            <a:ext cx="9116704" cy="273630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6C0000"/>
                </a:solidFill>
              </a:rPr>
              <a:t>Советским кинематографом было увековечено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6C0000"/>
                </a:solidFill>
              </a:rPr>
              <a:t> огромное количество детских мюзиклов. Среди </a:t>
            </a:r>
            <a:r>
              <a:rPr lang="ru-RU" sz="2400" b="1" dirty="0">
                <a:solidFill>
                  <a:srgbClr val="6C0000"/>
                </a:solidFill>
              </a:rPr>
              <a:t>них  </a:t>
            </a:r>
            <a:endParaRPr lang="ru-RU" sz="2400" b="1" dirty="0" smtClean="0">
              <a:solidFill>
                <a:srgbClr val="6C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6C0000"/>
                </a:solidFill>
              </a:rPr>
              <a:t>«Айболит-66»(1966</a:t>
            </a:r>
            <a:r>
              <a:rPr lang="ru-RU" sz="2400" b="1" dirty="0">
                <a:solidFill>
                  <a:srgbClr val="6C0000"/>
                </a:solidFill>
              </a:rPr>
              <a:t>), «Огонь, вода и ... медные трубы</a:t>
            </a:r>
            <a:r>
              <a:rPr lang="ru-RU" sz="2400" b="1" dirty="0" smtClean="0">
                <a:solidFill>
                  <a:srgbClr val="6C0000"/>
                </a:solidFill>
              </a:rPr>
              <a:t>»(1967), «Приключения Буратино»(1975</a:t>
            </a:r>
            <a:r>
              <a:rPr lang="ru-RU" sz="2400" b="1" dirty="0">
                <a:solidFill>
                  <a:srgbClr val="6C0000"/>
                </a:solidFill>
              </a:rPr>
              <a:t>), </a:t>
            </a:r>
            <a:r>
              <a:rPr lang="ru-RU" sz="2400" b="1" dirty="0" smtClean="0">
                <a:solidFill>
                  <a:srgbClr val="6C0000"/>
                </a:solidFill>
              </a:rPr>
              <a:t>«</a:t>
            </a:r>
            <a:r>
              <a:rPr lang="ru-RU" sz="2400" b="1" dirty="0" err="1">
                <a:solidFill>
                  <a:srgbClr val="6C0000"/>
                </a:solidFill>
              </a:rPr>
              <a:t>Финист</a:t>
            </a:r>
            <a:r>
              <a:rPr lang="ru-RU" sz="2400" b="1" dirty="0">
                <a:solidFill>
                  <a:srgbClr val="6C0000"/>
                </a:solidFill>
              </a:rPr>
              <a:t> – Ясный сокол</a:t>
            </a:r>
            <a:r>
              <a:rPr lang="ru-RU" sz="2400" b="1" dirty="0" smtClean="0">
                <a:solidFill>
                  <a:srgbClr val="6C0000"/>
                </a:solidFill>
              </a:rPr>
              <a:t>»(1975), «Мама»(1976), «Про </a:t>
            </a:r>
            <a:r>
              <a:rPr lang="ru-RU" sz="2400" b="1" dirty="0">
                <a:solidFill>
                  <a:srgbClr val="6C0000"/>
                </a:solidFill>
              </a:rPr>
              <a:t>Красную </a:t>
            </a:r>
            <a:r>
              <a:rPr lang="ru-RU" sz="2400" b="1" dirty="0" smtClean="0">
                <a:solidFill>
                  <a:srgbClr val="6C0000"/>
                </a:solidFill>
              </a:rPr>
              <a:t>Шапочку»(1977</a:t>
            </a:r>
            <a:r>
              <a:rPr lang="ru-RU" sz="2400" b="1" dirty="0">
                <a:solidFill>
                  <a:srgbClr val="6C0000"/>
                </a:solidFill>
              </a:rPr>
              <a:t>), «Проданный смех</a:t>
            </a:r>
            <a:r>
              <a:rPr lang="ru-RU" sz="2400" b="1" dirty="0" smtClean="0">
                <a:solidFill>
                  <a:srgbClr val="6C0000"/>
                </a:solidFill>
              </a:rPr>
              <a:t>»(1981</a:t>
            </a:r>
            <a:r>
              <a:rPr lang="ru-RU" sz="2400" b="1" dirty="0">
                <a:solidFill>
                  <a:srgbClr val="6C0000"/>
                </a:solidFill>
              </a:rPr>
              <a:t>), </a:t>
            </a:r>
            <a:r>
              <a:rPr lang="ru-RU" sz="2400" b="1" dirty="0" smtClean="0">
                <a:solidFill>
                  <a:srgbClr val="6C0000"/>
                </a:solidFill>
              </a:rPr>
              <a:t>«Питер </a:t>
            </a:r>
            <a:r>
              <a:rPr lang="ru-RU" sz="2400" b="1" dirty="0" err="1" smtClean="0">
                <a:solidFill>
                  <a:srgbClr val="6C0000"/>
                </a:solidFill>
              </a:rPr>
              <a:t>Пэн</a:t>
            </a:r>
            <a:r>
              <a:rPr lang="ru-RU" sz="2400" b="1" dirty="0" smtClean="0">
                <a:solidFill>
                  <a:srgbClr val="6C0000"/>
                </a:solidFill>
              </a:rPr>
              <a:t>»(1987) и др.</a:t>
            </a:r>
            <a:endParaRPr lang="ru-RU" sz="2400" b="1" dirty="0">
              <a:solidFill>
                <a:srgbClr val="6C0000"/>
              </a:solidFill>
            </a:endParaRPr>
          </a:p>
          <a:p>
            <a:endParaRPr lang="ru-RU" sz="2400" b="1" dirty="0">
              <a:solidFill>
                <a:srgbClr val="6C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30" y="4437112"/>
            <a:ext cx="1591386" cy="2154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704" y="4437112"/>
            <a:ext cx="1591386" cy="2154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88" y="4437112"/>
            <a:ext cx="1591386" cy="21428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451955"/>
            <a:ext cx="1591386" cy="21428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478" y="4437112"/>
            <a:ext cx="1586188" cy="216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0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617640"/>
            <a:ext cx="8496944" cy="3339752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400" b="1" dirty="0" smtClean="0">
                <a:solidFill>
                  <a:srgbClr val="6C0000"/>
                </a:solidFill>
              </a:rPr>
              <a:t>Одной из самой ярких звезд отечественного детского кинематографа является фильм-мюзикл «Приключения Буратино». С тех пор как фильм был представлен широкой аудитории он надолго завоевал сердца зрителей многочисленными цитатами </a:t>
            </a:r>
            <a:r>
              <a:rPr lang="ru-RU" sz="2400" b="1" dirty="0">
                <a:solidFill>
                  <a:srgbClr val="6C0000"/>
                </a:solidFill>
              </a:rPr>
              <a:t>и </a:t>
            </a:r>
            <a:r>
              <a:rPr lang="ru-RU" sz="2400" b="1" dirty="0" smtClean="0">
                <a:solidFill>
                  <a:srgbClr val="6C0000"/>
                </a:solidFill>
              </a:rPr>
              <a:t>крылатыми выражениями, образами </a:t>
            </a:r>
            <a:r>
              <a:rPr lang="ru-RU" sz="2400" b="1" dirty="0">
                <a:solidFill>
                  <a:srgbClr val="6C0000"/>
                </a:solidFill>
              </a:rPr>
              <a:t>главных </a:t>
            </a:r>
            <a:r>
              <a:rPr lang="ru-RU" sz="2400" b="1" dirty="0" smtClean="0">
                <a:solidFill>
                  <a:srgbClr val="6C0000"/>
                </a:solidFill>
              </a:rPr>
              <a:t>героев и, конечно же , бесподобными песнями и мелодиями. </a:t>
            </a:r>
          </a:p>
          <a:p>
            <a:pPr algn="just">
              <a:spcBef>
                <a:spcPts val="0"/>
              </a:spcBef>
            </a:pPr>
            <a:endParaRPr lang="ru-RU" sz="2400" b="1" dirty="0" smtClean="0">
              <a:solidFill>
                <a:srgbClr val="6C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980728"/>
            <a:ext cx="288032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980729"/>
            <a:ext cx="8856984" cy="342617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rgbClr val="6C0000"/>
                </a:solidFill>
              </a:rPr>
              <a:t>Замечательная музыкальная сказка </a:t>
            </a:r>
            <a:endParaRPr lang="ru-RU" sz="2400" b="1" dirty="0" smtClean="0">
              <a:solidFill>
                <a:srgbClr val="6C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6C0000"/>
                </a:solidFill>
              </a:rPr>
              <a:t>«Приключения Буратино» была создана 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6C0000"/>
                </a:solidFill>
              </a:rPr>
              <a:t>на </a:t>
            </a:r>
            <a:r>
              <a:rPr lang="ru-RU" sz="2400" b="1" dirty="0">
                <a:solidFill>
                  <a:srgbClr val="6C0000"/>
                </a:solidFill>
              </a:rPr>
              <a:t>киностудии «</a:t>
            </a:r>
            <a:r>
              <a:rPr lang="ru-RU" sz="2400" b="1" dirty="0" err="1">
                <a:solidFill>
                  <a:srgbClr val="6C0000"/>
                </a:solidFill>
              </a:rPr>
              <a:t>Беларусьфильм</a:t>
            </a:r>
            <a:r>
              <a:rPr lang="ru-RU" sz="2400" b="1" dirty="0">
                <a:solidFill>
                  <a:srgbClr val="6C0000"/>
                </a:solidFill>
              </a:rPr>
              <a:t>» в 1975 </a:t>
            </a:r>
            <a:r>
              <a:rPr lang="ru-RU" sz="2400" b="1" dirty="0" smtClean="0">
                <a:solidFill>
                  <a:srgbClr val="6C0000"/>
                </a:solidFill>
              </a:rPr>
              <a:t>году 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6C0000"/>
                </a:solidFill>
              </a:rPr>
              <a:t>режиссером Леонидом Нечаевым. 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6C0000"/>
                </a:solidFill>
              </a:rPr>
              <a:t>Двухсерийный </a:t>
            </a:r>
            <a:r>
              <a:rPr lang="ru-RU" sz="2400" b="1" dirty="0">
                <a:solidFill>
                  <a:srgbClr val="6C0000"/>
                </a:solidFill>
              </a:rPr>
              <a:t>музыкальный телевизионный фильм является </a:t>
            </a:r>
            <a:r>
              <a:rPr lang="ru-RU" sz="2400" b="1" dirty="0" smtClean="0">
                <a:solidFill>
                  <a:srgbClr val="6C0000"/>
                </a:solidFill>
              </a:rPr>
              <a:t>экранизацией повести </a:t>
            </a:r>
            <a:r>
              <a:rPr lang="ru-RU" sz="2400" b="1" dirty="0">
                <a:solidFill>
                  <a:srgbClr val="6C0000"/>
                </a:solidFill>
              </a:rPr>
              <a:t>Алексея Толстого  </a:t>
            </a:r>
            <a:r>
              <a:rPr lang="ru-RU" sz="2400" b="1" dirty="0" smtClean="0">
                <a:solidFill>
                  <a:srgbClr val="6C0000"/>
                </a:solidFill>
              </a:rPr>
              <a:t>«Золотой </a:t>
            </a:r>
            <a:r>
              <a:rPr lang="ru-RU" sz="2400" b="1" dirty="0">
                <a:solidFill>
                  <a:srgbClr val="6C0000"/>
                </a:solidFill>
              </a:rPr>
              <a:t>ключик, или Приключения Буратино». </a:t>
            </a:r>
            <a:r>
              <a:rPr lang="ru-RU" sz="2400" b="1" dirty="0" smtClean="0">
                <a:solidFill>
                  <a:srgbClr val="6C0000"/>
                </a:solidFill>
              </a:rPr>
              <a:t>Автор сценария фильма – Инна Веткина. </a:t>
            </a:r>
            <a:r>
              <a:rPr lang="ru-RU" sz="2400" b="1" dirty="0">
                <a:solidFill>
                  <a:srgbClr val="6C0000"/>
                </a:solidFill>
              </a:rPr>
              <a:t>Т</a:t>
            </a:r>
            <a:r>
              <a:rPr lang="ru-RU" sz="2400" b="1" dirty="0" smtClean="0">
                <a:solidFill>
                  <a:srgbClr val="6C0000"/>
                </a:solidFill>
              </a:rPr>
              <a:t>елепремьера состоялась 1 и 2 января 1976 года. </a:t>
            </a:r>
          </a:p>
          <a:p>
            <a:pPr algn="ctr">
              <a:spcBef>
                <a:spcPts val="0"/>
              </a:spcBef>
            </a:pPr>
            <a:endParaRPr lang="ru-RU" sz="2400" b="1" dirty="0">
              <a:solidFill>
                <a:srgbClr val="6C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988674"/>
            <a:ext cx="1963349" cy="24921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71" y="3960503"/>
            <a:ext cx="196334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08720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 фильма-мюзикла</a:t>
            </a:r>
            <a:br>
              <a:rPr lang="ru-RU" sz="3200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«Приключения буратино»</a:t>
            </a:r>
            <a:br>
              <a:rPr lang="ru-RU" sz="3200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серия</a:t>
            </a:r>
            <a:endParaRPr lang="ru-RU" sz="2200" i="1" dirty="0">
              <a:solidFill>
                <a:srgbClr val="6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67944" y="1988840"/>
            <a:ext cx="4896543" cy="468659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6C0000"/>
                </a:solidFill>
              </a:rPr>
              <a:t>Ста­ро­му сто­ля­ру Джу­зеп­пе по про­зви­щу «Сизый нос» по­па­да­ет­ся по­ле­но, из ко­то­ро­го он со­би­ра­ет­ся сде­лать ножку для стола. По­ле­но за­пи­ща­ло че­ло­ве­че­ским го­ло­сом, и Джу­зеп­пе по­да­рил его сво­е­му другу, шар­ман­щи­ку Карло, чтобы тот вы­ре­зал де­ре­вян­ную куклу. Карло сде­лал куклу, на­звав её Буратино.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01" y="2215306"/>
            <a:ext cx="2822443" cy="2116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30" y="3750382"/>
            <a:ext cx="2171342" cy="16164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34" y="4974632"/>
            <a:ext cx="2232248" cy="167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6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6551</TotalTime>
  <Words>3357</Words>
  <Application>Microsoft Office PowerPoint</Application>
  <PresentationFormat>Экран (4:3)</PresentationFormat>
  <Paragraphs>251</Paragraphs>
  <Slides>40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Aharoni</vt:lpstr>
      <vt:lpstr>Arial</vt:lpstr>
      <vt:lpstr>Calibri</vt:lpstr>
      <vt:lpstr>Cambria</vt:lpstr>
      <vt:lpstr>Constantia</vt:lpstr>
      <vt:lpstr>Wingdings</vt:lpstr>
      <vt:lpstr>Тема Office</vt:lpstr>
      <vt:lpstr>Презентация PowerPoint</vt:lpstr>
      <vt:lpstr> Цель нашей работы </vt:lpstr>
      <vt:lpstr>ЧТО ТАКОЕ МЮЗИКЛ?</vt:lpstr>
      <vt:lpstr>ЧТО ТАКОЕ МЮЗИКЛ?</vt:lpstr>
      <vt:lpstr>Российские мюзиклы</vt:lpstr>
      <vt:lpstr>Детские  Телевизионные мюзиклы</vt:lpstr>
      <vt:lpstr>Презентация PowerPoint</vt:lpstr>
      <vt:lpstr>Презентация PowerPoint</vt:lpstr>
      <vt:lpstr>Сюжет фильма-мюзикла «Приключения буратино» 1 серия</vt:lpstr>
      <vt:lpstr>Сюжет фильма-мюзикла «Приключения буратино» 1 серия</vt:lpstr>
      <vt:lpstr>Сюжет фильма-мюзикла «Приключения буратино» 1 серия</vt:lpstr>
      <vt:lpstr>Сюжет фильма-мюзикла «Приключения буратино» 1 серия</vt:lpstr>
      <vt:lpstr>Сюжет фильма-мюзикла «Приключения буратино» 1 серия</vt:lpstr>
      <vt:lpstr>Сюжет фильма-мюзикла «Приключения буратино» 2 серия</vt:lpstr>
      <vt:lpstr>Сюжет фильма-мюзикла «Приключения буратино» 2 серия</vt:lpstr>
      <vt:lpstr>Сюжет фильма-мюзикла «Приключения буратино» 2 серия</vt:lpstr>
      <vt:lpstr>Сюжет фильма-мюзикла «Приключения буратино» 2 серия</vt:lpstr>
      <vt:lpstr>Сюжет фильма-мюзикла «Приключения буратино» 2 серия</vt:lpstr>
      <vt:lpstr>Сюжет фильма-мюзикла «Приключения буратино» 2 серия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Исполнители песен в фильме «Приключения буратино»:</vt:lpstr>
      <vt:lpstr>В сказке-мюзикле  прозвучали следующие песни: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Мельпомена</dc:title>
  <dc:creator>Пирмамедова</dc:creator>
  <cp:lastModifiedBy>Vusala H-P</cp:lastModifiedBy>
  <cp:revision>108</cp:revision>
  <dcterms:created xsi:type="dcterms:W3CDTF">2015-05-23T04:10:10Z</dcterms:created>
  <dcterms:modified xsi:type="dcterms:W3CDTF">2017-03-15T17:14:08Z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276165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D6.2.8</vt:lpwstr>
  </property>
</Properties>
</file>