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8" r:id="rId2"/>
    <p:sldId id="267" r:id="rId3"/>
    <p:sldId id="257" r:id="rId4"/>
    <p:sldId id="269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70" r:id="rId15"/>
    <p:sldId id="271" r:id="rId16"/>
  </p:sldIdLst>
  <p:sldSz cx="9144000" cy="6858000" type="screen4x3"/>
  <p:notesSz cx="6858000" cy="9144000"/>
  <p:custDataLst>
    <p:tags r:id="rId1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09B6-575B-42C0-8032-215B23835914}" type="datetimeFigureOut">
              <a:rPr lang="ru-RU" smtClean="0"/>
              <a:pPr/>
              <a:t>14.03.2017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703F632-F7D0-4D5A-A41C-9D5011113B2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09B6-575B-42C0-8032-215B23835914}" type="datetimeFigureOut">
              <a:rPr lang="ru-RU" smtClean="0"/>
              <a:pPr/>
              <a:t>14.03.2017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F632-F7D0-4D5A-A41C-9D5011113B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09B6-575B-42C0-8032-215B23835914}" type="datetimeFigureOut">
              <a:rPr lang="ru-RU" smtClean="0"/>
              <a:pPr/>
              <a:t>14.03.2017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F632-F7D0-4D5A-A41C-9D5011113B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09B6-575B-42C0-8032-215B23835914}" type="datetimeFigureOut">
              <a:rPr lang="ru-RU" smtClean="0"/>
              <a:pPr/>
              <a:t>14.03.2017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F632-F7D0-4D5A-A41C-9D5011113B2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09B6-575B-42C0-8032-215B23835914}" type="datetimeFigureOut">
              <a:rPr lang="ru-RU" smtClean="0"/>
              <a:pPr/>
              <a:t>14.03.2017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703F632-F7D0-4D5A-A41C-9D5011113B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09B6-575B-42C0-8032-215B23835914}" type="datetimeFigureOut">
              <a:rPr lang="ru-RU" smtClean="0"/>
              <a:pPr/>
              <a:t>14.03.2017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F632-F7D0-4D5A-A41C-9D5011113B2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09B6-575B-42C0-8032-215B23835914}" type="datetimeFigureOut">
              <a:rPr lang="ru-RU" smtClean="0"/>
              <a:pPr/>
              <a:t>14.03.2017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F632-F7D0-4D5A-A41C-9D5011113B2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09B6-575B-42C0-8032-215B23835914}" type="datetimeFigureOut">
              <a:rPr lang="ru-RU" smtClean="0"/>
              <a:pPr/>
              <a:t>14.03.2017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F632-F7D0-4D5A-A41C-9D5011113B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09B6-575B-42C0-8032-215B23835914}" type="datetimeFigureOut">
              <a:rPr lang="ru-RU" smtClean="0"/>
              <a:pPr/>
              <a:t>14.03.2017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F632-F7D0-4D5A-A41C-9D5011113B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09B6-575B-42C0-8032-215B23835914}" type="datetimeFigureOut">
              <a:rPr lang="ru-RU" smtClean="0"/>
              <a:pPr/>
              <a:t>14.03.2017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F632-F7D0-4D5A-A41C-9D5011113B2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09B6-575B-42C0-8032-215B23835914}" type="datetimeFigureOut">
              <a:rPr lang="ru-RU" smtClean="0"/>
              <a:pPr/>
              <a:t>14.03.2017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703F632-F7D0-4D5A-A41C-9D5011113B2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92C09B6-575B-42C0-8032-215B23835914}" type="datetimeFigureOut">
              <a:rPr lang="ru-RU" smtClean="0"/>
              <a:pPr/>
              <a:t>14.03.2017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703F632-F7D0-4D5A-A41C-9D5011113B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7082">
            <a:off x="265388" y="132202"/>
            <a:ext cx="8550748" cy="2586558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Wave4">
              <a:avLst>
                <a:gd name="adj1" fmla="val 8321"/>
                <a:gd name="adj2" fmla="val -162"/>
              </a:avLst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relaxedInset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Приключения</a:t>
            </a:r>
            <a:r>
              <a:rPr lang="ru-RU" sz="5400" b="1" cap="none" spc="0" dirty="0" smtClean="0">
                <a:ln w="11430"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5400" b="1" cap="none" spc="0" dirty="0" smtClean="0">
                <a:ln w="11430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Буратино</a:t>
            </a:r>
            <a:endParaRPr lang="ru-RU" sz="5400" b="1" cap="none" spc="0" dirty="0">
              <a:ln w="11430">
                <a:solidFill>
                  <a:schemeClr val="tx1"/>
                </a:solidFill>
              </a:ln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097222"/>
            <a:ext cx="3273650" cy="457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477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812" y="222821"/>
            <a:ext cx="7772400" cy="1143000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7" name="Содержимое 6" descr="пауки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68313" y="2364780"/>
            <a:ext cx="3748087" cy="2811065"/>
          </a:xfrm>
        </p:spPr>
      </p:pic>
      <p:graphicFrame>
        <p:nvGraphicFramePr>
          <p:cNvPr id="5" name="Объект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273228234"/>
              </p:ext>
            </p:extLst>
          </p:nvPr>
        </p:nvGraphicFramePr>
        <p:xfrm>
          <a:off x="4355976" y="1447800"/>
          <a:ext cx="4608512" cy="50055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  <a:gridCol w="3456384"/>
              </a:tblGrid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жанр  песни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песенный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2-х частная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быстрый</a:t>
                      </a:r>
                      <a:endParaRPr lang="ru-RU" dirty="0"/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регистр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Куплетная с элементами вариации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очень громко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гармония, фактура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гомофонно -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гармоническая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23528" y="116632"/>
            <a:ext cx="8568952" cy="1139354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Wave4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relaxedInset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Песня Пауков и Буратино </a:t>
            </a:r>
            <a:endParaRPr lang="ru-RU" sz="5400" b="1" cap="none" spc="0" dirty="0">
              <a:ln w="11430">
                <a:solidFill>
                  <a:srgbClr val="00B050"/>
                </a:solidFill>
              </a:ln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064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812" y="222821"/>
            <a:ext cx="7772400" cy="1143000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7" name="Содержимое 6" descr="поле чудес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68313" y="2375191"/>
            <a:ext cx="3748087" cy="2790243"/>
          </a:xfrm>
        </p:spPr>
      </p:pic>
      <p:graphicFrame>
        <p:nvGraphicFramePr>
          <p:cNvPr id="5" name="Объект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151182554"/>
              </p:ext>
            </p:extLst>
          </p:nvPr>
        </p:nvGraphicFramePr>
        <p:xfrm>
          <a:off x="4355976" y="1447800"/>
          <a:ext cx="4608512" cy="50055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  <a:gridCol w="3456384"/>
              </a:tblGrid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жанр  песни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Песенно-танцевальная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2-х частная, 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1-медленная,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 быстрая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комбинированный</a:t>
                      </a:r>
                      <a:endParaRPr lang="ru-RU" dirty="0"/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регистр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Дуэтная куплетная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mp 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гармония, фактура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гомофонно -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гармоническая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23528" y="116632"/>
            <a:ext cx="8568952" cy="1139354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Wave4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relaxedInset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Песня «Поле чудес» </a:t>
            </a:r>
            <a:endParaRPr lang="ru-RU" sz="5400" b="1" cap="none" spc="0" dirty="0">
              <a:ln w="11430">
                <a:solidFill>
                  <a:srgbClr val="00B050"/>
                </a:solidFill>
              </a:ln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4905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812" y="222821"/>
            <a:ext cx="7772400" cy="1143000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7" name="Содержимое 6" descr="тортила2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68313" y="2347310"/>
            <a:ext cx="3748087" cy="2846005"/>
          </a:xfrm>
        </p:spPr>
      </p:pic>
      <p:graphicFrame>
        <p:nvGraphicFramePr>
          <p:cNvPr id="5" name="Объект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144526978"/>
              </p:ext>
            </p:extLst>
          </p:nvPr>
        </p:nvGraphicFramePr>
        <p:xfrm>
          <a:off x="4355976" y="1447800"/>
          <a:ext cx="4608512" cy="50055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  <a:gridCol w="3456384"/>
              </a:tblGrid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жанр  песни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танцевальная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частная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вальсовый</a:t>
                      </a:r>
                      <a:endParaRPr lang="ru-RU" dirty="0"/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регистр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куплетная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гармония, фактура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гармоническая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23528" y="116632"/>
            <a:ext cx="8568952" cy="1139354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Wave4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relaxedInset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Песня черепахи Тортилы</a:t>
            </a:r>
            <a:endParaRPr lang="ru-RU" sz="5400" b="1" cap="none" spc="0" dirty="0">
              <a:ln w="11430">
                <a:solidFill>
                  <a:srgbClr val="00B050"/>
                </a:solidFill>
              </a:ln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974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812" y="222821"/>
            <a:ext cx="7772400" cy="1143000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7" name="Содержимое 6" descr="пьеро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68313" y="2364780"/>
            <a:ext cx="3748087" cy="2811065"/>
          </a:xfrm>
        </p:spPr>
      </p:pic>
      <p:graphicFrame>
        <p:nvGraphicFramePr>
          <p:cNvPr id="5" name="Объект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327076611"/>
              </p:ext>
            </p:extLst>
          </p:nvPr>
        </p:nvGraphicFramePr>
        <p:xfrm>
          <a:off x="4355976" y="1447800"/>
          <a:ext cx="4608512" cy="50055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  <a:gridCol w="3456384"/>
              </a:tblGrid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жанр  песни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Песенный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2-х частная, 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1-минор,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 мажор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</a:t>
                      </a:r>
                      <a:endParaRPr lang="ru-RU" dirty="0"/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регистр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Куплетная, красивое вступление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гармония, фактура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гомофонно -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гармоническая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23528" y="116632"/>
            <a:ext cx="8568952" cy="1139354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Wave4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relaxedInset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Песня Пьеро </a:t>
            </a:r>
            <a:endParaRPr lang="ru-RU" sz="5400" b="1" cap="none" spc="0" dirty="0">
              <a:ln w="11430">
                <a:solidFill>
                  <a:srgbClr val="00B050"/>
                </a:solidFill>
              </a:ln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743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04664"/>
            <a:ext cx="864096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достоинство фильма - это, конечно же, музыка Алексея Рыбникова. 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замечательные стихи Булата Окуджавы и Юрия</a:t>
            </a:r>
            <a:r>
              <a:rPr lang="ru-RU" sz="3600" dirty="0"/>
              <a:t> </a:t>
            </a:r>
            <a:r>
              <a:rPr lang="ru-RU" sz="3600" dirty="0" err="1" smtClean="0"/>
              <a:t>Энтина</a:t>
            </a:r>
            <a:r>
              <a:rPr lang="ru-RU" sz="3600" dirty="0" smtClean="0"/>
              <a:t>.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Песни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здесь просто гениальные, особенно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-но!»</a:t>
            </a:r>
          </a:p>
          <a:p>
            <a:pPr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звучит эта песня, просто не могу сидеть, так и тянет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плясать,  потому что она весёлая, задорная. </a:t>
            </a:r>
          </a:p>
          <a:p>
            <a:pPr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ещё мне понравилась песня Пьеро, потому что она грустная, хочется плакать.</a:t>
            </a:r>
          </a:p>
          <a:p>
            <a:pPr algn="just"/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61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24154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бы хотела сыграть роль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Мальвины, потому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она 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девочка, у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неё голубые глаза и длинные голубые красивые волосы.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img.7ya.ru/ratings/cinema/buratino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06642">
            <a:off x="758023" y="3068960"/>
            <a:ext cx="3885362" cy="3188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57309">
            <a:off x="5411078" y="3295987"/>
            <a:ext cx="2679693" cy="2734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483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9512" y="260648"/>
            <a:ext cx="8856984" cy="659735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«Приключения Буратино» — советский двухсерийный 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музыкальный телевизионный фильм 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 мотивам сказки 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Алексея Толстого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«Золотой ключик или Приключения Буратино», 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созданный на киностудии 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9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Беларусьфильм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1975 году. 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Телепремьера 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состоялась 1-2 января 1976 года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Жанр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сказка - мюзикл</a:t>
            </a:r>
          </a:p>
          <a:p>
            <a:pPr marL="0" indent="0">
              <a:buNone/>
            </a:pPr>
            <a:r>
              <a:rPr lang="ru-RU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Режиссёр: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Леонид Нечаев</a:t>
            </a:r>
          </a:p>
          <a:p>
            <a:pPr marL="0" indent="0">
              <a:buNone/>
            </a:pPr>
            <a:r>
              <a:rPr lang="ru-RU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 сценария: 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Инна Веткина</a:t>
            </a:r>
          </a:p>
          <a:p>
            <a:pPr marL="0" indent="0">
              <a:buNone/>
            </a:pPr>
            <a:r>
              <a:rPr lang="ru-RU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главных ролях: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lvl="2"/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Дмитрий Иосифов</a:t>
            </a:r>
          </a:p>
          <a:p>
            <a:pPr lvl="2"/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Николай Гринько</a:t>
            </a:r>
          </a:p>
          <a:p>
            <a:pPr lvl="2"/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Юрий Катин-Ярцев</a:t>
            </a:r>
          </a:p>
          <a:p>
            <a:pPr lvl="2"/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Роман </a:t>
            </a:r>
            <a:r>
              <a:rPr lang="ru-RU" sz="9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Столкарц</a:t>
            </a:r>
            <a:endParaRPr lang="ru-RU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Владимир Этуш</a:t>
            </a:r>
          </a:p>
          <a:p>
            <a:pPr lvl="2"/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Елена </a:t>
            </a:r>
            <a:r>
              <a:rPr lang="ru-RU" sz="9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Санаева</a:t>
            </a:r>
            <a:endParaRPr lang="ru-RU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Ролан Быков</a:t>
            </a:r>
          </a:p>
          <a:p>
            <a:pPr lvl="2"/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Татьяна Проценко</a:t>
            </a:r>
          </a:p>
          <a:p>
            <a:pPr marL="0" indent="0">
              <a:buNone/>
            </a:pPr>
            <a:r>
              <a:rPr lang="ru-RU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Оператор: 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Юрий </a:t>
            </a:r>
            <a:r>
              <a:rPr lang="ru-RU" sz="9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Елхов</a:t>
            </a:r>
            <a:endParaRPr lang="ru-RU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Композитор:   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Алексей Рыбников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005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812" y="222821"/>
            <a:ext cx="7772400" cy="1143000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7" name="Содержимое 6" descr="буратино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68313" y="2523614"/>
            <a:ext cx="3748087" cy="2493397"/>
          </a:xfrm>
        </p:spPr>
      </p:pic>
      <p:graphicFrame>
        <p:nvGraphicFramePr>
          <p:cNvPr id="5" name="Объект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242272311"/>
              </p:ext>
            </p:extLst>
          </p:nvPr>
        </p:nvGraphicFramePr>
        <p:xfrm>
          <a:off x="4355976" y="1447800"/>
          <a:ext cx="4608512" cy="35753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  <a:gridCol w="3456384"/>
              </a:tblGrid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жанр  песни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танцевальный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2-х 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частная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быстрый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куплетная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Громкая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(форте)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115616" y="332656"/>
            <a:ext cx="712879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Wave4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relaxedInset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Песня «Буратино»</a:t>
            </a:r>
            <a:endParaRPr lang="ru-RU" sz="5400" b="1" cap="none" spc="0" dirty="0">
              <a:ln w="11430">
                <a:solidFill>
                  <a:srgbClr val="00B050"/>
                </a:solidFill>
              </a:ln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435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812" y="222821"/>
            <a:ext cx="7772400" cy="1143000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7" name="Содержимое 6" descr="фонарщики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68313" y="2364780"/>
            <a:ext cx="3748087" cy="2811065"/>
          </a:xfrm>
        </p:spPr>
      </p:pic>
      <p:graphicFrame>
        <p:nvGraphicFramePr>
          <p:cNvPr id="5" name="Объект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221832163"/>
              </p:ext>
            </p:extLst>
          </p:nvPr>
        </p:nvGraphicFramePr>
        <p:xfrm>
          <a:off x="4355976" y="1447800"/>
          <a:ext cx="4608512" cy="50055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  <a:gridCol w="3456384"/>
              </a:tblGrid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жанр  песни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танцевальный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2-х 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частная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быстрый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регистр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куплетная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громкое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форте (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гармония, фактура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гомофония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115616" y="332656"/>
            <a:ext cx="712879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Wave4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relaxedInset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Песня фонарщиков</a:t>
            </a:r>
            <a:endParaRPr lang="ru-RU" sz="5400" b="1" cap="none" spc="0" dirty="0">
              <a:ln w="11430">
                <a:solidFill>
                  <a:srgbClr val="00B050"/>
                </a:solidFill>
              </a:ln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773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812" y="222821"/>
            <a:ext cx="7772400" cy="1143000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7" name="Содержимое 6" descr="карло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68313" y="2364780"/>
            <a:ext cx="3748087" cy="2811065"/>
          </a:xfrm>
        </p:spPr>
      </p:pic>
      <p:graphicFrame>
        <p:nvGraphicFramePr>
          <p:cNvPr id="5" name="Объект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312182863"/>
              </p:ext>
            </p:extLst>
          </p:nvPr>
        </p:nvGraphicFramePr>
        <p:xfrm>
          <a:off x="4355976" y="1447800"/>
          <a:ext cx="4608512" cy="50055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  <a:gridCol w="3456384"/>
              </a:tblGrid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жанр  песни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песенный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2-х 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частная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медленный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регистр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куплетная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очень громкая (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меццо форте)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гармония, фактура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гомофония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115616" y="332656"/>
            <a:ext cx="712879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Wave4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relaxedInset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Песня папы Карло</a:t>
            </a:r>
            <a:endParaRPr lang="ru-RU" sz="5400" b="1" cap="none" spc="0" dirty="0">
              <a:ln w="11430">
                <a:solidFill>
                  <a:srgbClr val="00B050"/>
                </a:solidFill>
              </a:ln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964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812" y="222821"/>
            <a:ext cx="7772400" cy="1143000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7" name="Содержимое 6" descr="кукол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68313" y="2364780"/>
            <a:ext cx="3748087" cy="2811065"/>
          </a:xfrm>
        </p:spPr>
      </p:pic>
      <p:graphicFrame>
        <p:nvGraphicFramePr>
          <p:cNvPr id="5" name="Объект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952242350"/>
              </p:ext>
            </p:extLst>
          </p:nvPr>
        </p:nvGraphicFramePr>
        <p:xfrm>
          <a:off x="4355976" y="1447800"/>
          <a:ext cx="4608512" cy="50055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  <a:gridCol w="3456384"/>
              </a:tblGrid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жанр  песни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песенный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2-х 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частная, во второй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 вокализ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медленный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регистр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куплетная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меццо форте)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гармония, фактура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гомофонно-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гармонический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23528" y="0"/>
            <a:ext cx="8424936" cy="1255986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Wave4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relaxedInset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Песня  кукол «Страшный Карабас»</a:t>
            </a:r>
            <a:endParaRPr lang="ru-RU" sz="5400" b="1" cap="none" spc="0" dirty="0">
              <a:ln w="11430">
                <a:solidFill>
                  <a:srgbClr val="00B050"/>
                </a:solidFill>
              </a:ln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183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812" y="222821"/>
            <a:ext cx="7772400" cy="1143000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7" name="Содержимое 6" descr="дуремар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68313" y="2403885"/>
            <a:ext cx="3748087" cy="2811065"/>
          </a:xfrm>
        </p:spPr>
      </p:pic>
      <p:graphicFrame>
        <p:nvGraphicFramePr>
          <p:cNvPr id="5" name="Объект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762119326"/>
              </p:ext>
            </p:extLst>
          </p:nvPr>
        </p:nvGraphicFramePr>
        <p:xfrm>
          <a:off x="4355976" y="1447800"/>
          <a:ext cx="4608512" cy="50055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  <a:gridCol w="3456384"/>
              </a:tblGrid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жанр  песни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танцевальный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часть без аккомпанемента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быстрый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регистр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частная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p(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пиано)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тихо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гармония, фактура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гомофонно-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гармоническая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23528" y="260648"/>
            <a:ext cx="8568952" cy="995338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Wave4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relaxedInset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Песня Дуремара</a:t>
            </a:r>
            <a:endParaRPr lang="ru-RU" sz="5400" b="1" cap="none" spc="0" dirty="0">
              <a:ln w="11430">
                <a:solidFill>
                  <a:srgbClr val="00B050"/>
                </a:solidFill>
              </a:ln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785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812" y="222821"/>
            <a:ext cx="7772400" cy="1143000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7" name="Содержимое 6" descr="алиса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68313" y="2364780"/>
            <a:ext cx="3748087" cy="2811065"/>
          </a:xfrm>
        </p:spPr>
      </p:pic>
      <p:graphicFrame>
        <p:nvGraphicFramePr>
          <p:cNvPr id="5" name="Объект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023336483"/>
              </p:ext>
            </p:extLst>
          </p:nvPr>
        </p:nvGraphicFramePr>
        <p:xfrm>
          <a:off x="4355976" y="1447800"/>
          <a:ext cx="4608512" cy="50055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  <a:gridCol w="3456384"/>
              </a:tblGrid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жанр  песни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песенный, вальсовый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часть поёт солист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смешанный</a:t>
                      </a:r>
                      <a:endParaRPr lang="ru-RU" dirty="0"/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регистр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2-х 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частная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не очень громко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гармония, фактура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фигурационная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23528" y="0"/>
            <a:ext cx="8568952" cy="1255986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Wave4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relaxedInset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Песня – танец  лисы Алисы и кота Базилио</a:t>
            </a:r>
            <a:endParaRPr lang="ru-RU" sz="5400" b="1" cap="none" spc="0" dirty="0">
              <a:ln w="11430">
                <a:solidFill>
                  <a:srgbClr val="00B050"/>
                </a:solidFill>
              </a:ln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0187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812" y="222821"/>
            <a:ext cx="7772400" cy="1143000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7" name="Содержимое 6" descr="карабас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68313" y="2364780"/>
            <a:ext cx="3748087" cy="2811065"/>
          </a:xfrm>
        </p:spPr>
      </p:pic>
      <p:graphicFrame>
        <p:nvGraphicFramePr>
          <p:cNvPr id="5" name="Объект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801835956"/>
              </p:ext>
            </p:extLst>
          </p:nvPr>
        </p:nvGraphicFramePr>
        <p:xfrm>
          <a:off x="4355976" y="1447800"/>
          <a:ext cx="4608512" cy="50055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  <a:gridCol w="3456384"/>
              </a:tblGrid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жанр  песни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песенно-танцевальная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часть вокализ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быстрый</a:t>
                      </a:r>
                      <a:endParaRPr lang="ru-RU" dirty="0"/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регистр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элементами речитатива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очень громко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  <a:tr h="71507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гармония, фактура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гомофонно-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гармоническая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98" marR="84898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23528" y="0"/>
            <a:ext cx="8568952" cy="1255986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Wave4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relaxedInset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Песня Карабаса Барабана</a:t>
            </a:r>
            <a:endParaRPr lang="ru-RU" sz="5400" b="1" cap="none" spc="0" dirty="0">
              <a:ln w="11430">
                <a:solidFill>
                  <a:srgbClr val="00B050"/>
                </a:solidFill>
              </a:ln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204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9449e98c98d47525d473cbf9dd62422d71f9a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250</TotalTime>
  <Words>366</Words>
  <Application>Microsoft Office PowerPoint</Application>
  <PresentationFormat>Экран (4:3)</PresentationFormat>
  <Paragraphs>196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Справедливость</vt:lpstr>
      <vt:lpstr>Презентация PowerPoint</vt:lpstr>
      <vt:lpstr>Презентация PowerPoint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Учитель69</dc:creator>
  <cp:lastModifiedBy>Учитель69</cp:lastModifiedBy>
  <cp:revision>25</cp:revision>
  <dcterms:created xsi:type="dcterms:W3CDTF">2017-03-12T10:17:05Z</dcterms:created>
  <dcterms:modified xsi:type="dcterms:W3CDTF">2017-03-14T10:40:39Z</dcterms:modified>
</cp:coreProperties>
</file>