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4" r:id="rId6"/>
    <p:sldId id="265" r:id="rId7"/>
    <p:sldId id="266" r:id="rId8"/>
    <p:sldId id="267" r:id="rId9"/>
    <p:sldId id="268" r:id="rId10"/>
    <p:sldId id="270" r:id="rId11"/>
    <p:sldId id="271" r:id="rId12"/>
    <p:sldId id="272" r:id="rId13"/>
    <p:sldId id="273" r:id="rId14"/>
    <p:sldId id="274" r:id="rId15"/>
    <p:sldId id="275" r:id="rId16"/>
    <p:sldId id="269" r:id="rId17"/>
    <p:sldId id="276" r:id="rId18"/>
    <p:sldId id="27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4A8CB3-5D9E-4ED4-9F2C-31FE1A5EBACF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9AC8DB-AE0B-44F6-87CB-8753212B4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AC8DB-AE0B-44F6-87CB-8753212B4D32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AC8DB-AE0B-44F6-87CB-8753212B4D32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AC8DB-AE0B-44F6-87CB-8753212B4D32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D%D0%BD%D1%82%D0%B8%D0%BD,_%D0%AE%D1%80%D0%B8%D0%B9_%D0%A1%D0%B5%D1%80%D0%B3%D0%B5%D0%B5%D0%B2%D0%B8%D1%87" TargetMode="External"/><Relationship Id="rId3" Type="http://schemas.openxmlformats.org/officeDocument/2006/relationships/hyperlink" Target="https://ru.wikipedia.org/wiki/%D0%92%D0%B5%D1%82%D0%BA%D0%B8%D0%BD%D0%B0,_%D0%98%D0%BD%D0%BD%D0%B0_%D0%98%D0%B2%D0%B0%D0%BD%D0%BE%D0%B2%D0%BD%D0%B0" TargetMode="External"/><Relationship Id="rId7" Type="http://schemas.openxmlformats.org/officeDocument/2006/relationships/hyperlink" Target="https://ru.wikipedia.org/wiki/%D0%9E%D0%BA%D1%83%D0%B4%D0%B6%D0%B0%D0%B2%D0%B0,_%D0%91%D1%83%D0%BB%D0%B0%D1%82_%D0%A8%D0%B0%D0%BB%D0%B2%D0%BE%D0%B2%D0%B8%D1%87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A0%D1%8B%D0%B1%D0%BD%D0%B8%D0%BA%D0%BE%D0%B2,_%D0%90%D0%BB%D0%B5%D0%BA%D1%81%D0%B5%D0%B9_%D0%9B%D1%8C%D0%B2%D0%BE%D0%B2%D0%B8%D1%87" TargetMode="External"/><Relationship Id="rId11" Type="http://schemas.openxmlformats.org/officeDocument/2006/relationships/image" Target="../media/image4.jpeg"/><Relationship Id="rId5" Type="http://schemas.openxmlformats.org/officeDocument/2006/relationships/hyperlink" Target="https://ru.wikipedia.org/w/index.php?title=%D0%95%D1%80%D1%88%D0%BE%D0%B2,_%D0%9B%D0%B5%D0%BE%D0%BD%D0%B8%D0%B4_%D0%9F%D0%B5%D1%82%D1%80%D0%BE%D0%B2%D0%B8%D1%87&amp;action=edit&amp;redlink=1" TargetMode="External"/><Relationship Id="rId10" Type="http://schemas.openxmlformats.org/officeDocument/2006/relationships/hyperlink" Target="https://ru.wikipedia.org/wiki/%D0%91%D0%B0%D1%80%D0%B4%D0%B8%D0%BD,_%D0%93%D0%B0%D1%80%D1%80%D0%B8_%D0%AF%D0%BA%D0%BE%D0%B2%D0%BB%D0%B5%D0%B2%D0%B8%D1%87" TargetMode="External"/><Relationship Id="rId4" Type="http://schemas.openxmlformats.org/officeDocument/2006/relationships/hyperlink" Target="https://ru.wikipedia.org/wiki/%D0%95%D0%BB%D1%85%D0%BE%D0%B2,_%D0%AE%D1%80%D0%B8%D0%B9_%D0%90%D0%BB%D0%B5%D0%BA%D1%81%D0%B0%D0%BD%D0%B4%D1%80%D0%BE%D0%B2%D0%B8%D1%87" TargetMode="External"/><Relationship Id="rId9" Type="http://schemas.openxmlformats.org/officeDocument/2006/relationships/hyperlink" Target="https://ru.wikipedia.org/wiki/%D0%9A%D0%BE%D0%BD%D1%81%D0%BE%D0%B2%D1%81%D0%BA%D0%B8%D0%B9,_%D0%90%D0%BB%D0%B5%D0%BA%D1%81%D0%B5%D0%B9_%D0%90%D0%BD%D0%B0%D1%82%D0%BE%D0%BB%D1%8C%D0%B5%D0%B2%D0%B8%D1%87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0%D1%80%D0%BB%D0%B5%D0%BA%D0%B8%D0%BD" TargetMode="External"/><Relationship Id="rId13" Type="http://schemas.openxmlformats.org/officeDocument/2006/relationships/hyperlink" Target="https://ru.wikipedia.org/wiki/%D0%AD%D1%82%D1%83%D1%88,_%D0%92%D0%BB%D0%B0%D0%B4%D0%B8%D0%BC%D0%B8%D1%80_%D0%90%D0%B1%D1%80%D0%B0%D0%BC%D0%BE%D0%B2%D0%B8%D1%87" TargetMode="External"/><Relationship Id="rId18" Type="http://schemas.openxmlformats.org/officeDocument/2006/relationships/hyperlink" Target="https://ru.wikipedia.org/wiki/%D0%9B%D0%B8%D1%81%D0%B0_%D0%90%D0%BB%D0%B8%D1%81%D0%B0" TargetMode="External"/><Relationship Id="rId26" Type="http://schemas.openxmlformats.org/officeDocument/2006/relationships/image" Target="../media/image11.jpeg"/><Relationship Id="rId3" Type="http://schemas.openxmlformats.org/officeDocument/2006/relationships/hyperlink" Target="https://ru.wikipedia.org/wiki/%D0%91%D1%83%D1%80%D0%B0%D1%82%D0%B8%D0%BD%D0%BE" TargetMode="External"/><Relationship Id="rId21" Type="http://schemas.openxmlformats.org/officeDocument/2006/relationships/image" Target="../media/image6.jpeg"/><Relationship Id="rId7" Type="http://schemas.openxmlformats.org/officeDocument/2006/relationships/hyperlink" Target="https://ru.wikipedia.org/wiki/%D0%90%D1%80%D1%82%D0%B5%D0%BC%D0%BE%D0%BD_(%D0%BF%D0%B5%D1%80%D1%81%D0%BE%D0%BD%D0%B0%D0%B6)" TargetMode="External"/><Relationship Id="rId12" Type="http://schemas.openxmlformats.org/officeDocument/2006/relationships/hyperlink" Target="https://ru.wikipedia.org/wiki/%D0%97%D0%B5%D0%BB%D1%91%D0%BD%D0%B0%D1%8F,_%D0%A0%D0%B8%D0%BD%D0%B0" TargetMode="External"/><Relationship Id="rId17" Type="http://schemas.openxmlformats.org/officeDocument/2006/relationships/hyperlink" Target="https://ru.wikipedia.org/wiki/%D0%A1%D0%B0%D0%BD%D0%B0%D0%B5%D0%B2%D0%B0,_%D0%95%D0%BB%D0%B5%D0%BD%D0%B0_%D0%92%D1%81%D0%B5%D0%B2%D0%BE%D0%BB%D0%BE%D0%B4%D0%BE%D0%B2%D0%BD%D0%B0" TargetMode="External"/><Relationship Id="rId25" Type="http://schemas.openxmlformats.org/officeDocument/2006/relationships/image" Target="../media/image10.jpeg"/><Relationship Id="rId2" Type="http://schemas.openxmlformats.org/officeDocument/2006/relationships/hyperlink" Target="https://ru.wikipedia.org/wiki/%D0%98%D0%BE%D1%81%D0%B8%D1%84%D0%BE%D0%B2,_%D0%94%D0%BC%D0%B8%D1%82%D1%80%D0%B8%D0%B9_%D0%92%D0%BB%D0%B0%D0%B4%D0%B8%D0%BC%D0%B8%D1%80%D0%BE%D0%B2%D0%B8%D1%87" TargetMode="External"/><Relationship Id="rId16" Type="http://schemas.openxmlformats.org/officeDocument/2006/relationships/hyperlink" Target="https://ru.wikipedia.org/wiki/%D0%9A%D0%BE%D1%82_%D0%91%D0%B0%D0%B7%D0%B8%D0%BB%D0%B8%D0%BE" TargetMode="External"/><Relationship Id="rId20" Type="http://schemas.openxmlformats.org/officeDocument/2006/relationships/hyperlink" Target="https://ru.wikipedia.org/wiki/%D0%A6%D1%83%D0%BB%D0%B0%D0%B4%D0%B7%D0%B5,_%D0%91%D0%B0%D0%B0%D0%B4%D1%83%D1%80_%D0%A1%D0%BE%D0%BA%D1%80%D0%B0%D1%82%D0%BE%D0%B2%D0%B8%D1%87" TargetMode="External"/><Relationship Id="rId29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F%D1%8C%D0%B5%D1%80%D0%BE" TargetMode="External"/><Relationship Id="rId11" Type="http://schemas.openxmlformats.org/officeDocument/2006/relationships/hyperlink" Target="https://ru.wikipedia.org/wiki/%D0%9A%D0%B0%D1%82%D0%B8%D0%BD-%D0%AF%D1%80%D1%86%D0%B5%D0%B2,_%D0%AE%D1%80%D0%B8%D0%B9_%D0%92%D0%B0%D1%81%D0%B8%D0%BB%D1%8C%D0%B5%D0%B2%D0%B8%D1%87" TargetMode="External"/><Relationship Id="rId24" Type="http://schemas.openxmlformats.org/officeDocument/2006/relationships/image" Target="../media/image9.jpeg"/><Relationship Id="rId5" Type="http://schemas.openxmlformats.org/officeDocument/2006/relationships/hyperlink" Target="https://ru.wikipedia.org/wiki/%D0%9C%D0%B0%D0%BB%D1%8C%D0%B2%D0%B8%D0%BD%D0%B0_(%D0%BF%D0%B5%D1%80%D1%81%D0%BE%D0%BD%D0%B0%D0%B6)" TargetMode="External"/><Relationship Id="rId15" Type="http://schemas.openxmlformats.org/officeDocument/2006/relationships/hyperlink" Target="https://ru.wikipedia.org/wiki/%D0%91%D1%8B%D0%BA%D0%BE%D0%B2,_%D0%A0%D0%BE%D0%BB%D0%B0%D0%BD_%D0%90%D0%BD%D1%82%D0%BE%D0%BD%D0%BE%D0%B2%D0%B8%D1%87" TargetMode="External"/><Relationship Id="rId23" Type="http://schemas.openxmlformats.org/officeDocument/2006/relationships/image" Target="../media/image8.jpeg"/><Relationship Id="rId28" Type="http://schemas.openxmlformats.org/officeDocument/2006/relationships/image" Target="../media/image13.jpeg"/><Relationship Id="rId10" Type="http://schemas.openxmlformats.org/officeDocument/2006/relationships/hyperlink" Target="https://ru.wikipedia.org/wiki/%D0%9F%D0%B0%D0%BF%D0%B0_%D0%9A%D0%B0%D1%80%D0%BB%D0%BE" TargetMode="External"/><Relationship Id="rId19" Type="http://schemas.openxmlformats.org/officeDocument/2006/relationships/hyperlink" Target="https://ru.wikipedia.org/wiki/%D0%91%D0%B0%D1%81%D0%BE%D0%B2,_%D0%92%D0%BB%D0%B0%D0%B4%D0%B8%D0%BC%D0%B8%D1%80_%D0%9F%D0%B0%D0%B2%D0%BB%D0%BE%D0%B2%D0%B8%D1%87" TargetMode="External"/><Relationship Id="rId4" Type="http://schemas.openxmlformats.org/officeDocument/2006/relationships/hyperlink" Target="https://ru.wikipedia.org/wiki/%D0%9F%D1%80%D0%BE%D1%86%D0%B5%D0%BD%D0%BA%D0%BE,_%D0%A2%D0%B0%D1%82%D1%8C%D1%8F%D0%BD%D0%B0_%D0%90%D0%BD%D0%B0%D1%82%D0%BE%D0%BB%D1%8C%D0%B5%D0%B2%D0%BD%D0%B0" TargetMode="External"/><Relationship Id="rId9" Type="http://schemas.openxmlformats.org/officeDocument/2006/relationships/hyperlink" Target="https://ru.wikipedia.org/wiki/%D0%93%D1%80%D0%B8%D0%BD%D1%8C%D0%BA%D0%BE,_%D0%9D%D0%B8%D0%BA%D0%BE%D0%BB%D0%B0%D0%B9_%D0%93%D1%80%D0%B8%D0%B3%D0%BE%D1%80%D1%8C%D0%B5%D0%B2%D0%B8%D1%87" TargetMode="External"/><Relationship Id="rId14" Type="http://schemas.openxmlformats.org/officeDocument/2006/relationships/hyperlink" Target="https://ru.wikipedia.org/wiki/%D0%9A%D0%B0%D1%80%D0%B0%D0%B1%D0%B0%D1%81-%D0%91%D0%B0%D1%80%D0%B0%D0%B1%D0%B0%D1%81" TargetMode="External"/><Relationship Id="rId22" Type="http://schemas.openxmlformats.org/officeDocument/2006/relationships/image" Target="../media/image7.jpeg"/><Relationship Id="rId27" Type="http://schemas.openxmlformats.org/officeDocument/2006/relationships/image" Target="../media/image12.jpeg"/><Relationship Id="rId30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ртур\Desktop\sh_ramka_det_6buratinko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00090"/>
            <a:ext cx="9144000" cy="778674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86116" y="1500174"/>
            <a:ext cx="4929222" cy="285752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Monotype Corsiva" pitchFamily="66" charset="0"/>
              </a:rPr>
              <a:t>Презентация к фильму «Приключение Буратино»</a:t>
            </a: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1800" dirty="0" smtClean="0">
                <a:solidFill>
                  <a:srgbClr val="00B0F0"/>
                </a:solidFill>
              </a:rPr>
              <a:t>Выполнил: Хабиров Эмиль</a:t>
            </a:r>
            <a:br>
              <a:rPr lang="ru-RU" sz="1800" dirty="0" smtClean="0">
                <a:solidFill>
                  <a:srgbClr val="00B0F0"/>
                </a:solidFill>
              </a:rPr>
            </a:br>
            <a:r>
              <a:rPr lang="ru-RU" sz="1800" dirty="0" smtClean="0">
                <a:solidFill>
                  <a:srgbClr val="00B0F0"/>
                </a:solidFill>
              </a:rPr>
              <a:t>МБОУ СОШ №7 г. Туймазы</a:t>
            </a:r>
            <a:br>
              <a:rPr lang="ru-RU" sz="1800" dirty="0" smtClean="0">
                <a:solidFill>
                  <a:srgbClr val="00B0F0"/>
                </a:solidFill>
              </a:rPr>
            </a:br>
            <a:r>
              <a:rPr lang="ru-RU" sz="1800" dirty="0" smtClean="0">
                <a:solidFill>
                  <a:srgbClr val="00B0F0"/>
                </a:solidFill>
              </a:rPr>
              <a:t>Руководитель: Хисматуллина Е.В.</a:t>
            </a:r>
            <a:endParaRPr lang="ru-RU" sz="1800" dirty="0">
              <a:solidFill>
                <a:srgbClr val="00B0F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9124" y="5500702"/>
            <a:ext cx="3343276" cy="13809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027" name="Picture 3" descr="C:\Users\артур\Desktop\c90b008ab077b7055c25f140eee2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928670"/>
            <a:ext cx="1000133" cy="137518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артур\Desktop\i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357166"/>
            <a:ext cx="5214974" cy="4572032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rgbClr val="FF0000"/>
                </a:solidFill>
                <a:latin typeface="Monotype Corsiva" pitchFamily="66" charset="0"/>
              </a:rPr>
              <a:t>Песня-танец лисы Алисы и кота Базилио  </a:t>
            </a:r>
            <a:br>
              <a:rPr lang="ru-RU" sz="22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200" dirty="0" smtClean="0">
                <a:solidFill>
                  <a:srgbClr val="FF0000"/>
                </a:solidFill>
                <a:latin typeface="Monotype Corsiva" pitchFamily="66" charset="0"/>
              </a:rPr>
              <a:t>(муз. А.Рыбникова, сл. Б.Окуджавы)</a:t>
            </a:r>
            <a:r>
              <a:rPr lang="ru-RU" sz="1600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16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1800" dirty="0" smtClean="0">
                <a:solidFill>
                  <a:srgbClr val="00B050"/>
                </a:solidFill>
                <a:latin typeface="Monotype Corsiva" pitchFamily="66" charset="0"/>
              </a:rPr>
              <a:t>Н</a:t>
            </a:r>
            <a:r>
              <a:rPr lang="ru-RU" sz="1800" dirty="0" smtClean="0">
                <a:solidFill>
                  <a:srgbClr val="00B050"/>
                </a:solidFill>
              </a:rPr>
              <a:t>аписана в тональности до-мажор.</a:t>
            </a:r>
            <a:br>
              <a:rPr lang="ru-RU" sz="1800" dirty="0" smtClean="0">
                <a:solidFill>
                  <a:srgbClr val="00B050"/>
                </a:solidFill>
              </a:rPr>
            </a:br>
            <a:r>
              <a:rPr lang="ru-RU" sz="1800" dirty="0" smtClean="0">
                <a:solidFill>
                  <a:srgbClr val="00B050"/>
                </a:solidFill>
              </a:rPr>
              <a:t>Форма песни: вариационная (припев-куплет). </a:t>
            </a:r>
            <a:br>
              <a:rPr lang="ru-RU" sz="1800" dirty="0" smtClean="0">
                <a:solidFill>
                  <a:srgbClr val="00B050"/>
                </a:solidFill>
              </a:rPr>
            </a:br>
            <a:r>
              <a:rPr lang="ru-RU" sz="1800" dirty="0" smtClean="0">
                <a:solidFill>
                  <a:srgbClr val="00B050"/>
                </a:solidFill>
              </a:rPr>
              <a:t>В песне 3 куплета (по 2 строки), 3 припева .</a:t>
            </a:r>
            <a:br>
              <a:rPr lang="ru-RU" sz="1800" dirty="0" smtClean="0">
                <a:solidFill>
                  <a:srgbClr val="00B050"/>
                </a:solidFill>
              </a:rPr>
            </a:br>
            <a:r>
              <a:rPr lang="ru-RU" sz="1800" dirty="0" smtClean="0">
                <a:solidFill>
                  <a:srgbClr val="00B050"/>
                </a:solidFill>
              </a:rPr>
              <a:t>Темп песни: </a:t>
            </a:r>
            <a:r>
              <a:rPr lang="en-US" sz="1800" dirty="0" smtClean="0">
                <a:solidFill>
                  <a:srgbClr val="00B050"/>
                </a:solidFill>
              </a:rPr>
              <a:t>moderato </a:t>
            </a:r>
            <a:r>
              <a:rPr lang="ru-RU" sz="1800" dirty="0" smtClean="0">
                <a:solidFill>
                  <a:srgbClr val="00B050"/>
                </a:solidFill>
              </a:rPr>
              <a:t>(умеренный)</a:t>
            </a:r>
            <a:r>
              <a:rPr lang="en-US" sz="1800" dirty="0" smtClean="0">
                <a:solidFill>
                  <a:srgbClr val="00B050"/>
                </a:solidFill>
              </a:rPr>
              <a:t> </a:t>
            </a:r>
            <a:r>
              <a:rPr lang="ru-RU" sz="1800" dirty="0" smtClean="0">
                <a:solidFill>
                  <a:srgbClr val="00B050"/>
                </a:solidFill>
              </a:rPr>
              <a:t>, ритм такта: 4/4. </a:t>
            </a:r>
            <a:br>
              <a:rPr lang="ru-RU" sz="1800" dirty="0" smtClean="0">
                <a:solidFill>
                  <a:srgbClr val="00B050"/>
                </a:solidFill>
              </a:rPr>
            </a:br>
            <a:r>
              <a:rPr lang="ru-RU" sz="1800" dirty="0" smtClean="0">
                <a:solidFill>
                  <a:srgbClr val="00B050"/>
                </a:solidFill>
              </a:rPr>
              <a:t>Динамика: форте</a:t>
            </a:r>
            <a:r>
              <a:rPr lang="en-US" sz="1800" dirty="0" smtClean="0">
                <a:solidFill>
                  <a:srgbClr val="00B050"/>
                </a:solidFill>
              </a:rPr>
              <a:t>. </a:t>
            </a:r>
            <a:r>
              <a:rPr lang="ru-RU" sz="1800" dirty="0" smtClean="0">
                <a:solidFill>
                  <a:srgbClr val="00B050"/>
                </a:solidFill>
              </a:rPr>
              <a:t> </a:t>
            </a:r>
            <a:br>
              <a:rPr lang="ru-RU" sz="1800" dirty="0" smtClean="0">
                <a:solidFill>
                  <a:srgbClr val="00B050"/>
                </a:solidFill>
              </a:rPr>
            </a:br>
            <a:r>
              <a:rPr lang="ru-RU" sz="1800" dirty="0" smtClean="0">
                <a:solidFill>
                  <a:srgbClr val="00B050"/>
                </a:solidFill>
              </a:rPr>
              <a:t>Песня написана в среднем регистре, исполняется в верхнем и нижнем. </a:t>
            </a:r>
            <a:br>
              <a:rPr lang="ru-RU" sz="1800" dirty="0" smtClean="0">
                <a:solidFill>
                  <a:srgbClr val="00B050"/>
                </a:solidFill>
              </a:rPr>
            </a:br>
            <a:r>
              <a:rPr lang="ru-RU" sz="1800" dirty="0" smtClean="0">
                <a:solidFill>
                  <a:srgbClr val="00B050"/>
                </a:solidFill>
              </a:rPr>
              <a:t>Характер произведения веселый, задорный и насмешливый, гармонический</a:t>
            </a:r>
            <a:br>
              <a:rPr lang="ru-RU" sz="1800" dirty="0" smtClean="0">
                <a:solidFill>
                  <a:srgbClr val="00B050"/>
                </a:solidFill>
              </a:rPr>
            </a:br>
            <a:r>
              <a:rPr lang="ru-RU" sz="1800" dirty="0" smtClean="0">
                <a:solidFill>
                  <a:srgbClr val="00B050"/>
                </a:solidFill>
              </a:rPr>
              <a:t>язык – простой и легко запоминающийся на слух.</a:t>
            </a:r>
            <a:br>
              <a:rPr lang="ru-RU" sz="1800" dirty="0" smtClean="0">
                <a:solidFill>
                  <a:srgbClr val="00B050"/>
                </a:solidFill>
              </a:rPr>
            </a:br>
            <a:r>
              <a:rPr lang="ru-RU" sz="1800" dirty="0" smtClean="0">
                <a:solidFill>
                  <a:srgbClr val="00B050"/>
                </a:solidFill>
              </a:rPr>
              <a:t>Песня исполнена прекрасными вокалистами Еленой</a:t>
            </a:r>
            <a:br>
              <a:rPr lang="ru-RU" sz="1800" dirty="0" smtClean="0">
                <a:solidFill>
                  <a:srgbClr val="00B050"/>
                </a:solidFill>
              </a:rPr>
            </a:br>
            <a:r>
              <a:rPr lang="ru-RU" sz="1800" dirty="0" err="1" smtClean="0">
                <a:solidFill>
                  <a:srgbClr val="00B050"/>
                </a:solidFill>
              </a:rPr>
              <a:t>Санаевой</a:t>
            </a:r>
            <a:r>
              <a:rPr lang="ru-RU" sz="1800" dirty="0" smtClean="0">
                <a:solidFill>
                  <a:srgbClr val="00B050"/>
                </a:solidFill>
              </a:rPr>
              <a:t> и Роланом Быковым.</a:t>
            </a:r>
            <a:br>
              <a:rPr lang="ru-RU" sz="1800" dirty="0" smtClean="0">
                <a:solidFill>
                  <a:srgbClr val="00B050"/>
                </a:solidFill>
              </a:rPr>
            </a:br>
            <a:r>
              <a:rPr lang="ru-RU" sz="1800" dirty="0" smtClean="0">
                <a:solidFill>
                  <a:srgbClr val="00B050"/>
                </a:solidFill>
              </a:rPr>
              <a:t> </a:t>
            </a:r>
            <a:br>
              <a:rPr lang="ru-RU" sz="1800" dirty="0" smtClean="0">
                <a:solidFill>
                  <a:srgbClr val="00B050"/>
                </a:solidFill>
              </a:rPr>
            </a:br>
            <a:endParaRPr lang="ru-RU" sz="1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артур\Desktop\i (1)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4000" cy="671514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428604"/>
            <a:ext cx="5286412" cy="4143404"/>
          </a:xfrm>
        </p:spPr>
        <p:txBody>
          <a:bodyPr>
            <a:normAutofit/>
          </a:bodyPr>
          <a:lstStyle/>
          <a:p>
            <a:r>
              <a:rPr lang="ru-RU" sz="2200" dirty="0" smtClean="0">
                <a:solidFill>
                  <a:srgbClr val="FF0000"/>
                </a:solidFill>
                <a:latin typeface="Monotype Corsiva" pitchFamily="66" charset="0"/>
              </a:rPr>
              <a:t>Песня Карабаса </a:t>
            </a:r>
            <a:r>
              <a:rPr lang="ru-RU" sz="2200" dirty="0" err="1" smtClean="0">
                <a:solidFill>
                  <a:srgbClr val="FF0000"/>
                </a:solidFill>
                <a:latin typeface="Monotype Corsiva" pitchFamily="66" charset="0"/>
              </a:rPr>
              <a:t>Барабаса</a:t>
            </a:r>
            <a:r>
              <a:rPr lang="ru-RU" sz="2200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br>
              <a:rPr lang="ru-RU" sz="22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200" dirty="0" smtClean="0">
                <a:solidFill>
                  <a:srgbClr val="FF0000"/>
                </a:solidFill>
                <a:latin typeface="Monotype Corsiva" pitchFamily="66" charset="0"/>
              </a:rPr>
              <a:t> (муз. А.Рыбникова, сл. Б.Окуджавы)</a:t>
            </a:r>
            <a:r>
              <a:rPr lang="ru-RU" sz="1800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18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1600" dirty="0" smtClean="0">
                <a:solidFill>
                  <a:srgbClr val="00B050"/>
                </a:solidFill>
              </a:rPr>
              <a:t> Песня  написана в тональности соль-мажор.</a:t>
            </a:r>
            <a:br>
              <a:rPr lang="ru-RU" sz="1600" dirty="0" smtClean="0">
                <a:solidFill>
                  <a:srgbClr val="00B050"/>
                </a:solidFill>
              </a:rPr>
            </a:br>
            <a:r>
              <a:rPr lang="ru-RU" sz="1600" dirty="0" smtClean="0">
                <a:solidFill>
                  <a:srgbClr val="00B050"/>
                </a:solidFill>
              </a:rPr>
              <a:t>Форма песни: куплетно-вариационная. </a:t>
            </a:r>
            <a:br>
              <a:rPr lang="ru-RU" sz="1600" dirty="0" smtClean="0">
                <a:solidFill>
                  <a:srgbClr val="00B050"/>
                </a:solidFill>
              </a:rPr>
            </a:br>
            <a:r>
              <a:rPr lang="ru-RU" sz="1600" dirty="0" smtClean="0">
                <a:solidFill>
                  <a:srgbClr val="00B050"/>
                </a:solidFill>
              </a:rPr>
              <a:t>В песне 3 куплета.</a:t>
            </a:r>
            <a:br>
              <a:rPr lang="ru-RU" sz="1600" dirty="0" smtClean="0">
                <a:solidFill>
                  <a:srgbClr val="00B050"/>
                </a:solidFill>
              </a:rPr>
            </a:br>
            <a:r>
              <a:rPr lang="ru-RU" sz="1600" dirty="0" smtClean="0">
                <a:solidFill>
                  <a:srgbClr val="00B050"/>
                </a:solidFill>
              </a:rPr>
              <a:t>Темп песни: тяжелый, но скорый, ритм такта: 4/4. </a:t>
            </a:r>
            <a:br>
              <a:rPr lang="ru-RU" sz="1600" dirty="0" smtClean="0">
                <a:solidFill>
                  <a:srgbClr val="00B050"/>
                </a:solidFill>
              </a:rPr>
            </a:br>
            <a:r>
              <a:rPr lang="ru-RU" sz="1600" dirty="0" smtClean="0">
                <a:solidFill>
                  <a:srgbClr val="00B050"/>
                </a:solidFill>
              </a:rPr>
              <a:t>Динамика: форте (в конце куплетов переход от пиано к форте – </a:t>
            </a:r>
            <a:r>
              <a:rPr lang="en-US" sz="1600" dirty="0" smtClean="0">
                <a:solidFill>
                  <a:srgbClr val="00B050"/>
                </a:solidFill>
              </a:rPr>
              <a:t>crescendo). </a:t>
            </a:r>
            <a:r>
              <a:rPr lang="ru-RU" sz="1600" dirty="0" smtClean="0">
                <a:solidFill>
                  <a:srgbClr val="00B050"/>
                </a:solidFill>
              </a:rPr>
              <a:t> </a:t>
            </a:r>
            <a:br>
              <a:rPr lang="ru-RU" sz="1600" dirty="0" smtClean="0">
                <a:solidFill>
                  <a:srgbClr val="00B050"/>
                </a:solidFill>
              </a:rPr>
            </a:br>
            <a:r>
              <a:rPr lang="ru-RU" sz="1600" dirty="0" smtClean="0">
                <a:solidFill>
                  <a:srgbClr val="00B050"/>
                </a:solidFill>
              </a:rPr>
              <a:t>Песня написана в нижнем регистре. </a:t>
            </a:r>
            <a:br>
              <a:rPr lang="ru-RU" sz="1600" dirty="0" smtClean="0">
                <a:solidFill>
                  <a:srgbClr val="00B050"/>
                </a:solidFill>
              </a:rPr>
            </a:br>
            <a:r>
              <a:rPr lang="ru-RU" sz="1600" dirty="0" smtClean="0">
                <a:solidFill>
                  <a:srgbClr val="00B050"/>
                </a:solidFill>
              </a:rPr>
              <a:t>Характер произведения тяжелый, задорный, веселый, гармонический</a:t>
            </a:r>
            <a:br>
              <a:rPr lang="ru-RU" sz="1600" dirty="0" smtClean="0">
                <a:solidFill>
                  <a:srgbClr val="00B050"/>
                </a:solidFill>
              </a:rPr>
            </a:br>
            <a:r>
              <a:rPr lang="ru-RU" sz="1600" dirty="0" smtClean="0">
                <a:solidFill>
                  <a:srgbClr val="00B050"/>
                </a:solidFill>
              </a:rPr>
              <a:t>язык – простой и легко запоминающийся на слух.</a:t>
            </a:r>
            <a:br>
              <a:rPr lang="ru-RU" sz="1600" dirty="0" smtClean="0">
                <a:solidFill>
                  <a:srgbClr val="00B050"/>
                </a:solidFill>
              </a:rPr>
            </a:br>
            <a:endParaRPr lang="ru-RU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артур\Desktop\i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428604"/>
            <a:ext cx="5357850" cy="4500594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20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20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20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20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Monotype Corsiva" pitchFamily="66" charset="0"/>
              </a:rPr>
              <a:t>Песня Пауков и Буратино </a:t>
            </a:r>
            <a:br>
              <a:rPr lang="ru-RU" sz="20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Monotype Corsiva" pitchFamily="66" charset="0"/>
              </a:rPr>
              <a:t>(муз. А.Рыбникова, сл. Ю.Энтина)</a:t>
            </a:r>
            <a:r>
              <a:rPr lang="ru-RU" sz="1800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18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1600" dirty="0" smtClean="0">
                <a:solidFill>
                  <a:srgbClr val="00B050"/>
                </a:solidFill>
              </a:rPr>
              <a:t>Песня написана в тональности до-мажор.</a:t>
            </a:r>
            <a:br>
              <a:rPr lang="ru-RU" sz="1600" dirty="0" smtClean="0">
                <a:solidFill>
                  <a:srgbClr val="00B050"/>
                </a:solidFill>
              </a:rPr>
            </a:br>
            <a:r>
              <a:rPr lang="ru-RU" sz="1600" dirty="0" smtClean="0">
                <a:solidFill>
                  <a:srgbClr val="00B050"/>
                </a:solidFill>
              </a:rPr>
              <a:t>Форма песни: вариационная (куплет-припев). </a:t>
            </a:r>
            <a:br>
              <a:rPr lang="ru-RU" sz="1600" dirty="0" smtClean="0">
                <a:solidFill>
                  <a:srgbClr val="00B050"/>
                </a:solidFill>
              </a:rPr>
            </a:br>
            <a:r>
              <a:rPr lang="ru-RU" sz="1600" dirty="0" smtClean="0">
                <a:solidFill>
                  <a:srgbClr val="00B050"/>
                </a:solidFill>
              </a:rPr>
              <a:t>В песне два куплета, два припева.</a:t>
            </a:r>
            <a:br>
              <a:rPr lang="ru-RU" sz="1600" dirty="0" smtClean="0">
                <a:solidFill>
                  <a:srgbClr val="00B050"/>
                </a:solidFill>
              </a:rPr>
            </a:br>
            <a:r>
              <a:rPr lang="ru-RU" sz="1600" dirty="0" smtClean="0">
                <a:solidFill>
                  <a:srgbClr val="00B050"/>
                </a:solidFill>
              </a:rPr>
              <a:t>Темп песни: свободный.</a:t>
            </a:r>
            <a:br>
              <a:rPr lang="ru-RU" sz="1600" dirty="0" smtClean="0">
                <a:solidFill>
                  <a:srgbClr val="00B050"/>
                </a:solidFill>
              </a:rPr>
            </a:br>
            <a:r>
              <a:rPr lang="ru-RU" sz="1600" dirty="0" smtClean="0">
                <a:solidFill>
                  <a:srgbClr val="00B050"/>
                </a:solidFill>
              </a:rPr>
              <a:t>Динамика: куплеты – пиано, припев – форте.</a:t>
            </a:r>
            <a:r>
              <a:rPr lang="en-US" sz="1600" dirty="0" smtClean="0">
                <a:solidFill>
                  <a:srgbClr val="00B050"/>
                </a:solidFill>
              </a:rPr>
              <a:t> </a:t>
            </a:r>
            <a:r>
              <a:rPr lang="ru-RU" sz="1600" dirty="0" smtClean="0">
                <a:solidFill>
                  <a:srgbClr val="00B050"/>
                </a:solidFill>
              </a:rPr>
              <a:t> </a:t>
            </a:r>
            <a:br>
              <a:rPr lang="ru-RU" sz="1600" dirty="0" smtClean="0">
                <a:solidFill>
                  <a:srgbClr val="00B050"/>
                </a:solidFill>
              </a:rPr>
            </a:br>
            <a:r>
              <a:rPr lang="ru-RU" sz="1600" dirty="0" smtClean="0">
                <a:solidFill>
                  <a:srgbClr val="00B050"/>
                </a:solidFill>
              </a:rPr>
              <a:t>Песня написана в среднем регистре, исполнена в нижнем (куплеты), среднем</a:t>
            </a:r>
            <a:br>
              <a:rPr lang="ru-RU" sz="1600" dirty="0" smtClean="0">
                <a:solidFill>
                  <a:srgbClr val="00B050"/>
                </a:solidFill>
              </a:rPr>
            </a:br>
            <a:r>
              <a:rPr lang="ru-RU" sz="1600" dirty="0" smtClean="0">
                <a:solidFill>
                  <a:srgbClr val="00B050"/>
                </a:solidFill>
              </a:rPr>
              <a:t>(припевы). </a:t>
            </a:r>
            <a:br>
              <a:rPr lang="ru-RU" sz="1600" dirty="0" smtClean="0">
                <a:solidFill>
                  <a:srgbClr val="00B050"/>
                </a:solidFill>
              </a:rPr>
            </a:br>
            <a:r>
              <a:rPr lang="ru-RU" sz="1600" dirty="0" smtClean="0">
                <a:solidFill>
                  <a:srgbClr val="00B050"/>
                </a:solidFill>
              </a:rPr>
              <a:t>Характер произведения коварный, задорный.</a:t>
            </a:r>
            <a:br>
              <a:rPr lang="ru-RU" sz="1600" dirty="0" smtClean="0">
                <a:solidFill>
                  <a:srgbClr val="00B050"/>
                </a:solidFill>
              </a:rPr>
            </a:br>
            <a:r>
              <a:rPr lang="ru-RU" sz="1600" dirty="0" smtClean="0">
                <a:solidFill>
                  <a:srgbClr val="00B050"/>
                </a:solidFill>
              </a:rPr>
              <a:t>Гармонический язык – простой и легко запоминающийся</a:t>
            </a:r>
            <a:br>
              <a:rPr lang="ru-RU" sz="1600" dirty="0" smtClean="0">
                <a:solidFill>
                  <a:srgbClr val="00B050"/>
                </a:solidFill>
              </a:rPr>
            </a:br>
            <a:r>
              <a:rPr lang="ru-RU" sz="1600" dirty="0" smtClean="0">
                <a:solidFill>
                  <a:srgbClr val="00B050"/>
                </a:solidFill>
              </a:rPr>
              <a:t>на слух.</a:t>
            </a:r>
            <a:br>
              <a:rPr lang="ru-RU" sz="1600" dirty="0" smtClean="0">
                <a:solidFill>
                  <a:srgbClr val="00B050"/>
                </a:solidFill>
              </a:rPr>
            </a:br>
            <a:r>
              <a:rPr lang="ru-RU" sz="1600" dirty="0" smtClean="0">
                <a:solidFill>
                  <a:srgbClr val="00B050"/>
                </a:solidFill>
              </a:rPr>
              <a:t>Исполнена Гарри Бардиным (куплеты) и Татьяной</a:t>
            </a:r>
            <a:br>
              <a:rPr lang="ru-RU" sz="1600" dirty="0" smtClean="0">
                <a:solidFill>
                  <a:srgbClr val="00B050"/>
                </a:solidFill>
              </a:rPr>
            </a:br>
            <a:r>
              <a:rPr lang="ru-RU" sz="1600" dirty="0" err="1" smtClean="0">
                <a:solidFill>
                  <a:srgbClr val="00B050"/>
                </a:solidFill>
              </a:rPr>
              <a:t>Канаевой</a:t>
            </a:r>
            <a:r>
              <a:rPr lang="ru-RU" sz="1600" dirty="0" smtClean="0">
                <a:solidFill>
                  <a:srgbClr val="00B050"/>
                </a:solidFill>
              </a:rPr>
              <a:t> (припевы).</a:t>
            </a:r>
            <a:br>
              <a:rPr lang="ru-RU" sz="1600" dirty="0" smtClean="0">
                <a:solidFill>
                  <a:srgbClr val="00B050"/>
                </a:solidFill>
              </a:rPr>
            </a:br>
            <a:r>
              <a:rPr lang="en-US" sz="1600" dirty="0" smtClean="0">
                <a:solidFill>
                  <a:srgbClr val="00B050"/>
                </a:solidFill>
              </a:rPr>
              <a:t> </a:t>
            </a:r>
            <a:r>
              <a:rPr lang="ru-RU" sz="1800" dirty="0" smtClean="0">
                <a:solidFill>
                  <a:srgbClr val="00B050"/>
                </a:solidFill>
              </a:rPr>
              <a:t/>
            </a:r>
            <a:br>
              <a:rPr lang="ru-RU" sz="1800" dirty="0" smtClean="0">
                <a:solidFill>
                  <a:srgbClr val="00B050"/>
                </a:solidFill>
              </a:rPr>
            </a:br>
            <a:r>
              <a:rPr lang="ru-RU" sz="1800" dirty="0" smtClean="0">
                <a:solidFill>
                  <a:srgbClr val="00B050"/>
                </a:solidFill>
              </a:rPr>
              <a:t> </a:t>
            </a:r>
            <a:br>
              <a:rPr lang="ru-RU" sz="1800" dirty="0" smtClean="0">
                <a:solidFill>
                  <a:srgbClr val="00B050"/>
                </a:solidFill>
              </a:rPr>
            </a:br>
            <a:r>
              <a:rPr lang="ru-RU" sz="1800" dirty="0" smtClean="0">
                <a:solidFill>
                  <a:srgbClr val="00B050"/>
                </a:solidFill>
              </a:rPr>
              <a:t/>
            </a:r>
            <a:br>
              <a:rPr lang="ru-RU" sz="1800" dirty="0" smtClean="0">
                <a:solidFill>
                  <a:srgbClr val="00B050"/>
                </a:solidFill>
              </a:rPr>
            </a:br>
            <a:r>
              <a:rPr lang="ru-RU" sz="1800" dirty="0" smtClean="0">
                <a:solidFill>
                  <a:srgbClr val="00B050"/>
                </a:solidFill>
              </a:rPr>
              <a:t/>
            </a:r>
            <a:br>
              <a:rPr lang="ru-RU" sz="1800" dirty="0" smtClean="0">
                <a:solidFill>
                  <a:srgbClr val="00B050"/>
                </a:solidFill>
              </a:rPr>
            </a:br>
            <a:r>
              <a:rPr lang="ru-RU" sz="1800" dirty="0" smtClean="0">
                <a:solidFill>
                  <a:srgbClr val="00B050"/>
                </a:solidFill>
              </a:rPr>
              <a:t/>
            </a:r>
            <a:br>
              <a:rPr lang="ru-RU" sz="1800" dirty="0" smtClean="0">
                <a:solidFill>
                  <a:srgbClr val="00B050"/>
                </a:solidFill>
              </a:rPr>
            </a:br>
            <a:r>
              <a:rPr lang="ru-RU" sz="1800" dirty="0" smtClean="0">
                <a:solidFill>
                  <a:srgbClr val="00B050"/>
                </a:solidFill>
                <a:latin typeface="Monotype Corsiva" pitchFamily="66" charset="0"/>
              </a:rPr>
              <a:t/>
            </a:r>
            <a:br>
              <a:rPr lang="ru-RU" sz="1800" dirty="0" smtClean="0">
                <a:solidFill>
                  <a:srgbClr val="00B050"/>
                </a:solidFill>
                <a:latin typeface="Monotype Corsiva" pitchFamily="66" charset="0"/>
              </a:rPr>
            </a:br>
            <a:endParaRPr lang="ru-RU" sz="1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артур\Desktop\i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28604"/>
            <a:ext cx="5086360" cy="4440246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20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Monotype Corsiva" pitchFamily="66" charset="0"/>
              </a:rPr>
              <a:t>Песня «Поле чудес» </a:t>
            </a:r>
            <a:r>
              <a:rPr lang="ru-RU" sz="1800" dirty="0" smtClean="0">
                <a:solidFill>
                  <a:srgbClr val="FF0000"/>
                </a:solidFill>
                <a:latin typeface="Monotype Corsiva" pitchFamily="66" charset="0"/>
              </a:rPr>
              <a:t>(муз. А.Рыбникова, сл. Б.Окуджавы)</a:t>
            </a:r>
            <a:br>
              <a:rPr lang="ru-RU" sz="18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1600" dirty="0" smtClean="0">
                <a:solidFill>
                  <a:srgbClr val="00B050"/>
                </a:solidFill>
              </a:rPr>
              <a:t> Песня  написана в тональности до-минор.</a:t>
            </a:r>
            <a:br>
              <a:rPr lang="ru-RU" sz="1600" dirty="0" smtClean="0">
                <a:solidFill>
                  <a:srgbClr val="00B050"/>
                </a:solidFill>
              </a:rPr>
            </a:br>
            <a:r>
              <a:rPr lang="ru-RU" sz="1600" dirty="0" smtClean="0">
                <a:solidFill>
                  <a:srgbClr val="00B050"/>
                </a:solidFill>
              </a:rPr>
              <a:t>Форма песни: вариационная (куплет-припев). </a:t>
            </a:r>
            <a:br>
              <a:rPr lang="ru-RU" sz="1600" dirty="0" smtClean="0">
                <a:solidFill>
                  <a:srgbClr val="00B050"/>
                </a:solidFill>
              </a:rPr>
            </a:br>
            <a:r>
              <a:rPr lang="ru-RU" sz="1600" dirty="0" smtClean="0">
                <a:solidFill>
                  <a:srgbClr val="00B050"/>
                </a:solidFill>
              </a:rPr>
              <a:t>В песне два куплета, два припева.</a:t>
            </a:r>
            <a:br>
              <a:rPr lang="ru-RU" sz="1600" dirty="0" smtClean="0">
                <a:solidFill>
                  <a:srgbClr val="00B050"/>
                </a:solidFill>
              </a:rPr>
            </a:br>
            <a:r>
              <a:rPr lang="ru-RU" sz="1600" dirty="0" smtClean="0">
                <a:solidFill>
                  <a:srgbClr val="00B050"/>
                </a:solidFill>
              </a:rPr>
              <a:t>Темп песни: свободный, темп – 4/4.</a:t>
            </a:r>
            <a:br>
              <a:rPr lang="ru-RU" sz="1600" dirty="0" smtClean="0">
                <a:solidFill>
                  <a:srgbClr val="00B050"/>
                </a:solidFill>
              </a:rPr>
            </a:br>
            <a:r>
              <a:rPr lang="ru-RU" sz="1600" dirty="0" smtClean="0">
                <a:solidFill>
                  <a:srgbClr val="00B050"/>
                </a:solidFill>
              </a:rPr>
              <a:t>Динамика: куплеты – пиано, припев – форте.</a:t>
            </a:r>
            <a:r>
              <a:rPr lang="en-US" sz="1600" dirty="0" smtClean="0">
                <a:solidFill>
                  <a:srgbClr val="00B050"/>
                </a:solidFill>
              </a:rPr>
              <a:t> </a:t>
            </a:r>
            <a:r>
              <a:rPr lang="ru-RU" sz="1600" dirty="0" smtClean="0">
                <a:solidFill>
                  <a:srgbClr val="00B050"/>
                </a:solidFill>
              </a:rPr>
              <a:t> </a:t>
            </a:r>
            <a:br>
              <a:rPr lang="ru-RU" sz="1600" dirty="0" smtClean="0">
                <a:solidFill>
                  <a:srgbClr val="00B050"/>
                </a:solidFill>
              </a:rPr>
            </a:br>
            <a:r>
              <a:rPr lang="ru-RU" sz="1600" dirty="0" smtClean="0">
                <a:solidFill>
                  <a:srgbClr val="00B050"/>
                </a:solidFill>
              </a:rPr>
              <a:t>Песня написана в среднем регистре, исполнена в нижнем (куплеты), среднем</a:t>
            </a:r>
            <a:br>
              <a:rPr lang="ru-RU" sz="1600" dirty="0" smtClean="0">
                <a:solidFill>
                  <a:srgbClr val="00B050"/>
                </a:solidFill>
              </a:rPr>
            </a:br>
            <a:r>
              <a:rPr lang="ru-RU" sz="1600" dirty="0" smtClean="0">
                <a:solidFill>
                  <a:srgbClr val="00B050"/>
                </a:solidFill>
              </a:rPr>
              <a:t>(припевы). </a:t>
            </a:r>
            <a:br>
              <a:rPr lang="ru-RU" sz="1600" dirty="0" smtClean="0">
                <a:solidFill>
                  <a:srgbClr val="00B050"/>
                </a:solidFill>
              </a:rPr>
            </a:br>
            <a:r>
              <a:rPr lang="ru-RU" sz="1600" dirty="0" smtClean="0">
                <a:solidFill>
                  <a:srgbClr val="00B050"/>
                </a:solidFill>
              </a:rPr>
              <a:t>Характер произведения таинственный, задорный, веселый.</a:t>
            </a:r>
            <a:br>
              <a:rPr lang="ru-RU" sz="1600" dirty="0" smtClean="0">
                <a:solidFill>
                  <a:srgbClr val="00B050"/>
                </a:solidFill>
              </a:rPr>
            </a:br>
            <a:r>
              <a:rPr lang="ru-RU" sz="1600" dirty="0" smtClean="0">
                <a:solidFill>
                  <a:srgbClr val="00B050"/>
                </a:solidFill>
              </a:rPr>
              <a:t>Гармонический язык – непростой, но не сложно</a:t>
            </a:r>
            <a:br>
              <a:rPr lang="ru-RU" sz="1600" dirty="0" smtClean="0">
                <a:solidFill>
                  <a:srgbClr val="00B050"/>
                </a:solidFill>
              </a:rPr>
            </a:br>
            <a:r>
              <a:rPr lang="ru-RU" sz="1600" dirty="0" smtClean="0">
                <a:solidFill>
                  <a:srgbClr val="00B050"/>
                </a:solidFill>
              </a:rPr>
              <a:t>запоминающийся на слух.</a:t>
            </a:r>
            <a:br>
              <a:rPr lang="ru-RU" sz="1600" dirty="0" smtClean="0">
                <a:solidFill>
                  <a:srgbClr val="00B050"/>
                </a:solidFill>
              </a:rPr>
            </a:br>
            <a:r>
              <a:rPr lang="ru-RU" sz="1600" dirty="0" smtClean="0">
                <a:solidFill>
                  <a:srgbClr val="00B050"/>
                </a:solidFill>
              </a:rPr>
              <a:t>              Исполняют Ролан Быков и Елены </a:t>
            </a:r>
            <a:r>
              <a:rPr lang="ru-RU" sz="1600" dirty="0" err="1" smtClean="0">
                <a:solidFill>
                  <a:srgbClr val="00B050"/>
                </a:solidFill>
              </a:rPr>
              <a:t>Санаева</a:t>
            </a:r>
            <a:r>
              <a:rPr lang="ru-RU" sz="1600" dirty="0" smtClean="0">
                <a:solidFill>
                  <a:srgbClr val="00B050"/>
                </a:solidFill>
              </a:rPr>
              <a:t> </a:t>
            </a:r>
            <a:br>
              <a:rPr lang="ru-RU" sz="1600" dirty="0" smtClean="0">
                <a:solidFill>
                  <a:srgbClr val="00B050"/>
                </a:solidFill>
              </a:rPr>
            </a:br>
            <a:endParaRPr lang="ru-RU" sz="16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артур\Desktop\i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428604"/>
            <a:ext cx="5357850" cy="4500594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20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20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Monotype Corsiva" pitchFamily="66" charset="0"/>
              </a:rPr>
              <a:t>Песня Черепахи </a:t>
            </a:r>
            <a:r>
              <a:rPr lang="ru-RU" sz="2000" dirty="0" err="1" smtClean="0">
                <a:solidFill>
                  <a:srgbClr val="FF0000"/>
                </a:solidFill>
                <a:latin typeface="Monotype Corsiva" pitchFamily="66" charset="0"/>
              </a:rPr>
              <a:t>Тортилы</a:t>
            </a:r>
            <a:r>
              <a:rPr lang="ru-RU" sz="2000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br>
              <a:rPr lang="ru-RU" sz="20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1800" dirty="0" smtClean="0">
                <a:solidFill>
                  <a:srgbClr val="FF0000"/>
                </a:solidFill>
                <a:latin typeface="Monotype Corsiva" pitchFamily="66" charset="0"/>
              </a:rPr>
              <a:t>(муз. А.Рыбникова, сл. Ю.Энтина)</a:t>
            </a:r>
            <a:br>
              <a:rPr lang="ru-RU" sz="18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1600" dirty="0" smtClean="0">
                <a:solidFill>
                  <a:srgbClr val="00B050"/>
                </a:solidFill>
              </a:rPr>
              <a:t> Песня Черепахи </a:t>
            </a:r>
            <a:r>
              <a:rPr lang="ru-RU" sz="1600" dirty="0" err="1" smtClean="0">
                <a:solidFill>
                  <a:srgbClr val="00B050"/>
                </a:solidFill>
              </a:rPr>
              <a:t>Тортилы</a:t>
            </a:r>
            <a:r>
              <a:rPr lang="ru-RU" sz="1600" dirty="0" smtClean="0">
                <a:solidFill>
                  <a:srgbClr val="00B050"/>
                </a:solidFill>
              </a:rPr>
              <a:t> написана в тональности ми-минор.</a:t>
            </a:r>
            <a:br>
              <a:rPr lang="ru-RU" sz="1600" dirty="0" smtClean="0">
                <a:solidFill>
                  <a:srgbClr val="00B050"/>
                </a:solidFill>
              </a:rPr>
            </a:br>
            <a:r>
              <a:rPr lang="ru-RU" sz="1600" dirty="0" smtClean="0">
                <a:solidFill>
                  <a:srgbClr val="00B050"/>
                </a:solidFill>
              </a:rPr>
              <a:t>Форма песни: куплетно-вариационная. </a:t>
            </a:r>
            <a:br>
              <a:rPr lang="ru-RU" sz="1600" dirty="0" smtClean="0">
                <a:solidFill>
                  <a:srgbClr val="00B050"/>
                </a:solidFill>
              </a:rPr>
            </a:br>
            <a:r>
              <a:rPr lang="ru-RU" sz="1600" dirty="0" smtClean="0">
                <a:solidFill>
                  <a:srgbClr val="00B050"/>
                </a:solidFill>
              </a:rPr>
              <a:t>В песне два куплета. Куплет представляет собой период неповторного </a:t>
            </a:r>
            <a:br>
              <a:rPr lang="ru-RU" sz="1600" dirty="0" smtClean="0">
                <a:solidFill>
                  <a:srgbClr val="00B050"/>
                </a:solidFill>
              </a:rPr>
            </a:br>
            <a:r>
              <a:rPr lang="ru-RU" sz="1600" dirty="0" smtClean="0">
                <a:solidFill>
                  <a:srgbClr val="00B050"/>
                </a:solidFill>
              </a:rPr>
              <a:t>строения из двух предложений по 4 такта. </a:t>
            </a:r>
            <a:br>
              <a:rPr lang="ru-RU" sz="1600" dirty="0" smtClean="0">
                <a:solidFill>
                  <a:srgbClr val="00B050"/>
                </a:solidFill>
              </a:rPr>
            </a:br>
            <a:r>
              <a:rPr lang="ru-RU" sz="1600" dirty="0" smtClean="0">
                <a:solidFill>
                  <a:srgbClr val="00B050"/>
                </a:solidFill>
              </a:rPr>
              <a:t>Темп песни: свободный, темп – 3/4.</a:t>
            </a:r>
            <a:br>
              <a:rPr lang="ru-RU" sz="1600" dirty="0" smtClean="0">
                <a:solidFill>
                  <a:srgbClr val="00B050"/>
                </a:solidFill>
              </a:rPr>
            </a:br>
            <a:r>
              <a:rPr lang="ru-RU" sz="1600" dirty="0" smtClean="0">
                <a:solidFill>
                  <a:srgbClr val="00B050"/>
                </a:solidFill>
              </a:rPr>
              <a:t>Динамика: меццо пиано (средне тихо).</a:t>
            </a:r>
            <a:r>
              <a:rPr lang="en-US" sz="1600" dirty="0" smtClean="0">
                <a:solidFill>
                  <a:srgbClr val="00B050"/>
                </a:solidFill>
              </a:rPr>
              <a:t> </a:t>
            </a:r>
            <a:r>
              <a:rPr lang="ru-RU" sz="1600" dirty="0" smtClean="0">
                <a:solidFill>
                  <a:srgbClr val="00B050"/>
                </a:solidFill>
              </a:rPr>
              <a:t> </a:t>
            </a:r>
            <a:br>
              <a:rPr lang="ru-RU" sz="1600" dirty="0" smtClean="0">
                <a:solidFill>
                  <a:srgbClr val="00B050"/>
                </a:solidFill>
              </a:rPr>
            </a:br>
            <a:r>
              <a:rPr lang="ru-RU" sz="1600" dirty="0" smtClean="0">
                <a:solidFill>
                  <a:srgbClr val="00B050"/>
                </a:solidFill>
              </a:rPr>
              <a:t>Песня написана в среднем регистре. </a:t>
            </a:r>
            <a:br>
              <a:rPr lang="ru-RU" sz="1600" dirty="0" smtClean="0">
                <a:solidFill>
                  <a:srgbClr val="00B050"/>
                </a:solidFill>
              </a:rPr>
            </a:br>
            <a:r>
              <a:rPr lang="ru-RU" sz="1600" dirty="0" smtClean="0">
                <a:solidFill>
                  <a:srgbClr val="00B050"/>
                </a:solidFill>
              </a:rPr>
              <a:t>Характер произведения меланхоличный, грустный, протяжный и </a:t>
            </a:r>
            <a:br>
              <a:rPr lang="ru-RU" sz="1600" dirty="0" smtClean="0">
                <a:solidFill>
                  <a:srgbClr val="00B050"/>
                </a:solidFill>
              </a:rPr>
            </a:br>
            <a:r>
              <a:rPr lang="ru-RU" sz="1600" dirty="0" smtClean="0">
                <a:solidFill>
                  <a:srgbClr val="00B050"/>
                </a:solidFill>
              </a:rPr>
              <a:t>лирический.</a:t>
            </a:r>
            <a:br>
              <a:rPr lang="ru-RU" sz="1600" dirty="0" smtClean="0">
                <a:solidFill>
                  <a:srgbClr val="00B050"/>
                </a:solidFill>
              </a:rPr>
            </a:br>
            <a:r>
              <a:rPr lang="ru-RU" sz="1600" dirty="0" smtClean="0">
                <a:solidFill>
                  <a:srgbClr val="00B050"/>
                </a:solidFill>
              </a:rPr>
              <a:t>Гармонический язык – простой, с отголосками народных</a:t>
            </a:r>
            <a:br>
              <a:rPr lang="ru-RU" sz="1600" dirty="0" smtClean="0">
                <a:solidFill>
                  <a:srgbClr val="00B050"/>
                </a:solidFill>
              </a:rPr>
            </a:br>
            <a:r>
              <a:rPr lang="ru-RU" sz="1600" dirty="0" smtClean="0">
                <a:solidFill>
                  <a:srgbClr val="00B050"/>
                </a:solidFill>
              </a:rPr>
              <a:t>напевов, напоминает романс.</a:t>
            </a:r>
            <a:br>
              <a:rPr lang="ru-RU" sz="1600" dirty="0" smtClean="0">
                <a:solidFill>
                  <a:srgbClr val="00B050"/>
                </a:solidFill>
              </a:rPr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en-US" sz="1600" dirty="0" smtClean="0"/>
              <a:t> </a:t>
            </a:r>
            <a:r>
              <a:rPr lang="ru-RU" sz="1600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1600" dirty="0" smtClean="0">
                <a:solidFill>
                  <a:srgbClr val="FF0000"/>
                </a:solidFill>
                <a:latin typeface="Monotype Corsiva" pitchFamily="66" charset="0"/>
              </a:rPr>
            </a:br>
            <a:endParaRPr lang="ru-RU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артур\Desktop\i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428604"/>
            <a:ext cx="5286412" cy="4429156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Monotype Corsiva" pitchFamily="66" charset="0"/>
              </a:rPr>
              <a:t>Песня Пьеро (муз. А.Рыбникова, сл. Б.Окуджавы)</a:t>
            </a:r>
            <a:r>
              <a:rPr lang="ru-RU" sz="1800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18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>
                <a:solidFill>
                  <a:srgbClr val="00B050"/>
                </a:solidFill>
              </a:rPr>
              <a:t>Песня Пьеро написана в тональности ми-минор.</a:t>
            </a:r>
            <a:br>
              <a:rPr lang="ru-RU" sz="1800" dirty="0" smtClean="0">
                <a:solidFill>
                  <a:srgbClr val="00B050"/>
                </a:solidFill>
              </a:rPr>
            </a:br>
            <a:r>
              <a:rPr lang="ru-RU" sz="1800" dirty="0" smtClean="0">
                <a:solidFill>
                  <a:srgbClr val="00B050"/>
                </a:solidFill>
              </a:rPr>
              <a:t>Форма песни: вариационная (куплет-припев). </a:t>
            </a:r>
            <a:br>
              <a:rPr lang="ru-RU" sz="1800" dirty="0" smtClean="0">
                <a:solidFill>
                  <a:srgbClr val="00B050"/>
                </a:solidFill>
              </a:rPr>
            </a:br>
            <a:r>
              <a:rPr lang="ru-RU" sz="1800" dirty="0" smtClean="0">
                <a:solidFill>
                  <a:srgbClr val="00B050"/>
                </a:solidFill>
              </a:rPr>
              <a:t>В песне два куплета и два припева.</a:t>
            </a:r>
            <a:br>
              <a:rPr lang="ru-RU" sz="1800" dirty="0" smtClean="0">
                <a:solidFill>
                  <a:srgbClr val="00B050"/>
                </a:solidFill>
              </a:rPr>
            </a:br>
            <a:r>
              <a:rPr lang="ru-RU" sz="1800" dirty="0" smtClean="0">
                <a:solidFill>
                  <a:srgbClr val="00B050"/>
                </a:solidFill>
              </a:rPr>
              <a:t>Темп песни: умеренный, темп – 4/4.</a:t>
            </a:r>
            <a:br>
              <a:rPr lang="ru-RU" sz="1800" dirty="0" smtClean="0">
                <a:solidFill>
                  <a:srgbClr val="00B050"/>
                </a:solidFill>
              </a:rPr>
            </a:br>
            <a:r>
              <a:rPr lang="ru-RU" sz="1800" dirty="0" smtClean="0">
                <a:solidFill>
                  <a:srgbClr val="00B050"/>
                </a:solidFill>
              </a:rPr>
              <a:t>Динамика: пиано.</a:t>
            </a:r>
            <a:r>
              <a:rPr lang="en-US" sz="1800" dirty="0" smtClean="0">
                <a:solidFill>
                  <a:srgbClr val="00B050"/>
                </a:solidFill>
              </a:rPr>
              <a:t> </a:t>
            </a:r>
            <a:r>
              <a:rPr lang="ru-RU" sz="1800" dirty="0" smtClean="0">
                <a:solidFill>
                  <a:srgbClr val="00B050"/>
                </a:solidFill>
              </a:rPr>
              <a:t> </a:t>
            </a:r>
            <a:br>
              <a:rPr lang="ru-RU" sz="1800" dirty="0" smtClean="0">
                <a:solidFill>
                  <a:srgbClr val="00B050"/>
                </a:solidFill>
              </a:rPr>
            </a:br>
            <a:r>
              <a:rPr lang="ru-RU" sz="1800" dirty="0" smtClean="0">
                <a:solidFill>
                  <a:srgbClr val="00B050"/>
                </a:solidFill>
              </a:rPr>
              <a:t>Песня написана в среднем регистре, исполнена в верхнем. </a:t>
            </a:r>
            <a:br>
              <a:rPr lang="ru-RU" sz="1800" dirty="0" smtClean="0">
                <a:solidFill>
                  <a:srgbClr val="00B050"/>
                </a:solidFill>
              </a:rPr>
            </a:br>
            <a:r>
              <a:rPr lang="ru-RU" sz="1800" dirty="0" smtClean="0">
                <a:solidFill>
                  <a:srgbClr val="00B050"/>
                </a:solidFill>
              </a:rPr>
              <a:t>Характер произведения лирический, светлый, грустный, передающий</a:t>
            </a:r>
            <a:br>
              <a:rPr lang="ru-RU" sz="1800" dirty="0" smtClean="0">
                <a:solidFill>
                  <a:srgbClr val="00B050"/>
                </a:solidFill>
              </a:rPr>
            </a:br>
            <a:r>
              <a:rPr lang="ru-RU" sz="1800" dirty="0" smtClean="0">
                <a:solidFill>
                  <a:srgbClr val="00B050"/>
                </a:solidFill>
              </a:rPr>
              <a:t>отчаяние и надеждой.</a:t>
            </a:r>
            <a:br>
              <a:rPr lang="ru-RU" sz="1800" dirty="0" smtClean="0">
                <a:solidFill>
                  <a:srgbClr val="00B050"/>
                </a:solidFill>
              </a:rPr>
            </a:br>
            <a:r>
              <a:rPr lang="ru-RU" sz="1800" dirty="0" smtClean="0">
                <a:solidFill>
                  <a:srgbClr val="00B050"/>
                </a:solidFill>
              </a:rPr>
              <a:t>Гармонический язык – простой, напоминает серенаду.</a:t>
            </a:r>
            <a:br>
              <a:rPr lang="ru-RU" sz="1800" dirty="0" smtClean="0">
                <a:solidFill>
                  <a:srgbClr val="00B050"/>
                </a:solidFill>
              </a:rPr>
            </a:br>
            <a:r>
              <a:rPr lang="ru-RU" sz="1800" dirty="0" smtClean="0">
                <a:solidFill>
                  <a:srgbClr val="00B050"/>
                </a:solidFill>
              </a:rPr>
              <a:t/>
            </a:r>
            <a:br>
              <a:rPr lang="ru-RU" sz="1800" dirty="0" smtClean="0">
                <a:solidFill>
                  <a:srgbClr val="00B050"/>
                </a:solidFill>
              </a:rPr>
            </a:br>
            <a:endParaRPr lang="ru-RU" sz="1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артур\Desktop\i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428604"/>
            <a:ext cx="5286412" cy="442915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Больше всего мне нравится песня </a:t>
            </a:r>
            <a:r>
              <a:rPr lang="ru-RU" sz="2400" dirty="0" smtClean="0">
                <a:solidFill>
                  <a:srgbClr val="00B050"/>
                </a:solidFill>
              </a:rPr>
              <a:t>«Буратино». </a:t>
            </a:r>
            <a:r>
              <a:rPr lang="ru-RU" sz="2400" dirty="0" smtClean="0"/>
              <a:t>Она очень веселая заводная. Припев этой песни услышав где –то  всегда хочется напевать и напевать, и на душе становится сразу хорошо и весело.  Также мне нравится песня </a:t>
            </a:r>
            <a:r>
              <a:rPr lang="ru-RU" sz="2400" dirty="0" smtClean="0">
                <a:solidFill>
                  <a:srgbClr val="00B050"/>
                </a:solidFill>
              </a:rPr>
              <a:t>«Пауков и Буратино», </a:t>
            </a:r>
            <a:r>
              <a:rPr lang="ru-RU" sz="2400" dirty="0" smtClean="0"/>
              <a:t>мне нравится как Буратино с ними справился, не боясь ничего. Глядя на него многие будут справляться со своими страхами.</a:t>
            </a:r>
            <a:endParaRPr lang="ru-RU" sz="2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артур\Desktop\i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357166"/>
            <a:ext cx="5214974" cy="457203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Если бы мне предложили сняться в этом мюзикле, то я сыграл бы Буратино. Он мне очень нравится своей добротой, прямолинейностью, он очень веселый и позитивный человечек.  Еще когда я был маленьким я представлял себя на его месте.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артур\Desktop\img1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ртур\Desktop\7803052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88" y="274638"/>
            <a:ext cx="5829312" cy="565469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«</a:t>
            </a:r>
            <a:r>
              <a:rPr lang="ru-RU" sz="2400" b="1" dirty="0" smtClean="0">
                <a:solidFill>
                  <a:srgbClr val="FF0000"/>
                </a:solidFill>
              </a:rPr>
              <a:t>Приключения Буратино</a:t>
            </a:r>
            <a:r>
              <a:rPr lang="ru-RU" sz="2400" dirty="0" smtClean="0">
                <a:solidFill>
                  <a:srgbClr val="FF0000"/>
                </a:solidFill>
              </a:rPr>
              <a:t>»</a:t>
            </a:r>
            <a:r>
              <a:rPr lang="ru-RU" sz="1400" dirty="0" smtClean="0"/>
              <a:t> — советский двухсерийный музыкальный телевизионный фильм по мотивам сказки Алексея Толстого «Золотой ключик, или Приключения Буратино», созданный на киностудии «Беларусьфильм» в 1975 году. Считается культовым. Телепремьера состоялась 1-2 января 1976 года.</a:t>
            </a:r>
            <a:br>
              <a:rPr lang="ru-RU" sz="1400" dirty="0" smtClean="0"/>
            </a:br>
            <a:r>
              <a:rPr lang="ru-RU" sz="1400" dirty="0" smtClean="0"/>
              <a:t>Сценарий </a:t>
            </a:r>
            <a:r>
              <a:rPr lang="ru-RU" sz="1400" dirty="0" smtClean="0">
                <a:hlinkClick r:id="rId3" tooltip="Веткина, Инна Ивановна"/>
              </a:rPr>
              <a:t>Инны Веткиной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Режиссер </a:t>
            </a:r>
            <a:r>
              <a:rPr lang="ru-RU" sz="1400" dirty="0" smtClean="0">
                <a:solidFill>
                  <a:srgbClr val="FF0000"/>
                </a:solidFill>
              </a:rPr>
              <a:t>Леонид Нечаева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Главный оператор: </a:t>
            </a:r>
            <a:r>
              <a:rPr lang="ru-RU" sz="1400" dirty="0" smtClean="0">
                <a:hlinkClick r:id="rId4" tooltip="Елхов, Юрий Александрович"/>
              </a:rPr>
              <a:t>Юрий </a:t>
            </a:r>
            <a:r>
              <a:rPr lang="ru-RU" sz="1400" dirty="0" err="1" smtClean="0">
                <a:hlinkClick r:id="rId4" tooltip="Елхов, Юрий Александрович"/>
              </a:rPr>
              <a:t>Елхов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Главный художник: </a:t>
            </a:r>
            <a:r>
              <a:rPr lang="ru-RU" sz="1400" dirty="0" smtClean="0">
                <a:hlinkClick r:id="rId5" tooltip="Ершов, Леонид Петрович (страница отсутствует)"/>
              </a:rPr>
              <a:t>Леонид Ершов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Музыка </a:t>
            </a:r>
            <a:r>
              <a:rPr lang="ru-RU" sz="1400" dirty="0" smtClean="0">
                <a:hlinkClick r:id="rId6" tooltip="Рыбников, Алексей Львович"/>
              </a:rPr>
              <a:t>Алексея Рыбникова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Стихи </a:t>
            </a:r>
            <a:r>
              <a:rPr lang="ru-RU" sz="1400" dirty="0" smtClean="0">
                <a:hlinkClick r:id="rId7" tooltip="Окуджава, Булат Шалвович"/>
              </a:rPr>
              <a:t>Булата Окуджавы</a:t>
            </a:r>
            <a:r>
              <a:rPr lang="ru-RU" sz="1400" dirty="0" smtClean="0"/>
              <a:t>, </a:t>
            </a:r>
            <a:r>
              <a:rPr lang="ru-RU" sz="1400" u="sng" dirty="0" smtClean="0">
                <a:hlinkClick r:id="rId8" tooltip="Энтин, Юрий Сергеевич"/>
              </a:rPr>
              <a:t>Юрия </a:t>
            </a:r>
            <a:r>
              <a:rPr lang="ru-RU" sz="1400" u="sng" dirty="0" err="1" smtClean="0">
                <a:hlinkClick r:id="rId8" tooltip="Энтин, Юрий Сергеевич"/>
              </a:rPr>
              <a:t>Энтина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Роли озвучивали: </a:t>
            </a:r>
            <a:r>
              <a:rPr lang="ru-RU" sz="1400" dirty="0" smtClean="0">
                <a:hlinkClick r:id="rId9" tooltip="Консовский, Алексей Анатольевич"/>
              </a:rPr>
              <a:t>Алексей </a:t>
            </a:r>
            <a:r>
              <a:rPr lang="ru-RU" sz="1400" dirty="0" err="1" smtClean="0">
                <a:hlinkClick r:id="rId9" tooltip="Консовский, Алексей Анатольевич"/>
              </a:rPr>
              <a:t>Консовский</a:t>
            </a:r>
            <a:r>
              <a:rPr lang="ru-RU" sz="1400" dirty="0" smtClean="0"/>
              <a:t> (Говорящий Сверчок), </a:t>
            </a:r>
            <a:r>
              <a:rPr lang="ru-RU" sz="1400" dirty="0" smtClean="0">
                <a:hlinkClick r:id="rId10" tooltip="Бардин, Гарри Яковлевич"/>
              </a:rPr>
              <a:t>Гарри Бардин</a:t>
            </a:r>
            <a:r>
              <a:rPr lang="ru-RU" sz="1400" dirty="0" smtClean="0"/>
              <a:t> (паук)</a:t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28926" y="1142984"/>
            <a:ext cx="585791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endParaRPr lang="ru-RU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endParaRPr lang="ru-RU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endParaRPr lang="ru-RU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endParaRPr lang="ru-RU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endParaRPr lang="ru-RU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endParaRPr lang="ru-RU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endParaRPr lang="ru-RU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endParaRPr lang="ru-RU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endParaRPr lang="ru-RU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endParaRPr lang="ru-RU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endParaRPr lang="ru-RU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Деревянный человечек, которого Папа Карло выстругал из полена, получился веселым, дерзким, шумным и доверчивым. Лиса Алиса и Кот Базилио завели его в Страну Дураков, но мудрая Черепаха Тортилла помогла Буратино найти Золотой Ключик, потому что он был ужасно обаятельным.</a:t>
            </a:r>
            <a:endParaRPr lang="ru-RU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2051" name="Picture 3" descr="C:\Users\артур\Desktop\200350_500x800x250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28596" y="2071678"/>
            <a:ext cx="2368377" cy="350046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ртур\Desktop\7803052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33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5" name="Picture 3" descr="C:\Users\артур\Desktop\i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500042"/>
            <a:ext cx="7810528" cy="592933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4296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АКТЁРЫ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1357298"/>
            <a:ext cx="764386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2" tooltip="Иосифов, Дмитрий Владимирович"/>
              </a:rPr>
              <a:t>Дмитрий Иосифов</a:t>
            </a:r>
            <a:r>
              <a:rPr lang="ru-RU" dirty="0" smtClean="0"/>
              <a:t> — </a:t>
            </a:r>
            <a:r>
              <a:rPr lang="ru-RU" i="1" dirty="0" smtClean="0">
                <a:hlinkClick r:id="rId3" tooltip="Буратино"/>
              </a:rPr>
              <a:t>Буратино</a:t>
            </a:r>
            <a:endParaRPr lang="ru-RU" dirty="0" smtClean="0"/>
          </a:p>
          <a:p>
            <a:r>
              <a:rPr lang="ru-RU" dirty="0" smtClean="0">
                <a:hlinkClick r:id="rId4" tooltip="Проценко, Татьяна Анатольевна"/>
              </a:rPr>
              <a:t>Татьяна Проценко</a:t>
            </a:r>
            <a:r>
              <a:rPr lang="ru-RU" dirty="0" smtClean="0"/>
              <a:t> — </a:t>
            </a:r>
            <a:r>
              <a:rPr lang="ru-RU" i="1" dirty="0" err="1" smtClean="0">
                <a:hlinkClick r:id="rId5" tooltip="Мальвина (персонаж)"/>
              </a:rPr>
              <a:t>Мальвина</a:t>
            </a:r>
            <a:endParaRPr lang="ru-RU" dirty="0" smtClean="0"/>
          </a:p>
          <a:p>
            <a:r>
              <a:rPr lang="ru-RU" dirty="0" smtClean="0"/>
              <a:t>Роман </a:t>
            </a:r>
            <a:r>
              <a:rPr lang="ru-RU" dirty="0" err="1" smtClean="0"/>
              <a:t>Столкарц</a:t>
            </a:r>
            <a:r>
              <a:rPr lang="ru-RU" dirty="0" smtClean="0"/>
              <a:t> — </a:t>
            </a:r>
            <a:r>
              <a:rPr lang="ru-RU" i="1" dirty="0" smtClean="0">
                <a:hlinkClick r:id="rId6" tooltip="Пьеро"/>
              </a:rPr>
              <a:t>Пьеро</a:t>
            </a:r>
            <a:endParaRPr lang="ru-RU" dirty="0" smtClean="0"/>
          </a:p>
          <a:p>
            <a:r>
              <a:rPr lang="ru-RU" dirty="0" smtClean="0"/>
              <a:t>Томас </a:t>
            </a:r>
            <a:r>
              <a:rPr lang="ru-RU" dirty="0" err="1" smtClean="0"/>
              <a:t>Аугустинас</a:t>
            </a:r>
            <a:r>
              <a:rPr lang="ru-RU" dirty="0" smtClean="0"/>
              <a:t> — </a:t>
            </a:r>
            <a:r>
              <a:rPr lang="ru-RU" i="1" dirty="0" err="1" smtClean="0">
                <a:hlinkClick r:id="rId7" tooltip="Артемон (персонаж)"/>
              </a:rPr>
              <a:t>Артемон</a:t>
            </a:r>
            <a:endParaRPr lang="ru-RU" dirty="0" smtClean="0"/>
          </a:p>
          <a:p>
            <a:r>
              <a:rPr lang="ru-RU" dirty="0" smtClean="0"/>
              <a:t>Григорий </a:t>
            </a:r>
            <a:r>
              <a:rPr lang="ru-RU" dirty="0" err="1" smtClean="0"/>
              <a:t>Светлорусов</a:t>
            </a:r>
            <a:r>
              <a:rPr lang="ru-RU" dirty="0" smtClean="0"/>
              <a:t> — </a:t>
            </a:r>
            <a:r>
              <a:rPr lang="ru-RU" i="1" dirty="0" smtClean="0">
                <a:hlinkClick r:id="rId8" tooltip="Арлекин"/>
              </a:rPr>
              <a:t>Арлекин</a:t>
            </a:r>
            <a:endParaRPr lang="ru-RU" dirty="0" smtClean="0"/>
          </a:p>
          <a:p>
            <a:r>
              <a:rPr lang="ru-RU" dirty="0" smtClean="0">
                <a:hlinkClick r:id="rId9" tooltip="Гринько, Николай Григорьевич"/>
              </a:rPr>
              <a:t>Николай </a:t>
            </a:r>
            <a:r>
              <a:rPr lang="ru-RU" dirty="0" err="1" smtClean="0">
                <a:hlinkClick r:id="rId9" tooltip="Гринько, Николай Григорьевич"/>
              </a:rPr>
              <a:t>Гринько</a:t>
            </a:r>
            <a:r>
              <a:rPr lang="ru-RU" dirty="0" smtClean="0"/>
              <a:t> — </a:t>
            </a:r>
            <a:r>
              <a:rPr lang="ru-RU" i="1" dirty="0" smtClean="0">
                <a:hlinkClick r:id="rId10" tooltip="Папа Карло"/>
              </a:rPr>
              <a:t>папа Карло</a:t>
            </a:r>
            <a:endParaRPr lang="ru-RU" dirty="0" smtClean="0"/>
          </a:p>
          <a:p>
            <a:r>
              <a:rPr lang="ru-RU" dirty="0" smtClean="0">
                <a:hlinkClick r:id="rId11" tooltip="Катин-Ярцев, Юрий Васильевич"/>
              </a:rPr>
              <a:t>Юрий Катин-Ярцев</a:t>
            </a:r>
            <a:r>
              <a:rPr lang="ru-RU" dirty="0" smtClean="0"/>
              <a:t> — </a:t>
            </a:r>
            <a:r>
              <a:rPr lang="ru-RU" i="1" dirty="0" smtClean="0"/>
              <a:t>Джузеппе</a:t>
            </a:r>
            <a:endParaRPr lang="ru-RU" dirty="0" smtClean="0"/>
          </a:p>
          <a:p>
            <a:r>
              <a:rPr lang="ru-RU" dirty="0" err="1" smtClean="0">
                <a:hlinkClick r:id="rId12" tooltip="Зелёная, Рина"/>
              </a:rPr>
              <a:t>Рина</a:t>
            </a:r>
            <a:r>
              <a:rPr lang="ru-RU" dirty="0" smtClean="0">
                <a:hlinkClick r:id="rId12" tooltip="Зелёная, Рина"/>
              </a:rPr>
              <a:t> Зелёная</a:t>
            </a:r>
            <a:r>
              <a:rPr lang="ru-RU" dirty="0" smtClean="0"/>
              <a:t> — </a:t>
            </a:r>
            <a:r>
              <a:rPr lang="ru-RU" i="1" dirty="0" smtClean="0"/>
              <a:t>черепаха </a:t>
            </a:r>
            <a:r>
              <a:rPr lang="ru-RU" i="1" dirty="0" err="1" smtClean="0"/>
              <a:t>Тортила</a:t>
            </a:r>
            <a:endParaRPr lang="ru-RU" dirty="0" smtClean="0"/>
          </a:p>
          <a:p>
            <a:r>
              <a:rPr lang="ru-RU" dirty="0" smtClean="0">
                <a:hlinkClick r:id="rId13" tooltip="Этуш, Владимир Абрамович"/>
              </a:rPr>
              <a:t>Владимир </a:t>
            </a:r>
            <a:r>
              <a:rPr lang="ru-RU" dirty="0" err="1" smtClean="0">
                <a:hlinkClick r:id="rId13" tooltip="Этуш, Владимир Абрамович"/>
              </a:rPr>
              <a:t>Этуш</a:t>
            </a:r>
            <a:r>
              <a:rPr lang="ru-RU" dirty="0" smtClean="0"/>
              <a:t> — </a:t>
            </a:r>
            <a:r>
              <a:rPr lang="ru-RU" i="1" dirty="0" err="1" smtClean="0">
                <a:hlinkClick r:id="rId14" tooltip="Карабас-Барабас"/>
              </a:rPr>
              <a:t>Карабас-Барабас</a:t>
            </a:r>
            <a:endParaRPr lang="ru-RU" dirty="0" smtClean="0"/>
          </a:p>
          <a:p>
            <a:r>
              <a:rPr lang="ru-RU" dirty="0" smtClean="0">
                <a:hlinkClick r:id="rId15" tooltip="Быков, Ролан Антонович"/>
              </a:rPr>
              <a:t>Ролан Быков</a:t>
            </a:r>
            <a:r>
              <a:rPr lang="ru-RU" dirty="0" smtClean="0"/>
              <a:t> — </a:t>
            </a:r>
            <a:r>
              <a:rPr lang="ru-RU" i="1" dirty="0" smtClean="0">
                <a:hlinkClick r:id="rId16" tooltip="Кот Базилио"/>
              </a:rPr>
              <a:t>кот Базилио</a:t>
            </a:r>
            <a:endParaRPr lang="ru-RU" dirty="0" smtClean="0"/>
          </a:p>
          <a:p>
            <a:r>
              <a:rPr lang="ru-RU" dirty="0" smtClean="0">
                <a:hlinkClick r:id="rId17" tooltip="Санаева, Елена Всеволодовна"/>
              </a:rPr>
              <a:t>Елена </a:t>
            </a:r>
            <a:r>
              <a:rPr lang="ru-RU" dirty="0" err="1" smtClean="0">
                <a:hlinkClick r:id="rId17" tooltip="Санаева, Елена Всеволодовна"/>
              </a:rPr>
              <a:t>Санаева</a:t>
            </a:r>
            <a:r>
              <a:rPr lang="ru-RU" dirty="0" smtClean="0"/>
              <a:t> — </a:t>
            </a:r>
            <a:r>
              <a:rPr lang="ru-RU" i="1" dirty="0" smtClean="0">
                <a:hlinkClick r:id="rId18" tooltip="Лиса Алиса"/>
              </a:rPr>
              <a:t>лиса Алиса</a:t>
            </a:r>
            <a:endParaRPr lang="ru-RU" dirty="0" smtClean="0"/>
          </a:p>
          <a:p>
            <a:r>
              <a:rPr lang="ru-RU" dirty="0" smtClean="0">
                <a:hlinkClick r:id="rId19" tooltip="Басов, Владимир Павлович"/>
              </a:rPr>
              <a:t>Владимир Басов</a:t>
            </a:r>
            <a:r>
              <a:rPr lang="ru-RU" dirty="0" smtClean="0"/>
              <a:t> — </a:t>
            </a:r>
            <a:r>
              <a:rPr lang="ru-RU" i="1" dirty="0" err="1" smtClean="0"/>
              <a:t>Дуремар</a:t>
            </a:r>
            <a:endParaRPr lang="ru-RU" dirty="0" smtClean="0"/>
          </a:p>
          <a:p>
            <a:r>
              <a:rPr lang="ru-RU" dirty="0" err="1" smtClean="0">
                <a:hlinkClick r:id="rId20" tooltip="Цуладзе, Баадур Сократович"/>
              </a:rPr>
              <a:t>Баадур</a:t>
            </a:r>
            <a:r>
              <a:rPr lang="ru-RU" dirty="0" smtClean="0">
                <a:hlinkClick r:id="rId20" tooltip="Цуладзе, Баадур Сократович"/>
              </a:rPr>
              <a:t> </a:t>
            </a:r>
            <a:r>
              <a:rPr lang="ru-RU" dirty="0" err="1" smtClean="0">
                <a:hlinkClick r:id="rId20" tooltip="Цуладзе, Баадур Сократович"/>
              </a:rPr>
              <a:t>Цуладзе</a:t>
            </a:r>
            <a:r>
              <a:rPr lang="ru-RU" dirty="0" smtClean="0"/>
              <a:t> — </a:t>
            </a:r>
            <a:r>
              <a:rPr lang="ru-RU" i="1" dirty="0" smtClean="0"/>
              <a:t>хозяин харчевни трёх пескарей</a:t>
            </a:r>
            <a:endParaRPr lang="ru-RU" dirty="0"/>
          </a:p>
        </p:txBody>
      </p:sp>
      <p:pic>
        <p:nvPicPr>
          <p:cNvPr id="4100" name="Picture 4" descr="C:\Users\артур\Desktop\i (3).jpg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4857752" y="1357298"/>
            <a:ext cx="1643074" cy="1428760"/>
          </a:xfrm>
          <a:prstGeom prst="rect">
            <a:avLst/>
          </a:prstGeom>
          <a:noFill/>
        </p:spPr>
      </p:pic>
      <p:pic>
        <p:nvPicPr>
          <p:cNvPr id="4101" name="Picture 5" descr="C:\Users\артур\Desktop\803317.jpg"/>
          <p:cNvPicPr>
            <a:picLocks noGrp="1" noChangeAspect="1" noChangeArrowheads="1"/>
          </p:cNvPicPr>
          <p:nvPr>
            <p:ph idx="1"/>
          </p:nvPr>
        </p:nvPicPr>
        <p:blipFill>
          <a:blip r:embed="rId22"/>
          <a:srcRect/>
          <a:stretch>
            <a:fillRect/>
          </a:stretch>
        </p:blipFill>
        <p:spPr bwMode="auto">
          <a:xfrm>
            <a:off x="6715140" y="1357298"/>
            <a:ext cx="1619261" cy="1428760"/>
          </a:xfrm>
          <a:prstGeom prst="rect">
            <a:avLst/>
          </a:prstGeom>
          <a:noFill/>
        </p:spPr>
      </p:pic>
      <p:pic>
        <p:nvPicPr>
          <p:cNvPr id="4102" name="Picture 6" descr="C:\Users\артур\Desktop\803315.jpg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5000628" y="2857496"/>
            <a:ext cx="1571636" cy="1214446"/>
          </a:xfrm>
          <a:prstGeom prst="rect">
            <a:avLst/>
          </a:prstGeom>
          <a:noFill/>
        </p:spPr>
      </p:pic>
      <p:pic>
        <p:nvPicPr>
          <p:cNvPr id="4103" name="Picture 7" descr="C:\Users\артур\Desktop\803316.jpg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428596" y="5286388"/>
            <a:ext cx="1647819" cy="1253094"/>
          </a:xfrm>
          <a:prstGeom prst="rect">
            <a:avLst/>
          </a:prstGeom>
          <a:noFill/>
        </p:spPr>
      </p:pic>
      <p:pic>
        <p:nvPicPr>
          <p:cNvPr id="4104" name="Picture 8" descr="C:\Users\артур\Desktop\__N2I0rooHT2N.jp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6643702" y="2857496"/>
            <a:ext cx="1714512" cy="1214445"/>
          </a:xfrm>
          <a:prstGeom prst="rect">
            <a:avLst/>
          </a:prstGeom>
          <a:noFill/>
        </p:spPr>
      </p:pic>
      <p:pic>
        <p:nvPicPr>
          <p:cNvPr id="4105" name="Picture 9" descr="C:\Users\артур\Desktop\getImage.jpg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2428860" y="5357826"/>
            <a:ext cx="2158992" cy="1214433"/>
          </a:xfrm>
          <a:prstGeom prst="rect">
            <a:avLst/>
          </a:prstGeom>
          <a:noFill/>
        </p:spPr>
      </p:pic>
      <p:pic>
        <p:nvPicPr>
          <p:cNvPr id="4106" name="Picture 10" descr="C:\Users\артур\Desktop\DJv1D2BQjaweUvztnRuQTiK5yU7.jpg"/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5072066" y="5357826"/>
            <a:ext cx="1928806" cy="1285871"/>
          </a:xfrm>
          <a:prstGeom prst="rect">
            <a:avLst/>
          </a:prstGeom>
          <a:noFill/>
        </p:spPr>
      </p:pic>
      <p:pic>
        <p:nvPicPr>
          <p:cNvPr id="4107" name="Picture 11" descr="C:\Users\артур\Desktop\1288184690_5_resize.jpg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7143768" y="5286388"/>
            <a:ext cx="1785956" cy="1339467"/>
          </a:xfrm>
          <a:prstGeom prst="rect">
            <a:avLst/>
          </a:prstGeom>
          <a:noFill/>
        </p:spPr>
      </p:pic>
      <p:pic>
        <p:nvPicPr>
          <p:cNvPr id="4108" name="Picture 12" descr="C:\Users\артур\Desktop\i (2).jpg"/>
          <p:cNvPicPr>
            <a:picLocks noChangeAspect="1"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6715140" y="4071942"/>
            <a:ext cx="1717171" cy="1143008"/>
          </a:xfrm>
          <a:prstGeom prst="rect">
            <a:avLst/>
          </a:prstGeom>
          <a:noFill/>
        </p:spPr>
      </p:pic>
      <p:pic>
        <p:nvPicPr>
          <p:cNvPr id="4109" name="Picture 13" descr="C:\Users\артур\Desktop\i (3).jpg"/>
          <p:cNvPicPr>
            <a:picLocks noChangeAspect="1" noChangeArrowheads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714348" y="1"/>
            <a:ext cx="2146427" cy="142873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ртур\Desktop\i (1)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428604"/>
            <a:ext cx="5286412" cy="4500594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Monotype Corsiva" pitchFamily="66" charset="0"/>
              </a:rPr>
              <a:t>Песня «Буратино» </a:t>
            </a:r>
            <a:r>
              <a:rPr lang="ru-RU" sz="2000" dirty="0" smtClean="0">
                <a:latin typeface="Monotype Corsiva" pitchFamily="66" charset="0"/>
              </a:rPr>
              <a:t>(</a:t>
            </a:r>
            <a:r>
              <a:rPr lang="ru-RU" sz="2000" dirty="0" smtClean="0">
                <a:solidFill>
                  <a:srgbClr val="7030A0"/>
                </a:solidFill>
                <a:latin typeface="Monotype Corsiva" pitchFamily="66" charset="0"/>
              </a:rPr>
              <a:t>муз. А.Рыбникова, сл. Ю.Энтина)</a:t>
            </a:r>
            <a:r>
              <a:rPr lang="ru-RU" sz="1400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1400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1400" dirty="0" smtClean="0">
                <a:solidFill>
                  <a:srgbClr val="00B050"/>
                </a:solidFill>
              </a:rPr>
              <a:t> знакома нескольким поколениям детей.  Заводная финальная композиция дарит положительные эмоции и на многие годы врезается в память. Даже если маленький ребенок еще не полностью осознает суть фильма, то веселый припев «</a:t>
            </a:r>
            <a:r>
              <a:rPr lang="ru-RU" sz="1400" dirty="0" err="1" smtClean="0">
                <a:solidFill>
                  <a:srgbClr val="00B050"/>
                </a:solidFill>
              </a:rPr>
              <a:t>Бу</a:t>
            </a:r>
            <a:r>
              <a:rPr lang="ru-RU" sz="1400" dirty="0" smtClean="0">
                <a:solidFill>
                  <a:srgbClr val="00B050"/>
                </a:solidFill>
              </a:rPr>
              <a:t>! Ра! </a:t>
            </a:r>
            <a:r>
              <a:rPr lang="ru-RU" sz="1400" dirty="0" err="1" smtClean="0">
                <a:solidFill>
                  <a:srgbClr val="00B050"/>
                </a:solidFill>
              </a:rPr>
              <a:t>Ти</a:t>
            </a:r>
            <a:r>
              <a:rPr lang="ru-RU" sz="1400" dirty="0" smtClean="0">
                <a:solidFill>
                  <a:srgbClr val="00B050"/>
                </a:solidFill>
              </a:rPr>
              <a:t>! Но!» он быстро запоминает, а затем и напевает его. Песня настолько положительная и заводная, что даже взрослым захочется подпевать.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>
                <a:solidFill>
                  <a:srgbClr val="7030A0"/>
                </a:solidFill>
              </a:rPr>
              <a:t>Песня написана в тональности до-мажор.</a:t>
            </a:r>
            <a:br>
              <a:rPr lang="ru-RU" sz="1400" dirty="0" smtClean="0">
                <a:solidFill>
                  <a:srgbClr val="7030A0"/>
                </a:solidFill>
              </a:rPr>
            </a:br>
            <a:r>
              <a:rPr lang="ru-RU" sz="1400" dirty="0" smtClean="0">
                <a:solidFill>
                  <a:srgbClr val="7030A0"/>
                </a:solidFill>
              </a:rPr>
              <a:t>Форма песни: вариационная (куплет-припев). </a:t>
            </a:r>
            <a:br>
              <a:rPr lang="ru-RU" sz="1400" dirty="0" smtClean="0">
                <a:solidFill>
                  <a:srgbClr val="7030A0"/>
                </a:solidFill>
              </a:rPr>
            </a:br>
            <a:r>
              <a:rPr lang="ru-RU" sz="1400" dirty="0" smtClean="0">
                <a:solidFill>
                  <a:srgbClr val="7030A0"/>
                </a:solidFill>
              </a:rPr>
              <a:t>В песне три куплета, три припева (состоящих из двух строк).</a:t>
            </a:r>
            <a:br>
              <a:rPr lang="ru-RU" sz="1400" dirty="0" smtClean="0">
                <a:solidFill>
                  <a:srgbClr val="7030A0"/>
                </a:solidFill>
              </a:rPr>
            </a:br>
            <a:r>
              <a:rPr lang="ru-RU" sz="1400" dirty="0" smtClean="0">
                <a:solidFill>
                  <a:srgbClr val="7030A0"/>
                </a:solidFill>
              </a:rPr>
              <a:t>Темп песни: </a:t>
            </a:r>
            <a:r>
              <a:rPr lang="en-US" sz="1400" dirty="0" smtClean="0">
                <a:solidFill>
                  <a:srgbClr val="7030A0"/>
                </a:solidFill>
              </a:rPr>
              <a:t>allegro (</a:t>
            </a:r>
            <a:r>
              <a:rPr lang="ru-RU" sz="1400" dirty="0" smtClean="0">
                <a:solidFill>
                  <a:srgbClr val="7030A0"/>
                </a:solidFill>
              </a:rPr>
              <a:t>скорый), ритм такта: 4/4. </a:t>
            </a:r>
            <a:br>
              <a:rPr lang="ru-RU" sz="1400" dirty="0" smtClean="0">
                <a:solidFill>
                  <a:srgbClr val="7030A0"/>
                </a:solidFill>
              </a:rPr>
            </a:br>
            <a:r>
              <a:rPr lang="ru-RU" sz="1400" dirty="0" smtClean="0">
                <a:solidFill>
                  <a:srgbClr val="7030A0"/>
                </a:solidFill>
              </a:rPr>
              <a:t>Динамика: форте(с использованием </a:t>
            </a:r>
            <a:r>
              <a:rPr lang="en-US" sz="1400" dirty="0" smtClean="0">
                <a:solidFill>
                  <a:srgbClr val="7030A0"/>
                </a:solidFill>
              </a:rPr>
              <a:t>crescendo). </a:t>
            </a:r>
            <a:r>
              <a:rPr lang="ru-RU" sz="1400" dirty="0" smtClean="0">
                <a:solidFill>
                  <a:srgbClr val="7030A0"/>
                </a:solidFill>
              </a:rPr>
              <a:t> </a:t>
            </a:r>
            <a:br>
              <a:rPr lang="ru-RU" sz="1400" dirty="0" smtClean="0">
                <a:solidFill>
                  <a:srgbClr val="7030A0"/>
                </a:solidFill>
              </a:rPr>
            </a:br>
            <a:r>
              <a:rPr lang="ru-RU" sz="1400" dirty="0" smtClean="0">
                <a:solidFill>
                  <a:srgbClr val="7030A0"/>
                </a:solidFill>
              </a:rPr>
              <a:t>Песня написана в среднем регистре. </a:t>
            </a:r>
            <a:br>
              <a:rPr lang="ru-RU" sz="1400" dirty="0" smtClean="0">
                <a:solidFill>
                  <a:srgbClr val="7030A0"/>
                </a:solidFill>
              </a:rPr>
            </a:br>
            <a:endParaRPr lang="ru-RU" sz="1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артур\Desktop\i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428604"/>
            <a:ext cx="5357850" cy="4572032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FF0000"/>
                </a:solidFill>
                <a:latin typeface="Monotype Corsiva" pitchFamily="66" charset="0"/>
              </a:rPr>
              <a:t>Песня</a:t>
            </a:r>
            <a:r>
              <a:rPr lang="ru-RU" sz="1800" dirty="0" smtClean="0">
                <a:solidFill>
                  <a:srgbClr val="0070C0"/>
                </a:solidFill>
                <a:latin typeface="Monotype Corsiva" pitchFamily="66" charset="0"/>
              </a:rPr>
              <a:t> </a:t>
            </a:r>
            <a:r>
              <a:rPr lang="ru-RU" sz="1800" i="1" dirty="0" smtClean="0">
                <a:solidFill>
                  <a:srgbClr val="FF0000"/>
                </a:solidFill>
                <a:latin typeface="Monotype Corsiva" pitchFamily="66" charset="0"/>
              </a:rPr>
              <a:t>фонарщиков</a:t>
            </a:r>
            <a:r>
              <a:rPr lang="ru-RU" sz="1800" i="1" dirty="0" smtClean="0">
                <a:solidFill>
                  <a:srgbClr val="0070C0"/>
                </a:solidFill>
                <a:latin typeface="Monotype Corsiva" pitchFamily="66" charset="0"/>
              </a:rPr>
              <a:t> </a:t>
            </a:r>
            <a:r>
              <a:rPr lang="ru-RU" sz="1600" i="1" dirty="0" smtClean="0">
                <a:latin typeface="Monotype Corsiva" pitchFamily="66" charset="0"/>
              </a:rPr>
              <a:t>(</a:t>
            </a:r>
            <a:r>
              <a:rPr lang="ru-RU" sz="1600" i="1" dirty="0" smtClean="0">
                <a:solidFill>
                  <a:srgbClr val="7030A0"/>
                </a:solidFill>
                <a:latin typeface="Monotype Corsiva" pitchFamily="66" charset="0"/>
              </a:rPr>
              <a:t>муз</a:t>
            </a:r>
            <a:r>
              <a:rPr lang="ru-RU" sz="1600" dirty="0" smtClean="0">
                <a:solidFill>
                  <a:srgbClr val="7030A0"/>
                </a:solidFill>
                <a:latin typeface="Monotype Corsiva" pitchFamily="66" charset="0"/>
              </a:rPr>
              <a:t>. А.Рыбникова, сл. Б.Окуджавы)</a:t>
            </a:r>
            <a:r>
              <a:rPr lang="ru-RU" sz="1600" dirty="0" smtClean="0">
                <a:latin typeface="Monotype Corsiva" pitchFamily="66" charset="0"/>
              </a:rPr>
              <a:t/>
            </a:r>
            <a:br>
              <a:rPr lang="ru-RU" sz="1600" dirty="0" smtClean="0">
                <a:latin typeface="Monotype Corsiva" pitchFamily="66" charset="0"/>
              </a:rPr>
            </a:br>
            <a:r>
              <a:rPr lang="ru-RU" sz="1600" dirty="0" smtClean="0">
                <a:solidFill>
                  <a:srgbClr val="00B050"/>
                </a:solidFill>
              </a:rPr>
              <a:t>Песня  написана в тональности си-минор.</a:t>
            </a:r>
            <a:br>
              <a:rPr lang="ru-RU" sz="1600" dirty="0" smtClean="0">
                <a:solidFill>
                  <a:srgbClr val="00B050"/>
                </a:solidFill>
              </a:rPr>
            </a:br>
            <a:r>
              <a:rPr lang="ru-RU" sz="1600" dirty="0" smtClean="0">
                <a:solidFill>
                  <a:srgbClr val="00B050"/>
                </a:solidFill>
              </a:rPr>
              <a:t>Форма песни: вариационная (куплет-припев). </a:t>
            </a:r>
            <a:br>
              <a:rPr lang="ru-RU" sz="1600" dirty="0" smtClean="0">
                <a:solidFill>
                  <a:srgbClr val="00B050"/>
                </a:solidFill>
              </a:rPr>
            </a:br>
            <a:r>
              <a:rPr lang="ru-RU" sz="1600" dirty="0" smtClean="0">
                <a:solidFill>
                  <a:srgbClr val="00B050"/>
                </a:solidFill>
              </a:rPr>
              <a:t>В песне два куплета и два припева.  </a:t>
            </a:r>
            <a:br>
              <a:rPr lang="ru-RU" sz="1600" dirty="0" smtClean="0">
                <a:solidFill>
                  <a:srgbClr val="00B050"/>
                </a:solidFill>
              </a:rPr>
            </a:br>
            <a:r>
              <a:rPr lang="ru-RU" sz="1600" dirty="0" smtClean="0">
                <a:solidFill>
                  <a:srgbClr val="00B050"/>
                </a:solidFill>
              </a:rPr>
              <a:t>Темп песни: </a:t>
            </a:r>
            <a:r>
              <a:rPr lang="en-US" sz="1600" dirty="0" smtClean="0">
                <a:solidFill>
                  <a:srgbClr val="00B050"/>
                </a:solidFill>
              </a:rPr>
              <a:t>moderato</a:t>
            </a:r>
            <a:r>
              <a:rPr lang="ru-RU" sz="1600" dirty="0" smtClean="0">
                <a:solidFill>
                  <a:srgbClr val="00B050"/>
                </a:solidFill>
              </a:rPr>
              <a:t> (умеренный), ритм такта: 4/4. </a:t>
            </a:r>
            <a:br>
              <a:rPr lang="ru-RU" sz="1600" dirty="0" smtClean="0">
                <a:solidFill>
                  <a:srgbClr val="00B050"/>
                </a:solidFill>
              </a:rPr>
            </a:br>
            <a:r>
              <a:rPr lang="ru-RU" sz="1600" dirty="0" smtClean="0">
                <a:solidFill>
                  <a:srgbClr val="00B050"/>
                </a:solidFill>
              </a:rPr>
              <a:t>Динамика: пиано.</a:t>
            </a:r>
            <a:r>
              <a:rPr lang="en-US" sz="1600" dirty="0" smtClean="0">
                <a:solidFill>
                  <a:srgbClr val="00B050"/>
                </a:solidFill>
              </a:rPr>
              <a:t> </a:t>
            </a:r>
            <a:r>
              <a:rPr lang="ru-RU" sz="1600" dirty="0" smtClean="0">
                <a:solidFill>
                  <a:srgbClr val="00B050"/>
                </a:solidFill>
              </a:rPr>
              <a:t> </a:t>
            </a:r>
            <a:br>
              <a:rPr lang="ru-RU" sz="1600" dirty="0" smtClean="0">
                <a:solidFill>
                  <a:srgbClr val="00B050"/>
                </a:solidFill>
              </a:rPr>
            </a:br>
            <a:r>
              <a:rPr lang="ru-RU" sz="1600" dirty="0" smtClean="0">
                <a:solidFill>
                  <a:srgbClr val="00B050"/>
                </a:solidFill>
              </a:rPr>
              <a:t>Песня написана в среднем регистре. </a:t>
            </a:r>
            <a:br>
              <a:rPr lang="ru-RU" sz="1600" dirty="0" smtClean="0">
                <a:solidFill>
                  <a:srgbClr val="00B050"/>
                </a:solidFill>
              </a:rPr>
            </a:br>
            <a:r>
              <a:rPr lang="ru-RU" sz="1600" dirty="0" smtClean="0">
                <a:solidFill>
                  <a:srgbClr val="00B050"/>
                </a:solidFill>
              </a:rPr>
              <a:t>Характер произведения спокойный, лирический, грустный,</a:t>
            </a:r>
            <a:br>
              <a:rPr lang="ru-RU" sz="1600" dirty="0" smtClean="0">
                <a:solidFill>
                  <a:srgbClr val="00B050"/>
                </a:solidFill>
              </a:rPr>
            </a:br>
            <a:r>
              <a:rPr lang="ru-RU" sz="1600" dirty="0" smtClean="0">
                <a:solidFill>
                  <a:srgbClr val="00B050"/>
                </a:solidFill>
              </a:rPr>
              <a:t>гармонический язык – простой и легко запоминающийся</a:t>
            </a:r>
            <a:br>
              <a:rPr lang="ru-RU" sz="1600" dirty="0" smtClean="0">
                <a:solidFill>
                  <a:srgbClr val="00B050"/>
                </a:solidFill>
              </a:rPr>
            </a:br>
            <a:r>
              <a:rPr lang="ru-RU" sz="1600" dirty="0" smtClean="0">
                <a:solidFill>
                  <a:srgbClr val="00B050"/>
                </a:solidFill>
              </a:rPr>
              <a:t>на слух.</a:t>
            </a:r>
            <a:br>
              <a:rPr lang="ru-RU" sz="1600" dirty="0" smtClean="0">
                <a:solidFill>
                  <a:srgbClr val="00B050"/>
                </a:solidFill>
              </a:rPr>
            </a:br>
            <a:r>
              <a:rPr lang="ru-RU" sz="1600" dirty="0" smtClean="0">
                <a:solidFill>
                  <a:srgbClr val="00B050"/>
                </a:solidFill>
              </a:rPr>
              <a:t>Все музыкальные особенности произведения подчеркнуты</a:t>
            </a:r>
            <a:br>
              <a:rPr lang="ru-RU" sz="1600" dirty="0" smtClean="0">
                <a:solidFill>
                  <a:srgbClr val="00B050"/>
                </a:solidFill>
              </a:rPr>
            </a:br>
            <a:r>
              <a:rPr lang="ru-RU" sz="1600" dirty="0" smtClean="0">
                <a:solidFill>
                  <a:srgbClr val="00B050"/>
                </a:solidFill>
              </a:rPr>
              <a:t>прекрасным исполнением вокально-инструментального </a:t>
            </a:r>
            <a:br>
              <a:rPr lang="ru-RU" sz="1600" dirty="0" smtClean="0">
                <a:solidFill>
                  <a:srgbClr val="00B050"/>
                </a:solidFill>
              </a:rPr>
            </a:br>
            <a:r>
              <a:rPr lang="ru-RU" sz="1600" dirty="0" smtClean="0">
                <a:solidFill>
                  <a:srgbClr val="00B050"/>
                </a:solidFill>
              </a:rPr>
              <a:t>ансамбля «Верные друзья».</a:t>
            </a:r>
            <a:endParaRPr lang="ru-RU" sz="16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артур\Desktop\i (1)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357166"/>
            <a:ext cx="5143536" cy="4572032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/>
            </a:r>
            <a:b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/>
            </a:r>
            <a:b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/>
            </a:r>
            <a:b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/>
            </a:r>
            <a:b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</a:rPr>
              <a:t>Песня Папы Карло </a:t>
            </a:r>
            <a:r>
              <a:rPr lang="ru-RU" sz="2000" dirty="0" smtClean="0">
                <a:solidFill>
                  <a:srgbClr val="FF0000"/>
                </a:solidFill>
                <a:latin typeface="Monotype Corsiva" pitchFamily="66" charset="0"/>
              </a:rPr>
              <a:t>(муз. А.Рыбникова, сл. Б.Окуджавы)</a:t>
            </a:r>
            <a:r>
              <a:rPr lang="ru-RU" sz="2000" dirty="0" smtClean="0">
                <a:latin typeface="Monotype Corsiva" pitchFamily="66" charset="0"/>
              </a:rPr>
              <a:t/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1600" dirty="0" smtClean="0">
                <a:solidFill>
                  <a:srgbClr val="00B050"/>
                </a:solidFill>
              </a:rPr>
              <a:t>Песня  написана в тональности фа-мажор.</a:t>
            </a:r>
            <a:br>
              <a:rPr lang="ru-RU" sz="1600" dirty="0" smtClean="0">
                <a:solidFill>
                  <a:srgbClr val="00B050"/>
                </a:solidFill>
              </a:rPr>
            </a:br>
            <a:r>
              <a:rPr lang="ru-RU" sz="1600" dirty="0" smtClean="0">
                <a:solidFill>
                  <a:srgbClr val="00B050"/>
                </a:solidFill>
              </a:rPr>
              <a:t>Форма песни: куплетно-вариационная. </a:t>
            </a:r>
            <a:br>
              <a:rPr lang="ru-RU" sz="1600" dirty="0" smtClean="0">
                <a:solidFill>
                  <a:srgbClr val="00B050"/>
                </a:solidFill>
              </a:rPr>
            </a:br>
            <a:r>
              <a:rPr lang="ru-RU" sz="1600" dirty="0" smtClean="0">
                <a:solidFill>
                  <a:srgbClr val="00B050"/>
                </a:solidFill>
              </a:rPr>
              <a:t>В песне два куплета. Куплет представляет собой период неповторного </a:t>
            </a:r>
            <a:br>
              <a:rPr lang="ru-RU" sz="1600" dirty="0" smtClean="0">
                <a:solidFill>
                  <a:srgbClr val="00B050"/>
                </a:solidFill>
              </a:rPr>
            </a:br>
            <a:r>
              <a:rPr lang="ru-RU" sz="1600" dirty="0" smtClean="0">
                <a:solidFill>
                  <a:srgbClr val="00B050"/>
                </a:solidFill>
              </a:rPr>
              <a:t>строения из двух предложений по 4 такта. </a:t>
            </a:r>
            <a:br>
              <a:rPr lang="ru-RU" sz="1600" dirty="0" smtClean="0">
                <a:solidFill>
                  <a:srgbClr val="00B050"/>
                </a:solidFill>
              </a:rPr>
            </a:br>
            <a:r>
              <a:rPr lang="ru-RU" sz="1600" dirty="0" smtClean="0">
                <a:solidFill>
                  <a:srgbClr val="00B050"/>
                </a:solidFill>
              </a:rPr>
              <a:t>Темп песни: неторопливый, ритм такта: 6/8. </a:t>
            </a:r>
            <a:br>
              <a:rPr lang="ru-RU" sz="1600" dirty="0" smtClean="0">
                <a:solidFill>
                  <a:srgbClr val="00B050"/>
                </a:solidFill>
              </a:rPr>
            </a:br>
            <a:r>
              <a:rPr lang="ru-RU" sz="1600" dirty="0" smtClean="0">
                <a:solidFill>
                  <a:srgbClr val="00B050"/>
                </a:solidFill>
              </a:rPr>
              <a:t>Динамика: пиано, сменяющееся форте на переходах между куплетами</a:t>
            </a:r>
            <a:r>
              <a:rPr lang="en-US" sz="1600" dirty="0" smtClean="0">
                <a:solidFill>
                  <a:srgbClr val="00B050"/>
                </a:solidFill>
              </a:rPr>
              <a:t>. </a:t>
            </a:r>
            <a:r>
              <a:rPr lang="ru-RU" sz="1600" dirty="0" smtClean="0">
                <a:solidFill>
                  <a:srgbClr val="00B050"/>
                </a:solidFill>
              </a:rPr>
              <a:t> </a:t>
            </a:r>
            <a:br>
              <a:rPr lang="ru-RU" sz="1600" dirty="0" smtClean="0">
                <a:solidFill>
                  <a:srgbClr val="00B050"/>
                </a:solidFill>
              </a:rPr>
            </a:br>
            <a:r>
              <a:rPr lang="ru-RU" sz="1600" dirty="0" smtClean="0">
                <a:solidFill>
                  <a:srgbClr val="00B050"/>
                </a:solidFill>
              </a:rPr>
              <a:t>Песня написана в среднем регистре. </a:t>
            </a:r>
            <a:br>
              <a:rPr lang="ru-RU" sz="1600" dirty="0" smtClean="0">
                <a:solidFill>
                  <a:srgbClr val="00B050"/>
                </a:solidFill>
              </a:rPr>
            </a:br>
            <a:r>
              <a:rPr lang="ru-RU" sz="1600" dirty="0" smtClean="0">
                <a:solidFill>
                  <a:srgbClr val="00B050"/>
                </a:solidFill>
              </a:rPr>
              <a:t>Народные отголоски присутствуют в произведении и</a:t>
            </a:r>
            <a:br>
              <a:rPr lang="ru-RU" sz="1600" dirty="0" smtClean="0">
                <a:solidFill>
                  <a:srgbClr val="00B050"/>
                </a:solidFill>
              </a:rPr>
            </a:br>
            <a:r>
              <a:rPr lang="ru-RU" sz="1600" dirty="0" smtClean="0">
                <a:solidFill>
                  <a:srgbClr val="00B050"/>
                </a:solidFill>
              </a:rPr>
              <a:t>подчеркиваются инструментом – шарманкой.</a:t>
            </a:r>
            <a:br>
              <a:rPr lang="ru-RU" sz="1600" dirty="0" smtClean="0">
                <a:solidFill>
                  <a:srgbClr val="00B050"/>
                </a:solidFill>
              </a:rPr>
            </a:br>
            <a:r>
              <a:rPr lang="ru-RU" sz="1600" dirty="0" smtClean="0">
                <a:solidFill>
                  <a:srgbClr val="00B050"/>
                </a:solidFill>
              </a:rPr>
              <a:t>Характер произведения спокойный, лирический, нежный, гармонический</a:t>
            </a:r>
            <a:br>
              <a:rPr lang="ru-RU" sz="1600" dirty="0" smtClean="0">
                <a:solidFill>
                  <a:srgbClr val="00B050"/>
                </a:solidFill>
              </a:rPr>
            </a:br>
            <a:r>
              <a:rPr lang="ru-RU" sz="1600" dirty="0" smtClean="0">
                <a:solidFill>
                  <a:srgbClr val="00B050"/>
                </a:solidFill>
              </a:rPr>
              <a:t>                    язык – простой и легко запоминающийся на слух.</a:t>
            </a:r>
            <a:br>
              <a:rPr lang="ru-RU" sz="1600" dirty="0" smtClean="0">
                <a:solidFill>
                  <a:srgbClr val="00B050"/>
                </a:solidFill>
              </a:rPr>
            </a:br>
            <a:r>
              <a:rPr lang="ru-RU" sz="1600" dirty="0" smtClean="0">
                <a:solidFill>
                  <a:srgbClr val="00B050"/>
                </a:solidFill>
              </a:rPr>
              <a:t/>
            </a:r>
            <a:br>
              <a:rPr lang="ru-RU" sz="1600" dirty="0" smtClean="0">
                <a:solidFill>
                  <a:srgbClr val="00B050"/>
                </a:solidFill>
              </a:rPr>
            </a:br>
            <a:r>
              <a:rPr lang="ru-RU" sz="1600" dirty="0" smtClean="0">
                <a:solidFill>
                  <a:srgbClr val="00B050"/>
                </a:solidFill>
              </a:rPr>
              <a:t> </a:t>
            </a:r>
            <a:br>
              <a:rPr lang="ru-RU" sz="1600" dirty="0" smtClean="0">
                <a:solidFill>
                  <a:srgbClr val="00B050"/>
                </a:solidFill>
              </a:rPr>
            </a:br>
            <a:r>
              <a:rPr lang="ru-RU" sz="1600" dirty="0" smtClean="0">
                <a:solidFill>
                  <a:srgbClr val="00B050"/>
                </a:solidFill>
              </a:rPr>
              <a:t/>
            </a:r>
            <a:br>
              <a:rPr lang="ru-RU" sz="1600" dirty="0" smtClean="0">
                <a:solidFill>
                  <a:srgbClr val="00B050"/>
                </a:solidFill>
              </a:rPr>
            </a:br>
            <a:r>
              <a:rPr lang="ru-RU" sz="1600" dirty="0" smtClean="0">
                <a:solidFill>
                  <a:srgbClr val="00B050"/>
                </a:solidFill>
              </a:rPr>
              <a:t/>
            </a:r>
            <a:br>
              <a:rPr lang="ru-RU" sz="1600" dirty="0" smtClean="0">
                <a:solidFill>
                  <a:srgbClr val="00B050"/>
                </a:solidFill>
              </a:rPr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артур\Desktop\i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428604"/>
            <a:ext cx="5143536" cy="4511684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Monotype Corsiva" pitchFamily="66" charset="0"/>
              </a:rPr>
              <a:t>Песня кукол «Страшный Карабас»</a:t>
            </a:r>
            <a:br>
              <a:rPr lang="ru-RU" sz="20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1800" dirty="0" smtClean="0">
                <a:solidFill>
                  <a:srgbClr val="FF0000"/>
                </a:solidFill>
                <a:latin typeface="Monotype Corsiva" pitchFamily="66" charset="0"/>
              </a:rPr>
              <a:t>(муз. А.Рыбникова, сл. Ю.Энтина)</a:t>
            </a:r>
            <a:r>
              <a:rPr lang="ru-RU" sz="1800" dirty="0" smtClean="0">
                <a:latin typeface="Monotype Corsiva" pitchFamily="66" charset="0"/>
              </a:rPr>
              <a:t/>
            </a:r>
            <a:br>
              <a:rPr lang="ru-RU" sz="1800" dirty="0" smtClean="0">
                <a:latin typeface="Monotype Corsiva" pitchFamily="66" charset="0"/>
              </a:rPr>
            </a:br>
            <a:r>
              <a:rPr lang="ru-RU" sz="1800" dirty="0" smtClean="0">
                <a:solidFill>
                  <a:srgbClr val="00B050"/>
                </a:solidFill>
              </a:rPr>
              <a:t>Форма песни: вариационная (куплет-припев). </a:t>
            </a:r>
            <a:br>
              <a:rPr lang="ru-RU" sz="1800" dirty="0" smtClean="0">
                <a:solidFill>
                  <a:srgbClr val="00B050"/>
                </a:solidFill>
              </a:rPr>
            </a:br>
            <a:r>
              <a:rPr lang="ru-RU" sz="1800" dirty="0" smtClean="0">
                <a:solidFill>
                  <a:srgbClr val="00B050"/>
                </a:solidFill>
              </a:rPr>
              <a:t>В песне два куплета, два припева. </a:t>
            </a:r>
            <a:br>
              <a:rPr lang="ru-RU" sz="1800" dirty="0" smtClean="0">
                <a:solidFill>
                  <a:srgbClr val="00B050"/>
                </a:solidFill>
              </a:rPr>
            </a:br>
            <a:r>
              <a:rPr lang="ru-RU" sz="1800" dirty="0" smtClean="0">
                <a:solidFill>
                  <a:srgbClr val="00B050"/>
                </a:solidFill>
              </a:rPr>
              <a:t>Темп песни: </a:t>
            </a:r>
            <a:r>
              <a:rPr lang="en-US" sz="1800" dirty="0" smtClean="0">
                <a:solidFill>
                  <a:srgbClr val="00B050"/>
                </a:solidFill>
              </a:rPr>
              <a:t>allegro </a:t>
            </a:r>
            <a:r>
              <a:rPr lang="ru-RU" sz="1800" dirty="0" smtClean="0">
                <a:solidFill>
                  <a:srgbClr val="00B050"/>
                </a:solidFill>
              </a:rPr>
              <a:t>(скорый). </a:t>
            </a:r>
            <a:br>
              <a:rPr lang="ru-RU" sz="1800" dirty="0" smtClean="0">
                <a:solidFill>
                  <a:srgbClr val="00B050"/>
                </a:solidFill>
              </a:rPr>
            </a:br>
            <a:r>
              <a:rPr lang="ru-RU" sz="1800" dirty="0" smtClean="0">
                <a:solidFill>
                  <a:srgbClr val="00B050"/>
                </a:solidFill>
              </a:rPr>
              <a:t>Динамика: пиано</a:t>
            </a:r>
            <a:r>
              <a:rPr lang="en-US" sz="1800" dirty="0" smtClean="0">
                <a:solidFill>
                  <a:srgbClr val="00B050"/>
                </a:solidFill>
              </a:rPr>
              <a:t>. </a:t>
            </a:r>
            <a:r>
              <a:rPr lang="ru-RU" sz="1800" dirty="0" smtClean="0">
                <a:solidFill>
                  <a:srgbClr val="00B050"/>
                </a:solidFill>
              </a:rPr>
              <a:t> </a:t>
            </a:r>
            <a:br>
              <a:rPr lang="ru-RU" sz="1800" dirty="0" smtClean="0">
                <a:solidFill>
                  <a:srgbClr val="00B050"/>
                </a:solidFill>
              </a:rPr>
            </a:br>
            <a:r>
              <a:rPr lang="ru-RU" sz="1800" dirty="0" smtClean="0">
                <a:solidFill>
                  <a:srgbClr val="00B050"/>
                </a:solidFill>
              </a:rPr>
              <a:t>Песня написана в среднем регистре, исполняется в верхнем. </a:t>
            </a:r>
            <a:br>
              <a:rPr lang="ru-RU" sz="1800" dirty="0" smtClean="0">
                <a:solidFill>
                  <a:srgbClr val="00B050"/>
                </a:solidFill>
              </a:rPr>
            </a:br>
            <a:r>
              <a:rPr lang="ru-RU" sz="1800" dirty="0" smtClean="0">
                <a:solidFill>
                  <a:srgbClr val="00B050"/>
                </a:solidFill>
              </a:rPr>
              <a:t>Характер произведения неспокойный, стремительный, тревожный,</a:t>
            </a:r>
            <a:br>
              <a:rPr lang="ru-RU" sz="1800" dirty="0" smtClean="0">
                <a:solidFill>
                  <a:srgbClr val="00B050"/>
                </a:solidFill>
              </a:rPr>
            </a:br>
            <a:r>
              <a:rPr lang="ru-RU" sz="1800" dirty="0" smtClean="0">
                <a:solidFill>
                  <a:srgbClr val="00B050"/>
                </a:solidFill>
              </a:rPr>
              <a:t>гармонический язык – несложный и легко запоминающийся на слух.</a:t>
            </a:r>
            <a:br>
              <a:rPr lang="ru-RU" sz="1800" dirty="0" smtClean="0">
                <a:solidFill>
                  <a:srgbClr val="00B050"/>
                </a:solidFill>
              </a:rPr>
            </a:br>
            <a:r>
              <a:rPr lang="ru-RU" sz="1800" dirty="0" smtClean="0">
                <a:solidFill>
                  <a:srgbClr val="00B050"/>
                </a:solidFill>
              </a:rPr>
              <a:t>Характер музыки полностью передан с помощью</a:t>
            </a:r>
            <a:br>
              <a:rPr lang="ru-RU" sz="1800" dirty="0" smtClean="0">
                <a:solidFill>
                  <a:srgbClr val="00B050"/>
                </a:solidFill>
              </a:rPr>
            </a:br>
            <a:r>
              <a:rPr lang="ru-RU" sz="1800" dirty="0" smtClean="0">
                <a:solidFill>
                  <a:srgbClr val="00B050"/>
                </a:solidFill>
              </a:rPr>
              <a:t>вокальных особенностей исполнителя песни – детского</a:t>
            </a:r>
            <a:br>
              <a:rPr lang="ru-RU" sz="1800" dirty="0" smtClean="0">
                <a:solidFill>
                  <a:srgbClr val="00B050"/>
                </a:solidFill>
              </a:rPr>
            </a:br>
            <a:r>
              <a:rPr lang="ru-RU" sz="1800" dirty="0" smtClean="0">
                <a:solidFill>
                  <a:srgbClr val="00B050"/>
                </a:solidFill>
              </a:rPr>
              <a:t>вокального ансамбля 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>
                <a:latin typeface="Monotype Corsiva" pitchFamily="66" charset="0"/>
              </a:rPr>
              <a:t/>
            </a:r>
            <a:br>
              <a:rPr lang="ru-RU" sz="1800" dirty="0" smtClean="0">
                <a:latin typeface="Monotype Corsiva" pitchFamily="66" charset="0"/>
              </a:rPr>
            </a:br>
            <a:endParaRPr lang="ru-RU" sz="2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артур\Desktop\i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428604"/>
            <a:ext cx="5286412" cy="4429156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rgbClr val="FF0000"/>
                </a:solidFill>
                <a:latin typeface="Monotype Corsiva" pitchFamily="66" charset="0"/>
              </a:rPr>
              <a:t>Песня </a:t>
            </a:r>
            <a:r>
              <a:rPr lang="ru-RU" sz="2200" dirty="0" err="1" smtClean="0">
                <a:solidFill>
                  <a:srgbClr val="FF0000"/>
                </a:solidFill>
                <a:latin typeface="Monotype Corsiva" pitchFamily="66" charset="0"/>
              </a:rPr>
              <a:t>Дуремара</a:t>
            </a:r>
            <a:r>
              <a:rPr lang="ru-RU" sz="2200" dirty="0" smtClean="0">
                <a:solidFill>
                  <a:srgbClr val="FF0000"/>
                </a:solidFill>
                <a:latin typeface="Monotype Corsiva" pitchFamily="66" charset="0"/>
              </a:rPr>
              <a:t> (муз. А.Рыбникова, сл. Ю.Энтина)</a:t>
            </a:r>
            <a:r>
              <a:rPr lang="ru-RU" sz="1800" dirty="0" smtClean="0">
                <a:latin typeface="Monotype Corsiva" pitchFamily="66" charset="0"/>
              </a:rPr>
              <a:t/>
            </a:r>
            <a:br>
              <a:rPr lang="ru-RU" sz="1800" dirty="0" smtClean="0">
                <a:latin typeface="Monotype Corsiva" pitchFamily="66" charset="0"/>
              </a:rPr>
            </a:br>
            <a:r>
              <a:rPr lang="ru-RU" sz="1600" dirty="0" smtClean="0">
                <a:solidFill>
                  <a:srgbClr val="00B050"/>
                </a:solidFill>
              </a:rPr>
              <a:t>Песня  написана в тональности ми бемоль-мажор.</a:t>
            </a:r>
            <a:br>
              <a:rPr lang="ru-RU" sz="1600" dirty="0" smtClean="0">
                <a:solidFill>
                  <a:srgbClr val="00B050"/>
                </a:solidFill>
              </a:rPr>
            </a:br>
            <a:r>
              <a:rPr lang="ru-RU" sz="1600" dirty="0" smtClean="0">
                <a:solidFill>
                  <a:srgbClr val="00B050"/>
                </a:solidFill>
              </a:rPr>
              <a:t>Форма песни: вариационная (куплет-припев). </a:t>
            </a:r>
            <a:br>
              <a:rPr lang="ru-RU" sz="1600" dirty="0" smtClean="0">
                <a:solidFill>
                  <a:srgbClr val="00B050"/>
                </a:solidFill>
              </a:rPr>
            </a:br>
            <a:r>
              <a:rPr lang="ru-RU" sz="1600" dirty="0" smtClean="0">
                <a:solidFill>
                  <a:srgbClr val="00B050"/>
                </a:solidFill>
              </a:rPr>
              <a:t>В песне два куплета, два припева.</a:t>
            </a:r>
            <a:br>
              <a:rPr lang="ru-RU" sz="1600" dirty="0" smtClean="0">
                <a:solidFill>
                  <a:srgbClr val="00B050"/>
                </a:solidFill>
              </a:rPr>
            </a:br>
            <a:r>
              <a:rPr lang="ru-RU" sz="1600" dirty="0" smtClean="0">
                <a:solidFill>
                  <a:srgbClr val="00B050"/>
                </a:solidFill>
              </a:rPr>
              <a:t>Темп песни: свободный, ритм такта: 3/4. </a:t>
            </a:r>
            <a:br>
              <a:rPr lang="ru-RU" sz="1600" dirty="0" smtClean="0">
                <a:solidFill>
                  <a:srgbClr val="00B050"/>
                </a:solidFill>
              </a:rPr>
            </a:br>
            <a:r>
              <a:rPr lang="ru-RU" sz="1600" dirty="0" smtClean="0">
                <a:solidFill>
                  <a:srgbClr val="00B050"/>
                </a:solidFill>
              </a:rPr>
              <a:t>Динамика: форте(с использованием </a:t>
            </a:r>
            <a:r>
              <a:rPr lang="en-US" sz="1600" dirty="0" smtClean="0">
                <a:solidFill>
                  <a:srgbClr val="00B050"/>
                </a:solidFill>
              </a:rPr>
              <a:t>crescendo). </a:t>
            </a:r>
            <a:r>
              <a:rPr lang="ru-RU" sz="1600" dirty="0" smtClean="0">
                <a:solidFill>
                  <a:srgbClr val="00B050"/>
                </a:solidFill>
              </a:rPr>
              <a:t> </a:t>
            </a:r>
            <a:br>
              <a:rPr lang="ru-RU" sz="1600" dirty="0" smtClean="0">
                <a:solidFill>
                  <a:srgbClr val="00B050"/>
                </a:solidFill>
              </a:rPr>
            </a:br>
            <a:r>
              <a:rPr lang="ru-RU" sz="1600" dirty="0" smtClean="0">
                <a:solidFill>
                  <a:srgbClr val="00B050"/>
                </a:solidFill>
              </a:rPr>
              <a:t>Песня написана в среднем регистре. </a:t>
            </a:r>
            <a:br>
              <a:rPr lang="ru-RU" sz="1600" dirty="0" smtClean="0">
                <a:solidFill>
                  <a:srgbClr val="00B050"/>
                </a:solidFill>
              </a:rPr>
            </a:br>
            <a:r>
              <a:rPr lang="ru-RU" sz="1600" dirty="0" smtClean="0">
                <a:solidFill>
                  <a:srgbClr val="00B050"/>
                </a:solidFill>
              </a:rPr>
              <a:t>Характер произведения веселый, задорный и насмешливый, гармонический</a:t>
            </a:r>
            <a:br>
              <a:rPr lang="ru-RU" sz="1600" dirty="0" smtClean="0">
                <a:solidFill>
                  <a:srgbClr val="00B050"/>
                </a:solidFill>
              </a:rPr>
            </a:br>
            <a:r>
              <a:rPr lang="ru-RU" sz="1600" dirty="0" smtClean="0">
                <a:solidFill>
                  <a:srgbClr val="00B050"/>
                </a:solidFill>
              </a:rPr>
              <a:t>язык – простой и легко запоминающийся на слух.</a:t>
            </a:r>
            <a:br>
              <a:rPr lang="ru-RU" sz="1600" dirty="0" smtClean="0">
                <a:solidFill>
                  <a:srgbClr val="00B050"/>
                </a:solidFill>
              </a:rPr>
            </a:br>
            <a:r>
              <a:rPr lang="ru-RU" sz="1600" dirty="0" smtClean="0">
                <a:solidFill>
                  <a:srgbClr val="00B050"/>
                </a:solidFill>
              </a:rPr>
              <a:t>Песня </a:t>
            </a:r>
            <a:r>
              <a:rPr lang="ru-RU" sz="1600" dirty="0" err="1" smtClean="0">
                <a:solidFill>
                  <a:srgbClr val="00B050"/>
                </a:solidFill>
              </a:rPr>
              <a:t>Дуремара</a:t>
            </a:r>
            <a:r>
              <a:rPr lang="ru-RU" sz="1600" dirty="0" smtClean="0">
                <a:solidFill>
                  <a:srgbClr val="00B050"/>
                </a:solidFill>
              </a:rPr>
              <a:t> является одной из отличающихся песен</a:t>
            </a:r>
            <a:br>
              <a:rPr lang="ru-RU" sz="1600" dirty="0" smtClean="0">
                <a:solidFill>
                  <a:srgbClr val="00B050"/>
                </a:solidFill>
              </a:rPr>
            </a:br>
            <a:r>
              <a:rPr lang="ru-RU" sz="1600" dirty="0" smtClean="0">
                <a:solidFill>
                  <a:srgbClr val="00B050"/>
                </a:solidFill>
              </a:rPr>
              <a:t>из всего музыкального фильма, так как куплеты и </a:t>
            </a:r>
            <a:br>
              <a:rPr lang="ru-RU" sz="1600" dirty="0" smtClean="0">
                <a:solidFill>
                  <a:srgbClr val="00B050"/>
                </a:solidFill>
              </a:rPr>
            </a:br>
            <a:r>
              <a:rPr lang="ru-RU" sz="1600" dirty="0" smtClean="0">
                <a:solidFill>
                  <a:srgbClr val="00B050"/>
                </a:solidFill>
              </a:rPr>
              <a:t>припевы исполняет не один и тот же человек. Владимир</a:t>
            </a:r>
            <a:br>
              <a:rPr lang="ru-RU" sz="1600" dirty="0" smtClean="0">
                <a:solidFill>
                  <a:srgbClr val="00B050"/>
                </a:solidFill>
              </a:rPr>
            </a:br>
            <a:r>
              <a:rPr lang="ru-RU" sz="1600" dirty="0" smtClean="0">
                <a:solidFill>
                  <a:srgbClr val="00B050"/>
                </a:solidFill>
              </a:rPr>
              <a:t>Басов – куплеты, а вокальный ансамбль </a:t>
            </a:r>
            <a:r>
              <a:rPr lang="ru-RU" sz="1600" dirty="0" err="1" smtClean="0">
                <a:solidFill>
                  <a:srgbClr val="00B050"/>
                </a:solidFill>
              </a:rPr>
              <a:t>ТЮЗа</a:t>
            </a:r>
            <a:r>
              <a:rPr lang="ru-RU" sz="1600" dirty="0" smtClean="0">
                <a:solidFill>
                  <a:srgbClr val="00B050"/>
                </a:solidFill>
              </a:rPr>
              <a:t> – припев.</a:t>
            </a:r>
            <a:br>
              <a:rPr lang="ru-RU" sz="1600" dirty="0" smtClean="0">
                <a:solidFill>
                  <a:srgbClr val="00B050"/>
                </a:solidFill>
              </a:rPr>
            </a:br>
            <a:r>
              <a:rPr lang="en-US" sz="1600" dirty="0" smtClean="0">
                <a:solidFill>
                  <a:srgbClr val="00B050"/>
                </a:solidFill>
              </a:rPr>
              <a:t>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 </a:t>
            </a:r>
            <a:br>
              <a:rPr lang="ru-RU" sz="1800" dirty="0" smtClean="0"/>
            </a:br>
            <a:endParaRPr lang="ru-RU" sz="1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195</Words>
  <PresentationFormat>Экран (4:3)</PresentationFormat>
  <Paragraphs>45</Paragraphs>
  <Slides>18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к фильму «Приключение Буратино»   Выполнил: Хабиров Эмиль МБОУ СОШ №7 г. Туймазы Руководитель: Хисматуллина Е.В.</vt:lpstr>
      <vt:lpstr>«Приключения Буратино» — советский двухсерийный музыкальный телевизионный фильм по мотивам сказки Алексея Толстого «Золотой ключик, или Приключения Буратино», созданный на киностудии «Беларусьфильм» в 1975 году. Считается культовым. Телепремьера состоялась 1-2 января 1976 года. Сценарий Инны Веткиной Режиссер Леонид Нечаева Главный оператор: Юрий Елхов Главный художник: Леонид Ершов Музыка Алексея Рыбникова Стихи Булата Окуджавы, Юрия Энтина Роли озвучивали: Алексей Консовский (Говорящий Сверчок), Гарри Бардин (паук) </vt:lpstr>
      <vt:lpstr>Слайд 3</vt:lpstr>
      <vt:lpstr>АКТЁРЫ  </vt:lpstr>
      <vt:lpstr>Песня «Буратино» (муз. А.Рыбникова, сл. Ю.Энтина)  знакома нескольким поколениям детей.  Заводная финальная композиция дарит положительные эмоции и на многие годы врезается в память. Даже если маленький ребенок еще не полностью осознает суть фильма, то веселый припев «Бу! Ра! Ти! Но!» он быстро запоминает, а затем и напевает его. Песня настолько положительная и заводная, что даже взрослым захочется подпевать.   Песня написана в тональности до-мажор. Форма песни: вариационная (куплет-припев).  В песне три куплета, три припева (состоящих из двух строк). Темп песни: allegro (скорый), ритм такта: 4/4.  Динамика: форте(с использованием crescendo).   Песня написана в среднем регистре.  </vt:lpstr>
      <vt:lpstr>Песня фонарщиков (муз. А.Рыбникова, сл. Б.Окуджавы) Песня  написана в тональности си-минор. Форма песни: вариационная (куплет-припев).  В песне два куплета и два припева.   Темп песни: moderato (умеренный), ритм такта: 4/4.  Динамика: пиано.   Песня написана в среднем регистре.  Характер произведения спокойный, лирический, грустный, гармонический язык – простой и легко запоминающийся на слух. Все музыкальные особенности произведения подчеркнуты прекрасным исполнением вокально-инструментального  ансамбля «Верные друзья».</vt:lpstr>
      <vt:lpstr>    Песня Папы Карло (муз. А.Рыбникова, сл. Б.Окуджавы) Песня  написана в тональности фа-мажор. Форма песни: куплетно-вариационная.  В песне два куплета. Куплет представляет собой период неповторного  строения из двух предложений по 4 такта.  Темп песни: неторопливый, ритм такта: 6/8.  Динамика: пиано, сменяющееся форте на переходах между куплетами.   Песня написана в среднем регистре.  Народные отголоски присутствуют в произведении и подчеркиваются инструментом – шарманкой. Характер произведения спокойный, лирический, нежный, гармонический                     язык – простой и легко запоминающийся на слух.        </vt:lpstr>
      <vt:lpstr>Песня кукол «Страшный Карабас»  (муз. А.Рыбникова, сл. Ю.Энтина) Форма песни: вариационная (куплет-припев).  В песне два куплета, два припева.  Темп песни: allegro (скорый).  Динамика: пиано.   Песня написана в среднем регистре, исполняется в верхнем.  Характер произведения неспокойный, стремительный, тревожный, гармонический язык – несложный и легко запоминающийся на слух. Характер музыки полностью передан с помощью вокальных особенностей исполнителя песни – детского вокального ансамбля .  </vt:lpstr>
      <vt:lpstr>Песня Дуремара (муз. А.Рыбникова, сл. Ю.Энтина) Песня  написана в тональности ми бемоль-мажор. Форма песни: вариационная (куплет-припев).  В песне два куплета, два припева. Темп песни: свободный, ритм такта: 3/4.  Динамика: форте(с использованием crescendo).   Песня написана в среднем регистре.  Характер произведения веселый, задорный и насмешливый, гармонический язык – простой и легко запоминающийся на слух. Песня Дуремара является одной из отличающихся песен из всего музыкального фильма, так как куплеты и  припевы исполняет не один и тот же человек. Владимир Басов – куплеты, а вокальный ансамбль ТЮЗа – припев.     </vt:lpstr>
      <vt:lpstr>Песня-танец лисы Алисы и кота Базилио   (муз. А.Рыбникова, сл. Б.Окуджавы) Написана в тональности до-мажор. Форма песни: вариационная (припев-куплет).  В песне 3 куплета (по 2 строки), 3 припева . Темп песни: moderato (умеренный) , ритм такта: 4/4.  Динамика: форте.   Песня написана в среднем регистре, исполняется в верхнем и нижнем.  Характер произведения веселый, задорный и насмешливый, гармонический язык – простой и легко запоминающийся на слух. Песня исполнена прекрасными вокалистами Еленой Санаевой и Роланом Быковым.   </vt:lpstr>
      <vt:lpstr>Песня Карабаса Барабаса   (муз. А.Рыбникова, сл. Б.Окуджавы)  Песня  написана в тональности соль-мажор. Форма песни: куплетно-вариационная.  В песне 3 куплета. Темп песни: тяжелый, но скорый, ритм такта: 4/4.  Динамика: форте (в конце куплетов переход от пиано к форте – crescendo).   Песня написана в нижнем регистре.  Характер произведения тяжелый, задорный, веселый, гармонический язык – простой и легко запоминающийся на слух. </vt:lpstr>
      <vt:lpstr>    Песня Пауков и Буратино  (муз. А.Рыбникова, сл. Ю.Энтина) Песня написана в тональности до-мажор. Форма песни: вариационная (куплет-припев).  В песне два куплета, два припева. Темп песни: свободный. Динамика: куплеты – пиано, припев – форте.   Песня написана в среднем регистре, исполнена в нижнем (куплеты), среднем (припевы).  Характер произведения коварный, задорный. Гармонический язык – простой и легко запоминающийся на слух. Исполнена Гарри Бардиным (куплеты) и Татьяной Канаевой (припевы).         </vt:lpstr>
      <vt:lpstr> Песня «Поле чудес» (муз. А.Рыбникова, сл. Б.Окуджавы)  Песня  написана в тональности до-минор. Форма песни: вариационная (куплет-припев).  В песне два куплета, два припева. Темп песни: свободный, темп – 4/4. Динамика: куплеты – пиано, припев – форте.   Песня написана в среднем регистре, исполнена в нижнем (куплеты), среднем (припевы).  Характер произведения таинственный, задорный, веселый. Гармонический язык – непростой, но не сложно запоминающийся на слух.               Исполняют Ролан Быков и Елены Санаева  </vt:lpstr>
      <vt:lpstr>  Песня Черепахи Тортилы  (муз. А.Рыбникова, сл. Ю.Энтина)  Песня Черепахи Тортилы написана в тональности ми-минор. Форма песни: куплетно-вариационная.  В песне два куплета. Куплет представляет собой период неповторного  строения из двух предложений по 4 такта.  Темп песни: свободный, темп – 3/4. Динамика: меццо пиано (средне тихо).   Песня написана в среднем регистре.  Характер произведения меланхоличный, грустный, протяжный и  лирический. Гармонический язык – простой, с отголосками народных напевов, напоминает романс.    </vt:lpstr>
      <vt:lpstr>Песня Пьеро (муз. А.Рыбникова, сл. Б.Окуджавы)  Песня Пьеро написана в тональности ми-минор. Форма песни: вариационная (куплет-припев).  В песне два куплета и два припева. Темп песни: умеренный, темп – 4/4. Динамика: пиано.   Песня написана в среднем регистре, исполнена в верхнем.  Характер произведения лирический, светлый, грустный, передающий отчаяние и надеждой. Гармонический язык – простой, напоминает серенаду.  </vt:lpstr>
      <vt:lpstr>Больше всего мне нравится песня «Буратино». Она очень веселая заводная. Припев этой песни услышав где –то  всегда хочется напевать и напевать, и на душе становится сразу хорошо и весело.  Также мне нравится песня «Пауков и Буратино», мне нравится как Буратино с ними справился, не боясь ничего. Глядя на него многие будут справляться со своими страхами.</vt:lpstr>
      <vt:lpstr>Если бы мне предложили сняться в этом мюзикле, то я сыграл бы Буратино. Он мне очень нравится своей добротой, прямолинейностью, он очень веселый и позитивный человечек.  Еще когда я был маленьким я представлял себя на его месте. 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фильму «Приключение Буратино»   Выполнил: Хабиров Эмиль МБОУ СОШ №7 г. Туймазы Руководитель: Хисматуллина Е.В.</dc:title>
  <dc:creator>артур</dc:creator>
  <cp:lastModifiedBy>артур</cp:lastModifiedBy>
  <cp:revision>18</cp:revision>
  <dcterms:created xsi:type="dcterms:W3CDTF">2017-03-12T12:31:57Z</dcterms:created>
  <dcterms:modified xsi:type="dcterms:W3CDTF">2017-03-13T21:33:02Z</dcterms:modified>
</cp:coreProperties>
</file>