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36F0C7-8500-4D14-9623-CC0B7CEEF85D}">
          <p14:sldIdLst>
            <p14:sldId id="256"/>
            <p14:sldId id="259"/>
            <p14:sldId id="260"/>
            <p14:sldId id="263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990099"/>
    <a:srgbClr val="000099"/>
    <a:srgbClr val="0000FF"/>
    <a:srgbClr val="3333FF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8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0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0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7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86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7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7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6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23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51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7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00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7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86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7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7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6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51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71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8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6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5.wdp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microsoft.com/office/2007/relationships/hdphoto" Target="../media/hdphoto6.wdp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5.wdp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0485">
            <a:off x="190320" y="-18421"/>
            <a:ext cx="1662678" cy="1571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AA73-A09D-41D3-BD2A-E82459DE8442}" type="datetimeFigureOut">
              <a:rPr lang="ru-RU" smtClean="0"/>
              <a:t>14.03.2017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42" y="4585084"/>
            <a:ext cx="2247881" cy="19062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59" y="525710"/>
            <a:ext cx="7762691" cy="5830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2897" y="-1025981"/>
            <a:ext cx="6600149" cy="89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flipH="1">
            <a:off x="320722" y="230190"/>
            <a:ext cx="8502555" cy="6627810"/>
          </a:xfrm>
          <a:prstGeom prst="flowChartDocument">
            <a:avLst/>
          </a:prstGeom>
          <a:solidFill>
            <a:srgbClr val="B0F6FA">
              <a:alpha val="63922"/>
            </a:srgb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prst="hardEdge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8272">
            <a:off x="392648" y="243828"/>
            <a:ext cx="1259251" cy="12509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6500" y="-26313"/>
            <a:ext cx="1567500" cy="1647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1" y="5202220"/>
            <a:ext cx="628650" cy="628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73" y="5275277"/>
            <a:ext cx="628650" cy="628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058" y="5351471"/>
            <a:ext cx="628650" cy="628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85" y="5589602"/>
            <a:ext cx="628650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920" y="5835001"/>
            <a:ext cx="628650" cy="6286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948" y="6084763"/>
            <a:ext cx="628650" cy="628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402" y="6226801"/>
            <a:ext cx="628650" cy="6286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689" y="6275918"/>
            <a:ext cx="628650" cy="628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293" y="6252634"/>
            <a:ext cx="628650" cy="6286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349" y="6219858"/>
            <a:ext cx="628650" cy="6286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581" y="5888700"/>
            <a:ext cx="628650" cy="6286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1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341" y="46895"/>
            <a:ext cx="2314692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flipH="1">
            <a:off x="320722" y="230190"/>
            <a:ext cx="8502555" cy="6627810"/>
          </a:xfrm>
          <a:prstGeom prst="flowChartDocument">
            <a:avLst/>
          </a:prstGeom>
          <a:solidFill>
            <a:srgbClr val="B0F6FA">
              <a:alpha val="63922"/>
            </a:srgb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prst="hardEdge"/>
            <a:bevelB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8272">
            <a:off x="392648" y="243828"/>
            <a:ext cx="1259251" cy="12509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6500" y="-26313"/>
            <a:ext cx="1567500" cy="1647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F920-5159-4813-967F-89978BD7FE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EA10-D073-4E54-8BCA-10FF4AB94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1" y="5202220"/>
            <a:ext cx="628650" cy="628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73" y="5275277"/>
            <a:ext cx="628650" cy="628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058" y="5351471"/>
            <a:ext cx="628650" cy="628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85" y="5589602"/>
            <a:ext cx="628650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920" y="5835001"/>
            <a:ext cx="628650" cy="6286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948" y="6084763"/>
            <a:ext cx="628650" cy="628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402" y="6226801"/>
            <a:ext cx="628650" cy="6286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689" y="6275918"/>
            <a:ext cx="628650" cy="628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293" y="6252634"/>
            <a:ext cx="628650" cy="6286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349" y="6219858"/>
            <a:ext cx="628650" cy="6286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581" y="5888700"/>
            <a:ext cx="628650" cy="6286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1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341" y="46895"/>
            <a:ext cx="2314692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653" y="535219"/>
            <a:ext cx="43524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 в фильме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«приключения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Буратино»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06" y="2484979"/>
            <a:ext cx="4869161" cy="365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729" y="509046"/>
            <a:ext cx="7751779" cy="26772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Песня-танец лисы Алисы и кота </a:t>
            </a:r>
            <a:r>
              <a:rPr lang="ru-RU" dirty="0" err="1" smtClean="0">
                <a:solidFill>
                  <a:srgbClr val="FF0000"/>
                </a:solidFill>
              </a:rPr>
              <a:t>Базилио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dirty="0" smtClean="0">
                <a:solidFill>
                  <a:srgbClr val="0000FF"/>
                </a:solidFill>
              </a:rPr>
              <a:t>форма</a:t>
            </a:r>
            <a:r>
              <a:rPr lang="ru-RU" dirty="0" smtClean="0">
                <a:solidFill>
                  <a:srgbClr val="000099"/>
                </a:solidFill>
              </a:rPr>
              <a:t> – двухчастная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 </a:t>
            </a:r>
            <a:r>
              <a:rPr lang="ru-RU" dirty="0" smtClean="0">
                <a:solidFill>
                  <a:srgbClr val="0000FF"/>
                </a:solidFill>
              </a:rPr>
              <a:t>структура песни </a:t>
            </a:r>
            <a:r>
              <a:rPr lang="ru-RU" dirty="0" smtClean="0">
                <a:solidFill>
                  <a:srgbClr val="000099"/>
                </a:solidFill>
              </a:rPr>
              <a:t>– вступление, куплет, </a:t>
            </a:r>
            <a:r>
              <a:rPr lang="ru-RU" smtClean="0">
                <a:solidFill>
                  <a:srgbClr val="000099"/>
                </a:solidFill>
              </a:rPr>
              <a:t>бридж, </a:t>
            </a:r>
            <a:r>
              <a:rPr lang="ru-RU" err="1" smtClean="0">
                <a:solidFill>
                  <a:srgbClr val="000099"/>
                </a:solidFill>
              </a:rPr>
              <a:t>припев</a:t>
            </a:r>
            <a:r>
              <a:rPr lang="ru-RU" smtClean="0">
                <a:solidFill>
                  <a:srgbClr val="000099"/>
                </a:solidFill>
              </a:rPr>
              <a:t>, бридж, концовка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</a:t>
            </a:r>
            <a:r>
              <a:rPr lang="ru-RU" dirty="0" smtClean="0">
                <a:solidFill>
                  <a:srgbClr val="0000FF"/>
                </a:solidFill>
              </a:rPr>
              <a:t>средства музыкальной выразительности </a:t>
            </a:r>
            <a:r>
              <a:rPr lang="ru-RU" dirty="0" smtClean="0">
                <a:solidFill>
                  <a:srgbClr val="000099"/>
                </a:solidFill>
              </a:rPr>
              <a:t>– ускоряющийся и   замедляющийся темп, танцевальный ритм, средний регистр, гармония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  </a:t>
            </a:r>
            <a:r>
              <a:rPr lang="ru-RU" dirty="0" smtClean="0">
                <a:solidFill>
                  <a:srgbClr val="0000FF"/>
                </a:solidFill>
              </a:rPr>
              <a:t>вокальные особенности </a:t>
            </a:r>
            <a:r>
              <a:rPr lang="ru-RU" dirty="0" smtClean="0">
                <a:solidFill>
                  <a:srgbClr val="000099"/>
                </a:solidFill>
              </a:rPr>
              <a:t>– исполнение песни поочередно  двумя исполнителями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32" y="312852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9144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               </a:t>
            </a:r>
            <a:r>
              <a:rPr lang="ru-RU" sz="2800" dirty="0" smtClean="0">
                <a:solidFill>
                  <a:srgbClr val="FF0000"/>
                </a:solidFill>
              </a:rPr>
              <a:t>Песня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Карабаса-</a:t>
            </a:r>
            <a:r>
              <a:rPr lang="ru-RU" sz="2800" dirty="0" err="1" smtClean="0">
                <a:solidFill>
                  <a:srgbClr val="FF0000"/>
                </a:solidFill>
              </a:rPr>
              <a:t>Барабаса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форма</a:t>
            </a:r>
            <a:r>
              <a:rPr lang="ru-RU" sz="2800" dirty="0" smtClean="0">
                <a:solidFill>
                  <a:srgbClr val="000099"/>
                </a:solidFill>
              </a:rPr>
              <a:t> – одночастная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структура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песни</a:t>
            </a:r>
            <a:r>
              <a:rPr lang="ru-RU" sz="2800" dirty="0" smtClean="0">
                <a:solidFill>
                  <a:srgbClr val="000099"/>
                </a:solidFill>
              </a:rPr>
              <a:t> – состоит из куплетов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средства музыкальной выразительности </a:t>
            </a:r>
            <a:r>
              <a:rPr lang="ru-RU" sz="2800" dirty="0" smtClean="0">
                <a:solidFill>
                  <a:srgbClr val="000099"/>
                </a:solidFill>
              </a:rPr>
              <a:t>– увеличение и замедление темпа, увеличение и уменьшение динамики, лад – мажор 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вокальные особенности </a:t>
            </a:r>
            <a:r>
              <a:rPr lang="ru-RU" sz="2800" dirty="0" smtClean="0">
                <a:solidFill>
                  <a:srgbClr val="000099"/>
                </a:solidFill>
              </a:rPr>
              <a:t>– эстрадный вокал</a:t>
            </a:r>
            <a:br>
              <a:rPr lang="ru-RU" sz="2800" dirty="0" smtClean="0">
                <a:solidFill>
                  <a:srgbClr val="000099"/>
                </a:solidFill>
              </a:rPr>
            </a:b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43" y="3026005"/>
            <a:ext cx="4651869" cy="3563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723" y="1684878"/>
            <a:ext cx="788670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</a:t>
            </a:r>
            <a:r>
              <a:rPr lang="ru-RU" sz="2800" dirty="0" smtClean="0">
                <a:solidFill>
                  <a:srgbClr val="FF0000"/>
                </a:solidFill>
              </a:rPr>
              <a:t>Песня пауков и Буратино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форма</a:t>
            </a:r>
            <a:r>
              <a:rPr lang="ru-RU" sz="2400" dirty="0" smtClean="0">
                <a:solidFill>
                  <a:srgbClr val="000099"/>
                </a:solidFill>
              </a:rPr>
              <a:t> -  двухчастная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структура песни </a:t>
            </a:r>
            <a:r>
              <a:rPr lang="ru-RU" sz="2400" dirty="0" smtClean="0">
                <a:solidFill>
                  <a:srgbClr val="000099"/>
                </a:solidFill>
              </a:rPr>
              <a:t>– вступление, куплет, </a:t>
            </a:r>
            <a:r>
              <a:rPr lang="ru-RU" sz="2400" dirty="0" err="1" smtClean="0">
                <a:solidFill>
                  <a:srgbClr val="000099"/>
                </a:solidFill>
              </a:rPr>
              <a:t>припев,концовка</a:t>
            </a:r>
            <a:r>
              <a:rPr lang="ru-RU" sz="2400" dirty="0" smtClean="0">
                <a:solidFill>
                  <a:srgbClr val="000099"/>
                </a:solidFill>
              </a:rPr>
              <a:t/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средства музыкальной выразительности </a:t>
            </a:r>
            <a:r>
              <a:rPr lang="ru-RU" sz="2400" dirty="0" smtClean="0">
                <a:solidFill>
                  <a:srgbClr val="000099"/>
                </a:solidFill>
              </a:rPr>
              <a:t>– чередование среднего и низкого регистра, чередование медленного и быстрого темпа, увеличение динамики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вокальные особенности </a:t>
            </a:r>
            <a:r>
              <a:rPr lang="ru-RU" sz="2400" dirty="0" smtClean="0">
                <a:solidFill>
                  <a:srgbClr val="000099"/>
                </a:solidFill>
              </a:rPr>
              <a:t>– исполнение поочередно двумя вокалами</a:t>
            </a:r>
            <a:br>
              <a:rPr lang="ru-RU" sz="2400" dirty="0" smtClean="0">
                <a:solidFill>
                  <a:srgbClr val="000099"/>
                </a:solidFill>
              </a:rPr>
            </a:b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15" y="3685880"/>
            <a:ext cx="4009535" cy="300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467" y="103442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Песня «Поле чудес»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>форма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000099"/>
                </a:solidFill>
              </a:rPr>
              <a:t>– двухчастная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>структура песни </a:t>
            </a:r>
            <a:r>
              <a:rPr lang="ru-RU" sz="2200" dirty="0" smtClean="0">
                <a:solidFill>
                  <a:srgbClr val="000099"/>
                </a:solidFill>
              </a:rPr>
              <a:t>– куплет, припев, концовка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>средства музыкальной </a:t>
            </a:r>
            <a:r>
              <a:rPr lang="ru-RU" sz="2200" dirty="0" smtClean="0">
                <a:solidFill>
                  <a:srgbClr val="000099"/>
                </a:solidFill>
              </a:rPr>
              <a:t>выразительности – увеличение и уменьшение темпа и динамики, лад – мажор, чередование низкого и среднего регистра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0000FF"/>
                </a:solidFill>
              </a:rPr>
              <a:t>вокальные особенности </a:t>
            </a:r>
            <a:r>
              <a:rPr lang="ru-RU" sz="2200" dirty="0" smtClean="0">
                <a:solidFill>
                  <a:srgbClr val="000099"/>
                </a:solidFill>
              </a:rPr>
              <a:t>– эстрадный вокал, поочередное исполнение двумя вокалами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65" y="2995148"/>
            <a:ext cx="4615451" cy="3486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60" y="96844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Песня черепахи </a:t>
            </a:r>
            <a:r>
              <a:rPr lang="ru-RU" sz="2400" dirty="0" err="1" smtClean="0">
                <a:solidFill>
                  <a:srgbClr val="FF0000"/>
                </a:solidFill>
              </a:rPr>
              <a:t>Тортиллы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форма – одночастная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структура песни – вступление, куплет, бридж, куплет средства музыкальной выразительности – грустная мелодия, ровный ритм, медленный темп, средний регистр, гармония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вокальные особенности – эстрадный вокал</a:t>
            </a:r>
            <a:br>
              <a:rPr lang="ru-RU" sz="2400" dirty="0" smtClean="0">
                <a:solidFill>
                  <a:srgbClr val="000099"/>
                </a:solidFill>
              </a:rPr>
            </a:b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5" y="2697902"/>
            <a:ext cx="4646859" cy="353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16" y="105328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         Песня Пьеро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форма – двухчастная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структура песни – вступление, куплет, припев, бридж, куплет, припев, концовка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средства музыкальной выразительности – уменьшение и увеличение темпа, чередование среднего и высокого регистра, гармония, грустная мелодия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вокальные особенности – эстрадный вокал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8" y="3290076"/>
            <a:ext cx="4056247" cy="270161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05" y="3290075"/>
            <a:ext cx="3515743" cy="259225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59" y="237303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</a:t>
            </a:r>
            <a:r>
              <a:rPr lang="ru-RU" sz="3100" dirty="0" smtClean="0">
                <a:solidFill>
                  <a:srgbClr val="000099"/>
                </a:solidFill>
              </a:rPr>
              <a:t>Больше всего мне понравилась песня </a:t>
            </a:r>
            <a:r>
              <a:rPr lang="ru-RU" sz="3100" dirty="0" err="1" smtClean="0">
                <a:solidFill>
                  <a:srgbClr val="000099"/>
                </a:solidFill>
              </a:rPr>
              <a:t>Буратино,так</a:t>
            </a:r>
            <a:r>
              <a:rPr lang="ru-RU" sz="3100" dirty="0" smtClean="0">
                <a:solidFill>
                  <a:srgbClr val="000099"/>
                </a:solidFill>
              </a:rPr>
              <a:t> как у неё очень весёлая и необычная мелодия.</a:t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>
                <a:solidFill>
                  <a:srgbClr val="000099"/>
                </a:solidFill>
              </a:rPr>
              <a:t> </a:t>
            </a:r>
            <a:r>
              <a:rPr lang="ru-RU" sz="3100" dirty="0" smtClean="0">
                <a:solidFill>
                  <a:srgbClr val="000099"/>
                </a:solidFill>
              </a:rPr>
              <a:t>     Если бы у меня была возможность сняться в этом мюзикле, то я бы хотел сыграть роль Буратино. </a:t>
            </a:r>
            <a:r>
              <a:rPr lang="ru-RU" sz="3100" dirty="0">
                <a:solidFill>
                  <a:srgbClr val="000099"/>
                </a:solidFill>
              </a:rPr>
              <a:t>М</a:t>
            </a:r>
            <a:r>
              <a:rPr lang="ru-RU" sz="3100" dirty="0" smtClean="0">
                <a:solidFill>
                  <a:srgbClr val="000099"/>
                </a:solidFill>
              </a:rPr>
              <a:t>не больше всего нравится это герой, потому что он смелый и находчивый.</a:t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60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278" y="978279"/>
            <a:ext cx="57711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 !</a:t>
            </a:r>
            <a:endParaRPr lang="ru-RU" sz="5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07" y="3071970"/>
            <a:ext cx="3923108" cy="2942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117" y="206504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Год издания фильма – </a:t>
            </a:r>
            <a:r>
              <a:rPr lang="ru-RU" sz="4400" dirty="0" smtClean="0"/>
              <a:t>1975</a:t>
            </a:r>
            <a:r>
              <a:rPr lang="ru-RU" sz="4400" dirty="0" smtClean="0">
                <a:solidFill>
                  <a:srgbClr val="0000FF"/>
                </a:solidFill>
              </a:rPr>
              <a:t/>
            </a:r>
            <a:br>
              <a:rPr lang="ru-RU" sz="4400" dirty="0" smtClean="0">
                <a:solidFill>
                  <a:srgbClr val="0000FF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>Режиссёр – </a:t>
            </a:r>
            <a:r>
              <a:rPr lang="ru-RU" sz="4400" dirty="0" smtClean="0"/>
              <a:t>Леонид Нечаев</a:t>
            </a:r>
            <a:r>
              <a:rPr lang="ru-RU" sz="4400" dirty="0" smtClean="0">
                <a:solidFill>
                  <a:srgbClr val="0000FF"/>
                </a:solidFill>
              </a:rPr>
              <a:t/>
            </a:r>
            <a:br>
              <a:rPr lang="ru-RU" sz="4400" dirty="0" smtClean="0">
                <a:solidFill>
                  <a:srgbClr val="0000FF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>  Музыка – </a:t>
            </a:r>
            <a:r>
              <a:rPr lang="ru-RU" sz="4400" dirty="0" smtClean="0"/>
              <a:t>Алексей Рыбников</a:t>
            </a:r>
            <a:r>
              <a:rPr lang="ru-RU" sz="4400" dirty="0" smtClean="0">
                <a:solidFill>
                  <a:srgbClr val="0000FF"/>
                </a:solidFill>
              </a:rPr>
              <a:t/>
            </a:r>
            <a:br>
              <a:rPr lang="ru-RU" sz="4400" dirty="0" smtClean="0">
                <a:solidFill>
                  <a:srgbClr val="0000FF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>  Стихи - </a:t>
            </a:r>
            <a:r>
              <a:rPr lang="ru-RU" sz="4400" dirty="0" smtClean="0"/>
              <a:t>Булат</a:t>
            </a:r>
            <a:r>
              <a:rPr lang="ru-RU" sz="4400" dirty="0" smtClean="0">
                <a:solidFill>
                  <a:srgbClr val="0000FF"/>
                </a:solidFill>
              </a:rPr>
              <a:t> </a:t>
            </a:r>
            <a:r>
              <a:rPr lang="ru-RU" sz="4400" dirty="0" smtClean="0"/>
              <a:t>Окуджава, Юрий </a:t>
            </a:r>
            <a:r>
              <a:rPr lang="ru-RU" sz="4400" dirty="0" err="1" smtClean="0"/>
              <a:t>Энтин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266" y="980388"/>
            <a:ext cx="7638068" cy="44588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Буратино – Дмитрий Иосифов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Мальвина – Татьяна Проценко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Пьеро – Роман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Столкарц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Артемон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– Томас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Аугустинас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Арлекино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– Григорий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Светлорусов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Папа Карло – Николай Гринько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Карабас-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Барабас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– Владимир Этуш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Дуремар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– Владимир Басов 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Лиса Алиса – Елена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Санаева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Кот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Базилио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– Ролан Быков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Черепаха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Тортилла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–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Рина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Зелёная</a:t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</a:b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                        и другие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6014" y="466577"/>
            <a:ext cx="1946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Актёры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9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266" y="980388"/>
            <a:ext cx="7638068" cy="445887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</a:rPr>
              <a:t>     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5049" y="1459047"/>
            <a:ext cx="6322565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3333FF"/>
                </a:solidFill>
                <a:effectLst>
                  <a:reflection blurRad="12700" stA="50000" endPos="50000" dist="5000" dir="5400000" sy="-100000" rotWithShape="0"/>
                </a:effectLst>
              </a:rPr>
              <a:t>Музыкально-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3333FF"/>
                </a:solidFill>
                <a:effectLst>
                  <a:reflection blurRad="12700" stA="50000" endPos="50000" dist="5000" dir="5400000" sy="-100000" rotWithShape="0"/>
                </a:effectLst>
              </a:rPr>
              <a:t>Теоретический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3333FF"/>
                </a:solidFill>
                <a:effectLst>
                  <a:reflection blurRad="12700" stA="50000" endPos="50000" dist="5000" dir="5400000" sy="-100000" rotWithShape="0"/>
                </a:effectLst>
              </a:rPr>
              <a:t>Анализ песен</a:t>
            </a:r>
          </a:p>
          <a:p>
            <a:pPr algn="ctr"/>
            <a:endParaRPr lang="ru-RU" sz="4400" b="1" cap="all" spc="0" dirty="0">
              <a:ln w="0"/>
              <a:solidFill>
                <a:srgbClr val="3333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0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998" y="524726"/>
            <a:ext cx="7355853" cy="31705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Песня «Буратино»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0000FF"/>
                </a:solidFill>
              </a:rPr>
              <a:t>форма</a:t>
            </a:r>
            <a:r>
              <a:rPr lang="ru-RU" dirty="0" smtClean="0">
                <a:solidFill>
                  <a:srgbClr val="000099"/>
                </a:solidFill>
              </a:rPr>
              <a:t> – двухчастная или куплетная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структура песни </a:t>
            </a:r>
            <a:r>
              <a:rPr lang="ru-RU" dirty="0" smtClean="0">
                <a:solidFill>
                  <a:srgbClr val="000099"/>
                </a:solidFill>
              </a:rPr>
              <a:t>– вступление, куплет, припев,   концовка</a:t>
            </a:r>
          </a:p>
          <a:p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</a:t>
            </a:r>
            <a:r>
              <a:rPr lang="ru-RU" dirty="0" smtClean="0">
                <a:solidFill>
                  <a:srgbClr val="0000FF"/>
                </a:solidFill>
              </a:rPr>
              <a:t>средства музыкальной выразительности </a:t>
            </a:r>
            <a:r>
              <a:rPr lang="ru-RU" dirty="0" smtClean="0">
                <a:solidFill>
                  <a:srgbClr val="000099"/>
                </a:solidFill>
              </a:rPr>
              <a:t>– весёлая мелодия, ровный ритм, быстрый темп, чередование не очень громкой и громкой динамики, средний регистр, лад – мажор, гармония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вокальные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особенности </a:t>
            </a:r>
            <a:r>
              <a:rPr lang="ru-RU" dirty="0" smtClean="0">
                <a:solidFill>
                  <a:srgbClr val="3333FF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исполнение песни                поочередно пятью разными вокалами</a:t>
            </a:r>
            <a:r>
              <a:rPr lang="ru-RU" dirty="0" smtClean="0">
                <a:solidFill>
                  <a:srgbClr val="FF0000"/>
                </a:solidFill>
              </a:rPr>
              <a:t>                       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66" y="3667968"/>
            <a:ext cx="4682760" cy="288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638" y="505873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</a:t>
            </a:r>
            <a:r>
              <a:rPr lang="ru-RU" sz="3500" dirty="0" smtClean="0">
                <a:solidFill>
                  <a:srgbClr val="FF0000"/>
                </a:solidFill>
              </a:rPr>
              <a:t>Песня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3500" dirty="0" smtClean="0">
                <a:solidFill>
                  <a:srgbClr val="FF0000"/>
                </a:solidFill>
              </a:rPr>
              <a:t>фонарщиков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   </a:t>
            </a:r>
            <a:r>
              <a:rPr lang="ru-RU" sz="3200" dirty="0" smtClean="0">
                <a:solidFill>
                  <a:srgbClr val="0000FF"/>
                </a:solidFill>
              </a:rPr>
              <a:t>форма – двухчастная или куплетная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    </a:t>
            </a:r>
            <a:r>
              <a:rPr lang="ru-RU" sz="3200" dirty="0" smtClean="0">
                <a:solidFill>
                  <a:srgbClr val="0000FF"/>
                </a:solidFill>
              </a:rPr>
              <a:t>структура песни</a:t>
            </a:r>
            <a:r>
              <a:rPr lang="ru-RU" sz="3200" dirty="0" smtClean="0">
                <a:solidFill>
                  <a:srgbClr val="000099"/>
                </a:solidFill>
              </a:rPr>
              <a:t> – вступление, куплет, припев, концовка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   </a:t>
            </a:r>
            <a:r>
              <a:rPr lang="ru-RU" sz="3200" dirty="0" smtClean="0">
                <a:solidFill>
                  <a:srgbClr val="0000FF"/>
                </a:solidFill>
              </a:rPr>
              <a:t>средства</a:t>
            </a:r>
            <a:r>
              <a:rPr lang="ru-RU" sz="3200" dirty="0" smtClean="0">
                <a:solidFill>
                  <a:srgbClr val="000099"/>
                </a:solidFill>
              </a:rPr>
              <a:t> </a:t>
            </a:r>
            <a:r>
              <a:rPr lang="ru-RU" sz="3200" dirty="0" smtClean="0">
                <a:solidFill>
                  <a:srgbClr val="0000FF"/>
                </a:solidFill>
              </a:rPr>
              <a:t>музыкальной выразительности </a:t>
            </a:r>
            <a:r>
              <a:rPr lang="ru-RU" sz="3200" dirty="0" smtClean="0">
                <a:solidFill>
                  <a:srgbClr val="000099"/>
                </a:solidFill>
              </a:rPr>
              <a:t>– плавная мелодия, лад – минор, медленный темп или адажио, плавный ритм, средний регистр, гармония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  </a:t>
            </a:r>
            <a:r>
              <a:rPr lang="ru-RU" sz="3200" dirty="0" smtClean="0">
                <a:solidFill>
                  <a:srgbClr val="0000FF"/>
                </a:solidFill>
              </a:rPr>
              <a:t>вокальные особенности – </a:t>
            </a:r>
            <a:r>
              <a:rPr lang="ru-RU" sz="3200" dirty="0" smtClean="0">
                <a:solidFill>
                  <a:srgbClr val="000099"/>
                </a:solidFill>
              </a:rPr>
              <a:t>хоровое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исполнение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425" y="524726"/>
            <a:ext cx="7921462" cy="2812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Песня папы Карло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     </a:t>
            </a:r>
            <a:r>
              <a:rPr lang="ru-RU" dirty="0" smtClean="0">
                <a:solidFill>
                  <a:srgbClr val="3333FF"/>
                </a:solidFill>
              </a:rPr>
              <a:t>форма</a:t>
            </a:r>
            <a:r>
              <a:rPr lang="ru-RU" dirty="0" smtClean="0">
                <a:solidFill>
                  <a:srgbClr val="000099"/>
                </a:solidFill>
              </a:rPr>
              <a:t> - одночастная 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</a:t>
            </a:r>
            <a:r>
              <a:rPr lang="ru-RU" dirty="0" smtClean="0">
                <a:solidFill>
                  <a:srgbClr val="0000FF"/>
                </a:solidFill>
              </a:rPr>
              <a:t>структура песни </a:t>
            </a:r>
            <a:r>
              <a:rPr lang="ru-RU" dirty="0" smtClean="0">
                <a:solidFill>
                  <a:srgbClr val="000099"/>
                </a:solidFill>
              </a:rPr>
              <a:t>– вступление, куплет, проигрыш, куплет, проигрыш, концовка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</a:t>
            </a:r>
            <a:r>
              <a:rPr lang="ru-RU" dirty="0" smtClean="0">
                <a:solidFill>
                  <a:srgbClr val="0000FF"/>
                </a:solidFill>
              </a:rPr>
              <a:t>средства музыкальной выразительности </a:t>
            </a:r>
            <a:r>
              <a:rPr lang="ru-RU" dirty="0" smtClean="0">
                <a:solidFill>
                  <a:srgbClr val="000099"/>
                </a:solidFill>
              </a:rPr>
              <a:t>– спокойная мелодия, ровный ритм, умеренный темп, лад – минор, средний регистр, гармония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392472"/>
            <a:ext cx="4099841" cy="314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2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358" y="439884"/>
            <a:ext cx="7886700" cy="27652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Песня кукол «Страшный Карабас»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0000FF"/>
                </a:solidFill>
              </a:rPr>
              <a:t>форма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двухчастная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0000FF"/>
                </a:solidFill>
              </a:rPr>
              <a:t>структура песни </a:t>
            </a:r>
            <a:r>
              <a:rPr lang="ru-RU" dirty="0" smtClean="0">
                <a:solidFill>
                  <a:srgbClr val="000099"/>
                </a:solidFill>
              </a:rPr>
              <a:t>– вступление, куплет, припев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0000FF"/>
                </a:solidFill>
              </a:rPr>
              <a:t>средства музыкальной выразительности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000099"/>
                </a:solidFill>
              </a:rPr>
              <a:t>быстрый темп, ровный танцевальный </a:t>
            </a:r>
            <a:r>
              <a:rPr lang="ru-RU" dirty="0" err="1" smtClean="0">
                <a:solidFill>
                  <a:srgbClr val="000099"/>
                </a:solidFill>
              </a:rPr>
              <a:t>ритм,средний</a:t>
            </a:r>
            <a:r>
              <a:rPr lang="ru-RU" dirty="0" smtClean="0">
                <a:solidFill>
                  <a:srgbClr val="000099"/>
                </a:solidFill>
              </a:rPr>
              <a:t> регистр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0000FF"/>
                </a:solidFill>
              </a:rPr>
              <a:t>вокальные особенности </a:t>
            </a:r>
            <a:r>
              <a:rPr lang="ru-RU" dirty="0" smtClean="0">
                <a:solidFill>
                  <a:srgbClr val="000099"/>
                </a:solidFill>
              </a:rPr>
              <a:t>– хоровое исполнение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44" y="3110846"/>
            <a:ext cx="4565714" cy="3424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295" y="515298"/>
            <a:ext cx="7886700" cy="25766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Песня </a:t>
            </a:r>
            <a:r>
              <a:rPr lang="ru-RU" dirty="0" err="1" smtClean="0">
                <a:solidFill>
                  <a:srgbClr val="FF0000"/>
                </a:solidFill>
              </a:rPr>
              <a:t>Дуремара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smtClean="0">
                <a:solidFill>
                  <a:srgbClr val="0000FF"/>
                </a:solidFill>
              </a:rPr>
              <a:t>форма</a:t>
            </a:r>
            <a:r>
              <a:rPr lang="ru-RU" dirty="0" smtClean="0">
                <a:solidFill>
                  <a:srgbClr val="000099"/>
                </a:solidFill>
              </a:rPr>
              <a:t> – двухчастная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</a:t>
            </a:r>
            <a:r>
              <a:rPr lang="ru-RU" dirty="0" smtClean="0">
                <a:solidFill>
                  <a:srgbClr val="0000FF"/>
                </a:solidFill>
              </a:rPr>
              <a:t>структура песни </a:t>
            </a:r>
            <a:r>
              <a:rPr lang="ru-RU" dirty="0" smtClean="0">
                <a:solidFill>
                  <a:srgbClr val="000099"/>
                </a:solidFill>
              </a:rPr>
              <a:t>– вступление, куплет, припев, концовка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</a:t>
            </a:r>
            <a:r>
              <a:rPr lang="ru-RU" dirty="0" smtClean="0">
                <a:solidFill>
                  <a:srgbClr val="0000FF"/>
                </a:solidFill>
              </a:rPr>
              <a:t>средства музыкальной выразительности </a:t>
            </a:r>
            <a:r>
              <a:rPr lang="ru-RU" dirty="0" smtClean="0">
                <a:solidFill>
                  <a:srgbClr val="000099"/>
                </a:solidFill>
              </a:rPr>
              <a:t>– ускоряющийся и замедляющийся темп, чередование не очень громкой и громкой динамики, ровный ритм, средний регистр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</a:t>
            </a:r>
            <a:r>
              <a:rPr lang="ru-RU" dirty="0" smtClean="0">
                <a:solidFill>
                  <a:srgbClr val="0000FF"/>
                </a:solidFill>
              </a:rPr>
              <a:t>вокальные особенности </a:t>
            </a:r>
            <a:r>
              <a:rPr lang="ru-RU" dirty="0" smtClean="0">
                <a:solidFill>
                  <a:srgbClr val="000099"/>
                </a:solidFill>
              </a:rPr>
              <a:t>– куплет и припев поют разные исполнители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18" y="2941163"/>
            <a:ext cx="428625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363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2_Тема Office</vt:lpstr>
      <vt:lpstr>Презентация PowerPoint</vt:lpstr>
      <vt:lpstr>Год издания фильма – 1975 Режиссёр – Леонид Нечаев   Музыка – Алексей Рыбников   Стихи - Булат Окуджава, Юрий Энтин </vt:lpstr>
      <vt:lpstr>     Буратино – Дмитрий Иосифов      Мальвина – Татьяна Проценко      Пьеро – Роман Столкарц      Артемон – Томас Аугустинас      Арлекино – Григорий Светлорусов      Папа Карло – Николай Гринько      Карабас-Барабас – Владимир Этуш      Дуремар – Владимир Басов       Лиса Алиса – Елена Санаева      Кот Базилио – Ролан Быков      Черепаха Тортилла – Рина Зелёная                              и другие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Песня Карабаса-Барабаса   форма – одночастная структура песни – состоит из куплетов средства музыкальной выразительности – увеличение и замедление темпа, увеличение и уменьшение динамики, лад – мажор  вокальные особенности – эстрадный вокал </vt:lpstr>
      <vt:lpstr>          Песня пауков и Буратино форма -  двухчастная структура песни – вступление, куплет, припев,концовка средства музыкальной выразительности – чередование среднего и низкого регистра, чередование медленного и быстрого темпа, увеличение динамики  вокальные особенности – исполнение поочередно двумя вокалами </vt:lpstr>
      <vt:lpstr>              Песня «Поле чудес» форма – двухчастная структура песни – куплет, припев, концовка средства музыкальной выразительности – увеличение и уменьшение темпа и динамики, лад – мажор, чередование низкого и среднего регистра  вокальные особенности – эстрадный вокал, поочередное исполнение двумя вокалами</vt:lpstr>
      <vt:lpstr>                Песня черепахи Тортиллы форма – одночастная структура песни – вступление, куплет, бридж, куплет средства музыкальной выразительности – грустная мелодия, ровный ритм, медленный темп, средний регистр, гармония вокальные особенности – эстрадный вокал </vt:lpstr>
      <vt:lpstr>                            Песня Пьеро форма – двухчастная структура песни – вступление, куплет, припев, бридж, куплет, припев, концовка средства музыкальной выразительности – уменьшение и увеличение темпа, чередование среднего и высокого регистра, гармония, грустная мелодия  вокальные особенности – эстрадный вокал</vt:lpstr>
      <vt:lpstr>      Больше всего мне понравилась песня Буратино,так как у неё очень весёлая и необычная мелодия.        Если бы у меня была возможность сняться в этом мюзикле, то я бы хотел сыграть роль Буратино. Мне больше всего нравится это герой, потому что он смелый и находчивый.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1</cp:lastModifiedBy>
  <cp:revision>36</cp:revision>
  <dcterms:created xsi:type="dcterms:W3CDTF">2014-07-11T15:44:47Z</dcterms:created>
  <dcterms:modified xsi:type="dcterms:W3CDTF">2017-03-13T21:21:20Z</dcterms:modified>
</cp:coreProperties>
</file>