
<file path=[Content_Types].xml><?xml version="1.0" encoding="utf-8"?>
<Types xmlns="http://schemas.openxmlformats.org/package/2006/content-types">
  <Default Extension="png" ContentType="image/png"/>
  <Default Extension="mp3" ContentType="audio/mpe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media/image25.jpg" ContentType="image/gif"/>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5" r:id="rId3"/>
    <p:sldId id="257" r:id="rId4"/>
    <p:sldId id="258" r:id="rId5"/>
    <p:sldId id="266" r:id="rId6"/>
    <p:sldId id="259" r:id="rId7"/>
    <p:sldId id="260" r:id="rId8"/>
    <p:sldId id="261" r:id="rId9"/>
    <p:sldId id="263" r:id="rId10"/>
    <p:sldId id="264" r:id="rId11"/>
    <p:sldId id="270" r:id="rId12"/>
    <p:sldId id="271" r:id="rId13"/>
    <p:sldId id="272" r:id="rId14"/>
    <p:sldId id="273" r:id="rId15"/>
    <p:sldId id="274" r:id="rId16"/>
    <p:sldId id="276" r:id="rId17"/>
    <p:sldId id="277" r:id="rId18"/>
    <p:sldId id="265" r:id="rId19"/>
    <p:sldId id="268" r:id="rId20"/>
    <p:sldId id="267" r:id="rId2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Rg st="1" end="20"/>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1" d="100"/>
          <a:sy n="71" d="100"/>
        </p:scale>
        <p:origin x="60" y="1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ru-RU" smtClean="0"/>
              <a:t>Образец заголовка</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A343D606-96C9-4DA0-B719-B26244C5031D}" type="datetimeFigureOut">
              <a:rPr lang="ru-RU" smtClean="0"/>
              <a:t>13.03.2017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DFE94A8-4D3F-44DD-BEE8-19C223697EA9}" type="slidenum">
              <a:rPr lang="ru-RU" smtClean="0"/>
              <a:t>‹#›</a:t>
            </a:fld>
            <a:endParaRPr lang="ru-RU"/>
          </a:p>
        </p:txBody>
      </p:sp>
    </p:spTree>
    <p:extLst>
      <p:ext uri="{BB962C8B-B14F-4D97-AF65-F5344CB8AC3E}">
        <p14:creationId xmlns:p14="http://schemas.microsoft.com/office/powerpoint/2010/main" val="1060272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A343D606-96C9-4DA0-B719-B26244C5031D}" type="datetimeFigureOut">
              <a:rPr lang="ru-RU" smtClean="0"/>
              <a:t>13.03.2017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DFE94A8-4D3F-44DD-BEE8-19C223697EA9}" type="slidenum">
              <a:rPr lang="ru-RU" smtClean="0"/>
              <a:t>‹#›</a:t>
            </a:fld>
            <a:endParaRPr lang="ru-RU"/>
          </a:p>
        </p:txBody>
      </p:sp>
    </p:spTree>
    <p:extLst>
      <p:ext uri="{BB962C8B-B14F-4D97-AF65-F5344CB8AC3E}">
        <p14:creationId xmlns:p14="http://schemas.microsoft.com/office/powerpoint/2010/main" val="3324756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ru-RU" smtClean="0"/>
              <a:t>Образец заголовка</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4" name="Date Placeholder 3"/>
          <p:cNvSpPr>
            <a:spLocks noGrp="1"/>
          </p:cNvSpPr>
          <p:nvPr>
            <p:ph type="dt" sz="half" idx="10"/>
          </p:nvPr>
        </p:nvSpPr>
        <p:spPr/>
        <p:txBody>
          <a:bodyPr/>
          <a:lstStyle/>
          <a:p>
            <a:fld id="{A343D606-96C9-4DA0-B719-B26244C5031D}" type="datetimeFigureOut">
              <a:rPr lang="ru-RU" smtClean="0"/>
              <a:t>13.03.2017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DFE94A8-4D3F-44DD-BEE8-19C223697EA9}" type="slidenum">
              <a:rPr lang="ru-RU" smtClean="0"/>
              <a:t>‹#›</a:t>
            </a:fld>
            <a:endParaRPr lang="ru-RU"/>
          </a:p>
        </p:txBody>
      </p:sp>
    </p:spTree>
    <p:extLst>
      <p:ext uri="{BB962C8B-B14F-4D97-AF65-F5344CB8AC3E}">
        <p14:creationId xmlns:p14="http://schemas.microsoft.com/office/powerpoint/2010/main" val="2366157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ru-RU" smtClean="0"/>
              <a:t>Образец заголовка</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ru-RU" smtClean="0"/>
              <a:t>Образец текста</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4" name="Date Placeholder 3"/>
          <p:cNvSpPr>
            <a:spLocks noGrp="1"/>
          </p:cNvSpPr>
          <p:nvPr>
            <p:ph type="dt" sz="half" idx="10"/>
          </p:nvPr>
        </p:nvSpPr>
        <p:spPr/>
        <p:txBody>
          <a:bodyPr/>
          <a:lstStyle/>
          <a:p>
            <a:fld id="{A343D606-96C9-4DA0-B719-B26244C5031D}" type="datetimeFigureOut">
              <a:rPr lang="ru-RU" smtClean="0"/>
              <a:t>13.03.2017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DFE94A8-4D3F-44DD-BEE8-19C223697EA9}" type="slidenum">
              <a:rPr lang="ru-RU" smtClean="0"/>
              <a:t>‹#›</a:t>
            </a:fld>
            <a:endParaRPr lang="ru-RU"/>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2188794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343D606-96C9-4DA0-B719-B26244C5031D}" type="datetimeFigureOut">
              <a:rPr lang="ru-RU" smtClean="0"/>
              <a:t>13.03.2017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DFE94A8-4D3F-44DD-BEE8-19C223697EA9}" type="slidenum">
              <a:rPr lang="ru-RU" smtClean="0"/>
              <a:t>‹#›</a:t>
            </a:fld>
            <a:endParaRPr lang="ru-RU"/>
          </a:p>
        </p:txBody>
      </p:sp>
    </p:spTree>
    <p:extLst>
      <p:ext uri="{BB962C8B-B14F-4D97-AF65-F5344CB8AC3E}">
        <p14:creationId xmlns:p14="http://schemas.microsoft.com/office/powerpoint/2010/main" val="19914820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smtClean="0"/>
              <a:t>Образец заголовка</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343D606-96C9-4DA0-B719-B26244C5031D}" type="datetimeFigureOut">
              <a:rPr lang="ru-RU" smtClean="0"/>
              <a:t>13.03.2017</a:t>
            </a:fld>
            <a:endParaRPr lang="ru-RU"/>
          </a:p>
        </p:txBody>
      </p:sp>
      <p:sp>
        <p:nvSpPr>
          <p:cNvPr id="4"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DFE94A8-4D3F-44DD-BEE8-19C223697EA9}" type="slidenum">
              <a:rPr lang="ru-RU" smtClean="0"/>
              <a:t>‹#›</a:t>
            </a:fld>
            <a:endParaRPr lang="ru-RU"/>
          </a:p>
        </p:txBody>
      </p:sp>
    </p:spTree>
    <p:extLst>
      <p:ext uri="{BB962C8B-B14F-4D97-AF65-F5344CB8AC3E}">
        <p14:creationId xmlns:p14="http://schemas.microsoft.com/office/powerpoint/2010/main" val="30726953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smtClean="0"/>
              <a:t>Образец заголовка</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A343D606-96C9-4DA0-B719-B26244C5031D}" type="datetimeFigureOut">
              <a:rPr lang="ru-RU" smtClean="0"/>
              <a:t>13.03.2017</a:t>
            </a:fld>
            <a:endParaRPr lang="ru-RU"/>
          </a:p>
        </p:txBody>
      </p:sp>
      <p:sp>
        <p:nvSpPr>
          <p:cNvPr id="4"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DFE94A8-4D3F-44DD-BEE8-19C223697EA9}" type="slidenum">
              <a:rPr lang="ru-RU" smtClean="0"/>
              <a:t>‹#›</a:t>
            </a:fld>
            <a:endParaRPr lang="ru-RU"/>
          </a:p>
        </p:txBody>
      </p:sp>
    </p:spTree>
    <p:extLst>
      <p:ext uri="{BB962C8B-B14F-4D97-AF65-F5344CB8AC3E}">
        <p14:creationId xmlns:p14="http://schemas.microsoft.com/office/powerpoint/2010/main" val="39531569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nchorCtr="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343D606-96C9-4DA0-B719-B26244C5031D}" type="datetimeFigureOut">
              <a:rPr lang="ru-RU" smtClean="0"/>
              <a:t>13.03.2017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DFE94A8-4D3F-44DD-BEE8-19C223697EA9}" type="slidenum">
              <a:rPr lang="ru-RU" smtClean="0"/>
              <a:t>‹#›</a:t>
            </a:fld>
            <a:endParaRPr lang="ru-RU"/>
          </a:p>
        </p:txBody>
      </p:sp>
    </p:spTree>
    <p:extLst>
      <p:ext uri="{BB962C8B-B14F-4D97-AF65-F5344CB8AC3E}">
        <p14:creationId xmlns:p14="http://schemas.microsoft.com/office/powerpoint/2010/main" val="5781535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343D606-96C9-4DA0-B719-B26244C5031D}" type="datetimeFigureOut">
              <a:rPr lang="ru-RU" smtClean="0"/>
              <a:t>13.03.2017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DFE94A8-4D3F-44DD-BEE8-19C223697EA9}" type="slidenum">
              <a:rPr lang="ru-RU" smtClean="0"/>
              <a:t>‹#›</a:t>
            </a:fld>
            <a:endParaRPr lang="ru-RU"/>
          </a:p>
        </p:txBody>
      </p:sp>
    </p:spTree>
    <p:extLst>
      <p:ext uri="{BB962C8B-B14F-4D97-AF65-F5344CB8AC3E}">
        <p14:creationId xmlns:p14="http://schemas.microsoft.com/office/powerpoint/2010/main" val="3887967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3"/>
          <p:cNvSpPr>
            <a:spLocks noGrp="1"/>
          </p:cNvSpPr>
          <p:nvPr>
            <p:ph type="dt" sz="half" idx="10"/>
          </p:nvPr>
        </p:nvSpPr>
        <p:spPr/>
        <p:txBody>
          <a:bodyPr/>
          <a:lstStyle/>
          <a:p>
            <a:fld id="{A343D606-96C9-4DA0-B719-B26244C5031D}" type="datetimeFigureOut">
              <a:rPr lang="ru-RU" smtClean="0"/>
              <a:t>13.03.2017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DFE94A8-4D3F-44DD-BEE8-19C223697EA9}" type="slidenum">
              <a:rPr lang="ru-RU" smtClean="0"/>
              <a:t>‹#›</a:t>
            </a:fld>
            <a:endParaRPr lang="ru-RU"/>
          </a:p>
        </p:txBody>
      </p:sp>
    </p:spTree>
    <p:extLst>
      <p:ext uri="{BB962C8B-B14F-4D97-AF65-F5344CB8AC3E}">
        <p14:creationId xmlns:p14="http://schemas.microsoft.com/office/powerpoint/2010/main" val="2303860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343D606-96C9-4DA0-B719-B26244C5031D}" type="datetimeFigureOut">
              <a:rPr lang="ru-RU" smtClean="0"/>
              <a:t>13.03.2017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DFE94A8-4D3F-44DD-BEE8-19C223697EA9}" type="slidenum">
              <a:rPr lang="ru-RU" smtClean="0"/>
              <a:t>‹#›</a:t>
            </a:fld>
            <a:endParaRPr lang="ru-RU"/>
          </a:p>
        </p:txBody>
      </p:sp>
    </p:spTree>
    <p:extLst>
      <p:ext uri="{BB962C8B-B14F-4D97-AF65-F5344CB8AC3E}">
        <p14:creationId xmlns:p14="http://schemas.microsoft.com/office/powerpoint/2010/main" val="4221795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A343D606-96C9-4DA0-B719-B26244C5031D}" type="datetimeFigureOut">
              <a:rPr lang="ru-RU" smtClean="0"/>
              <a:t>13.03.2017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DFE94A8-4D3F-44DD-BEE8-19C223697EA9}" type="slidenum">
              <a:rPr lang="ru-RU" smtClean="0"/>
              <a:t>‹#›</a:t>
            </a:fld>
            <a:endParaRPr lang="ru-RU"/>
          </a:p>
        </p:txBody>
      </p:sp>
    </p:spTree>
    <p:extLst>
      <p:ext uri="{BB962C8B-B14F-4D97-AF65-F5344CB8AC3E}">
        <p14:creationId xmlns:p14="http://schemas.microsoft.com/office/powerpoint/2010/main" val="691699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A343D606-96C9-4DA0-B719-B26244C5031D}" type="datetimeFigureOut">
              <a:rPr lang="ru-RU" smtClean="0"/>
              <a:t>13.03.2017</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DDFE94A8-4D3F-44DD-BEE8-19C223697EA9}" type="slidenum">
              <a:rPr lang="ru-RU" smtClean="0"/>
              <a:t>‹#›</a:t>
            </a:fld>
            <a:endParaRPr lang="ru-RU"/>
          </a:p>
        </p:txBody>
      </p:sp>
    </p:spTree>
    <p:extLst>
      <p:ext uri="{BB962C8B-B14F-4D97-AF65-F5344CB8AC3E}">
        <p14:creationId xmlns:p14="http://schemas.microsoft.com/office/powerpoint/2010/main" val="565200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7" name="Date Placeholder 2"/>
          <p:cNvSpPr>
            <a:spLocks noGrp="1"/>
          </p:cNvSpPr>
          <p:nvPr>
            <p:ph type="dt" sz="half" idx="10"/>
          </p:nvPr>
        </p:nvSpPr>
        <p:spPr/>
        <p:txBody>
          <a:bodyPr/>
          <a:lstStyle/>
          <a:p>
            <a:fld id="{A343D606-96C9-4DA0-B719-B26244C5031D}" type="datetimeFigureOut">
              <a:rPr lang="ru-RU" smtClean="0"/>
              <a:t>13.03.2017</a:t>
            </a:fld>
            <a:endParaRPr lang="ru-RU"/>
          </a:p>
        </p:txBody>
      </p:sp>
      <p:sp>
        <p:nvSpPr>
          <p:cNvPr id="5" name="Footer Placeholder 3"/>
          <p:cNvSpPr>
            <a:spLocks noGrp="1"/>
          </p:cNvSpPr>
          <p:nvPr>
            <p:ph type="ftr" sz="quarter" idx="11"/>
          </p:nvPr>
        </p:nvSpPr>
        <p:spPr/>
        <p:txBody>
          <a:bodyPr/>
          <a:lstStyle/>
          <a:p>
            <a:endParaRPr lang="ru-RU"/>
          </a:p>
        </p:txBody>
      </p:sp>
      <p:sp>
        <p:nvSpPr>
          <p:cNvPr id="6" name="Slide Number Placeholder 4"/>
          <p:cNvSpPr>
            <a:spLocks noGrp="1"/>
          </p:cNvSpPr>
          <p:nvPr>
            <p:ph type="sldNum" sz="quarter" idx="12"/>
          </p:nvPr>
        </p:nvSpPr>
        <p:spPr/>
        <p:txBody>
          <a:bodyPr/>
          <a:lstStyle/>
          <a:p>
            <a:fld id="{DDFE94A8-4D3F-44DD-BEE8-19C223697EA9}" type="slidenum">
              <a:rPr lang="ru-RU" smtClean="0"/>
              <a:t>‹#›</a:t>
            </a:fld>
            <a:endParaRPr lang="ru-RU"/>
          </a:p>
        </p:txBody>
      </p:sp>
    </p:spTree>
    <p:extLst>
      <p:ext uri="{BB962C8B-B14F-4D97-AF65-F5344CB8AC3E}">
        <p14:creationId xmlns:p14="http://schemas.microsoft.com/office/powerpoint/2010/main" val="3972873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A343D606-96C9-4DA0-B719-B26244C5031D}" type="datetimeFigureOut">
              <a:rPr lang="ru-RU" smtClean="0"/>
              <a:t>13.03.2017</a:t>
            </a:fld>
            <a:endParaRPr lang="ru-RU"/>
          </a:p>
        </p:txBody>
      </p:sp>
      <p:sp>
        <p:nvSpPr>
          <p:cNvPr id="5" name="Footer Placeholder 2"/>
          <p:cNvSpPr>
            <a:spLocks noGrp="1"/>
          </p:cNvSpPr>
          <p:nvPr>
            <p:ph type="ftr" sz="quarter" idx="11"/>
          </p:nvPr>
        </p:nvSpPr>
        <p:spPr/>
        <p:txBody>
          <a:bodyPr/>
          <a:lstStyle/>
          <a:p>
            <a:endParaRPr lang="ru-RU"/>
          </a:p>
        </p:txBody>
      </p:sp>
      <p:sp>
        <p:nvSpPr>
          <p:cNvPr id="6" name="Slide Number Placeholder 3"/>
          <p:cNvSpPr>
            <a:spLocks noGrp="1"/>
          </p:cNvSpPr>
          <p:nvPr>
            <p:ph type="sldNum" sz="quarter" idx="12"/>
          </p:nvPr>
        </p:nvSpPr>
        <p:spPr/>
        <p:txBody>
          <a:bodyPr/>
          <a:lstStyle/>
          <a:p>
            <a:fld id="{DDFE94A8-4D3F-44DD-BEE8-19C223697EA9}" type="slidenum">
              <a:rPr lang="ru-RU" smtClean="0"/>
              <a:t>‹#›</a:t>
            </a:fld>
            <a:endParaRPr lang="ru-RU"/>
          </a:p>
        </p:txBody>
      </p:sp>
    </p:spTree>
    <p:extLst>
      <p:ext uri="{BB962C8B-B14F-4D97-AF65-F5344CB8AC3E}">
        <p14:creationId xmlns:p14="http://schemas.microsoft.com/office/powerpoint/2010/main" val="838718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7" name="Date Placeholder 4"/>
          <p:cNvSpPr>
            <a:spLocks noGrp="1"/>
          </p:cNvSpPr>
          <p:nvPr>
            <p:ph type="dt" sz="half" idx="10"/>
          </p:nvPr>
        </p:nvSpPr>
        <p:spPr/>
        <p:txBody>
          <a:bodyPr/>
          <a:lstStyle/>
          <a:p>
            <a:fld id="{A343D606-96C9-4DA0-B719-B26244C5031D}" type="datetimeFigureOut">
              <a:rPr lang="ru-RU" smtClean="0"/>
              <a:t>13.03.2017</a:t>
            </a:fld>
            <a:endParaRPr lang="ru-RU"/>
          </a:p>
        </p:txBody>
      </p:sp>
      <p:sp>
        <p:nvSpPr>
          <p:cNvPr id="5" name="Footer Placeholder 5"/>
          <p:cNvSpPr>
            <a:spLocks noGrp="1"/>
          </p:cNvSpPr>
          <p:nvPr>
            <p:ph type="ftr" sz="quarter" idx="11"/>
          </p:nvPr>
        </p:nvSpPr>
        <p:spPr/>
        <p:txBody>
          <a:bodyPr/>
          <a:lstStyle/>
          <a:p>
            <a:endParaRPr lang="ru-RU"/>
          </a:p>
        </p:txBody>
      </p:sp>
      <p:sp>
        <p:nvSpPr>
          <p:cNvPr id="6" name="Slide Number Placeholder 6"/>
          <p:cNvSpPr>
            <a:spLocks noGrp="1"/>
          </p:cNvSpPr>
          <p:nvPr>
            <p:ph type="sldNum" sz="quarter" idx="12"/>
          </p:nvPr>
        </p:nvSpPr>
        <p:spPr/>
        <p:txBody>
          <a:bodyPr/>
          <a:lstStyle/>
          <a:p>
            <a:fld id="{DDFE94A8-4D3F-44DD-BEE8-19C223697EA9}" type="slidenum">
              <a:rPr lang="ru-RU" smtClean="0"/>
              <a:t>‹#›</a:t>
            </a:fld>
            <a:endParaRPr lang="ru-RU"/>
          </a:p>
        </p:txBody>
      </p:sp>
    </p:spTree>
    <p:extLst>
      <p:ext uri="{BB962C8B-B14F-4D97-AF65-F5344CB8AC3E}">
        <p14:creationId xmlns:p14="http://schemas.microsoft.com/office/powerpoint/2010/main" val="1977734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A343D606-96C9-4DA0-B719-B26244C5031D}" type="datetimeFigureOut">
              <a:rPr lang="ru-RU" smtClean="0"/>
              <a:t>13.03.2017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DFE94A8-4D3F-44DD-BEE8-19C223697EA9}" type="slidenum">
              <a:rPr lang="ru-RU" smtClean="0"/>
              <a:t>‹#›</a:t>
            </a:fld>
            <a:endParaRPr lang="ru-RU"/>
          </a:p>
        </p:txBody>
      </p:sp>
    </p:spTree>
    <p:extLst>
      <p:ext uri="{BB962C8B-B14F-4D97-AF65-F5344CB8AC3E}">
        <p14:creationId xmlns:p14="http://schemas.microsoft.com/office/powerpoint/2010/main" val="4225812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A343D606-96C9-4DA0-B719-B26244C5031D}" type="datetimeFigureOut">
              <a:rPr lang="ru-RU" smtClean="0"/>
              <a:t>13.03.2017</a:t>
            </a:fld>
            <a:endParaRPr lang="ru-RU"/>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ru-RU"/>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DFE94A8-4D3F-44DD-BEE8-19C223697EA9}" type="slidenum">
              <a:rPr lang="ru-RU" smtClean="0"/>
              <a:t>‹#›</a:t>
            </a:fld>
            <a:endParaRPr lang="ru-RU"/>
          </a:p>
        </p:txBody>
      </p:sp>
    </p:spTree>
    <p:extLst>
      <p:ext uri="{BB962C8B-B14F-4D97-AF65-F5344CB8AC3E}">
        <p14:creationId xmlns:p14="http://schemas.microsoft.com/office/powerpoint/2010/main" val="168403651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11.xml.rels><?xml version="1.0" encoding="UTF-8" standalone="yes"?>
<Relationships xmlns="http://schemas.openxmlformats.org/package/2006/relationships"><Relationship Id="rId3" Type="http://schemas.microsoft.com/office/2007/relationships/media" Target="../media/media3.mp3"/><Relationship Id="rId7" Type="http://schemas.openxmlformats.org/officeDocument/2006/relationships/image" Target="../media/image8.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7.jpg"/><Relationship Id="rId5" Type="http://schemas.openxmlformats.org/officeDocument/2006/relationships/slideLayout" Target="../slideLayouts/slideLayout7.xml"/><Relationship Id="rId4" Type="http://schemas.openxmlformats.org/officeDocument/2006/relationships/audio" Target="../media/media3.mp3"/></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8.png"/><Relationship Id="rId5" Type="http://schemas.openxmlformats.org/officeDocument/2006/relationships/image" Target="../media/image34.jpg"/><Relationship Id="rId4" Type="http://schemas.openxmlformats.org/officeDocument/2006/relationships/image" Target="../media/image11.jpg"/></Relationships>
</file>

<file path=ppt/slides/_rels/slide1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5.jpg"/><Relationship Id="rId1" Type="http://schemas.openxmlformats.org/officeDocument/2006/relationships/slideLayout" Target="../slideLayouts/slideLayout7.xml"/><Relationship Id="rId4" Type="http://schemas.openxmlformats.org/officeDocument/2006/relationships/image" Target="../media/image36.jp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image" Target="../media/image11.jpg"/></Relationships>
</file>

<file path=ppt/slides/_rels/slide2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hyperlink" Target="https://ru.wikipedia.org/wiki/%D0%90%D1%80%D0%BB%D0%B5%D0%BA%D0%B8%D0%BD" TargetMode="External"/><Relationship Id="rId13" Type="http://schemas.openxmlformats.org/officeDocument/2006/relationships/hyperlink" Target="https://ru.wikipedia.org/wiki/%D0%AD%D1%82%D1%83%D1%88,_%D0%92%D0%BB%D0%B0%D0%B4%D0%B8%D0%BC%D0%B8%D1%80_%D0%90%D0%B1%D1%80%D0%B0%D0%BC%D0%BE%D0%B2%D0%B8%D1%87" TargetMode="External"/><Relationship Id="rId18" Type="http://schemas.openxmlformats.org/officeDocument/2006/relationships/hyperlink" Target="https://ru.wikipedia.org/wiki/%D0%9B%D0%B8%D1%81%D0%B0_%D0%90%D0%BB%D0%B8%D1%81%D0%B0" TargetMode="External"/><Relationship Id="rId3" Type="http://schemas.openxmlformats.org/officeDocument/2006/relationships/hyperlink" Target="https://ru.wikipedia.org/wiki/%D0%91%D1%83%D1%80%D0%B0%D1%82%D0%B8%D0%BD%D0%BE" TargetMode="External"/><Relationship Id="rId21" Type="http://schemas.openxmlformats.org/officeDocument/2006/relationships/image" Target="../media/image14.jpg"/><Relationship Id="rId7" Type="http://schemas.openxmlformats.org/officeDocument/2006/relationships/hyperlink" Target="https://ru.wikipedia.org/wiki/%D0%90%D1%80%D1%82%D0%B5%D0%BC%D0%BE%D0%BD_(%D0%BF%D0%B5%D1%80%D1%81%D0%BE%D0%BD%D0%B0%D0%B6)" TargetMode="External"/><Relationship Id="rId12" Type="http://schemas.openxmlformats.org/officeDocument/2006/relationships/hyperlink" Target="https://ru.wikipedia.org/wiki/%D0%97%D0%B5%D0%BB%D1%91%D0%BD%D0%B0%D1%8F,_%D0%A0%D0%B8%D0%BD%D0%B0" TargetMode="External"/><Relationship Id="rId17" Type="http://schemas.openxmlformats.org/officeDocument/2006/relationships/hyperlink" Target="https://ru.wikipedia.org/wiki/%D0%A1%D0%B0%D0%BD%D0%B0%D0%B5%D0%B2%D0%B0,_%D0%95%D0%BB%D0%B5%D0%BD%D0%B0_%D0%92%D1%81%D0%B5%D0%B2%D0%BE%D0%BB%D0%BE%D0%B4%D0%BE%D0%B2%D0%BD%D0%B0" TargetMode="External"/><Relationship Id="rId2" Type="http://schemas.openxmlformats.org/officeDocument/2006/relationships/hyperlink" Target="https://ru.wikipedia.org/wiki/%D0%98%D0%BE%D1%81%D0%B8%D1%84%D0%BE%D0%B2,_%D0%94%D0%BC%D0%B8%D1%82%D1%80%D0%B8%D0%B9_%D0%92%D0%BB%D0%B0%D0%B4%D0%B8%D0%BC%D0%B8%D1%80%D0%BE%D0%B2%D0%B8%D1%87" TargetMode="External"/><Relationship Id="rId16" Type="http://schemas.openxmlformats.org/officeDocument/2006/relationships/hyperlink" Target="https://ru.wikipedia.org/wiki/%D0%9A%D0%BE%D1%82_%D0%91%D0%B0%D0%B7%D0%B8%D0%BB%D0%B8%D0%BE" TargetMode="External"/><Relationship Id="rId20" Type="http://schemas.openxmlformats.org/officeDocument/2006/relationships/hyperlink" Target="https://ru.wikipedia.org/wiki/%D0%A6%D1%83%D0%BB%D0%B0%D0%B4%D0%B7%D0%B5,_%D0%91%D0%B0%D0%B0%D0%B4%D1%83%D1%80_%D0%A1%D0%BE%D0%BA%D1%80%D0%B0%D1%82%D0%BE%D0%B2%D0%B8%D1%87" TargetMode="External"/><Relationship Id="rId1" Type="http://schemas.openxmlformats.org/officeDocument/2006/relationships/slideLayout" Target="../slideLayouts/slideLayout7.xml"/><Relationship Id="rId6" Type="http://schemas.openxmlformats.org/officeDocument/2006/relationships/hyperlink" Target="https://ru.wikipedia.org/wiki/%D0%9F%D1%8C%D0%B5%D1%80%D0%BE" TargetMode="External"/><Relationship Id="rId11" Type="http://schemas.openxmlformats.org/officeDocument/2006/relationships/hyperlink" Target="https://ru.wikipedia.org/wiki/%D0%9A%D0%B0%D1%82%D0%B8%D0%BD-%D0%AF%D1%80%D1%86%D0%B5%D0%B2,_%D0%AE%D1%80%D0%B8%D0%B9_%D0%92%D0%B0%D1%81%D0%B8%D0%BB%D1%8C%D0%B5%D0%B2%D0%B8%D1%87" TargetMode="External"/><Relationship Id="rId5" Type="http://schemas.openxmlformats.org/officeDocument/2006/relationships/hyperlink" Target="https://ru.wikipedia.org/wiki/%D0%9C%D0%B0%D0%BB%D1%8C%D0%B2%D0%B8%D0%BD%D0%B0_(%D0%BF%D0%B5%D1%80%D1%81%D0%BE%D0%BD%D0%B0%D0%B6)" TargetMode="External"/><Relationship Id="rId15" Type="http://schemas.openxmlformats.org/officeDocument/2006/relationships/hyperlink" Target="https://ru.wikipedia.org/wiki/%D0%91%D1%8B%D0%BA%D0%BE%D0%B2,_%D0%A0%D0%BE%D0%BB%D0%B0%D0%BD_%D0%90%D0%BD%D1%82%D0%BE%D0%BD%D0%BE%D0%B2%D0%B8%D1%87" TargetMode="External"/><Relationship Id="rId10" Type="http://schemas.openxmlformats.org/officeDocument/2006/relationships/hyperlink" Target="https://ru.wikipedia.org/wiki/%D0%9F%D0%B0%D0%BF%D0%B0_%D0%9A%D0%B0%D1%80%D0%BB%D0%BE" TargetMode="External"/><Relationship Id="rId19" Type="http://schemas.openxmlformats.org/officeDocument/2006/relationships/hyperlink" Target="https://ru.wikipedia.org/wiki/%D0%91%D0%B0%D1%81%D0%BE%D0%B2,_%D0%92%D0%BB%D0%B0%D0%B4%D0%B8%D0%BC%D0%B8%D1%80_%D0%9F%D0%B0%D0%B2%D0%BB%D0%BE%D0%B2%D0%B8%D1%87" TargetMode="External"/><Relationship Id="rId4" Type="http://schemas.openxmlformats.org/officeDocument/2006/relationships/hyperlink" Target="https://ru.wikipedia.org/wiki/%D0%9F%D1%80%D0%BE%D1%86%D0%B5%D0%BD%D0%BA%D0%BE,_%D0%A2%D0%B0%D1%82%D1%8C%D1%8F%D0%BD%D0%B0_%D0%90%D0%BD%D0%B0%D1%82%D0%BE%D0%BB%D1%8C%D0%B5%D0%B2%D0%BD%D0%B0" TargetMode="External"/><Relationship Id="rId9" Type="http://schemas.openxmlformats.org/officeDocument/2006/relationships/hyperlink" Target="https://ru.wikipedia.org/wiki/%D0%93%D1%80%D0%B8%D0%BD%D1%8C%D0%BA%D0%BE,_%D0%9D%D0%B8%D0%BA%D0%BE%D0%BB%D0%B0%D0%B9_%D0%93%D1%80%D0%B8%D0%B3%D0%BE%D1%80%D1%8C%D0%B5%D0%B2%D0%B8%D1%87" TargetMode="External"/><Relationship Id="rId14" Type="http://schemas.openxmlformats.org/officeDocument/2006/relationships/hyperlink" Target="https://ru.wikipedia.org/wiki/%D0%9A%D0%B0%D1%80%D0%B0%D0%B1%D0%B0%D1%81-%D0%91%D0%B0%D1%80%D0%B0%D0%B1%D0%B0%D1%81"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hyperlink" Target="https://ru.wikipedia.org/wiki/%D0%AD%D0%BD%D1%82%D0%B8%D0%BD,_%D0%AE%D1%80%D0%B8%D0%B9_%D0%A1%D0%B5%D1%80%D0%B3%D0%B5%D0%B5%D0%B2%D0%B8%D1%87" TargetMode="External"/><Relationship Id="rId3" Type="http://schemas.openxmlformats.org/officeDocument/2006/relationships/hyperlink" Target="https://ru.wikipedia.org/wiki/%D0%9D%D0%B5%D1%87%D0%B0%D0%B5%D0%B2,_%D0%9B%D0%B5%D0%BE%D0%BD%D0%B8%D0%B4_%D0%90%D0%BB%D0%B5%D0%BA%D1%81%D0%B5%D0%B5%D0%B2%D0%B8%D1%87" TargetMode="External"/><Relationship Id="rId7" Type="http://schemas.openxmlformats.org/officeDocument/2006/relationships/hyperlink" Target="https://ru.wikipedia.org/wiki/%D0%9E%D0%BA%D1%83%D0%B4%D0%B6%D0%B0%D0%B2%D0%B0,_%D0%91%D1%83%D0%BB%D0%B0%D1%82_%D0%A8%D0%B0%D0%BB%D0%B2%D0%BE%D0%B2%D0%B8%D1%87" TargetMode="External"/><Relationship Id="rId2" Type="http://schemas.openxmlformats.org/officeDocument/2006/relationships/hyperlink" Target="https://ru.wikipedia.org/wiki/%D0%92%D0%B5%D1%82%D0%BA%D0%B8%D0%BD%D0%B0,_%D0%98%D0%BD%D0%BD%D0%B0_%D0%98%D0%B2%D0%B0%D0%BD%D0%BE%D0%B2%D0%BD%D0%B0" TargetMode="External"/><Relationship Id="rId1" Type="http://schemas.openxmlformats.org/officeDocument/2006/relationships/slideLayout" Target="../slideLayouts/slideLayout7.xml"/><Relationship Id="rId6" Type="http://schemas.openxmlformats.org/officeDocument/2006/relationships/hyperlink" Target="https://ru.wikipedia.org/wiki/%D0%A0%D1%8B%D0%B1%D0%BD%D0%B8%D0%BA%D0%BE%D0%B2,_%D0%90%D0%BB%D0%B5%D0%BA%D1%81%D0%B5%D0%B9_%D0%9B%D1%8C%D0%B2%D0%BE%D0%B2%D0%B8%D1%87" TargetMode="External"/><Relationship Id="rId11" Type="http://schemas.openxmlformats.org/officeDocument/2006/relationships/image" Target="../media/image16.jpg"/><Relationship Id="rId5" Type="http://schemas.openxmlformats.org/officeDocument/2006/relationships/hyperlink" Target="https://ru.wikipedia.org/w/index.php?title=%D0%95%D1%80%D1%88%D0%BE%D0%B2,_%D0%9B%D0%B5%D0%BE%D0%BD%D0%B8%D0%B4_%D0%9F%D0%B5%D1%82%D1%80%D0%BE%D0%B2%D0%B8%D1%87&amp;action=edit&amp;redlink=1" TargetMode="External"/><Relationship Id="rId10" Type="http://schemas.openxmlformats.org/officeDocument/2006/relationships/hyperlink" Target="https://ru.wikipedia.org/wiki/%D0%91%D0%B0%D1%80%D0%B4%D0%B8%D0%BD,_%D0%93%D0%B0%D1%80%D1%80%D0%B8_%D0%AF%D0%BA%D0%BE%D0%B2%D0%BB%D0%B5%D0%B2%D0%B8%D1%87" TargetMode="External"/><Relationship Id="rId4" Type="http://schemas.openxmlformats.org/officeDocument/2006/relationships/hyperlink" Target="https://ru.wikipedia.org/wiki/%D0%95%D0%BB%D1%85%D0%BE%D0%B2,_%D0%AE%D1%80%D0%B8%D0%B9_%D0%90%D0%BB%D0%B5%D0%BA%D1%81%D0%B0%D0%BD%D0%B4%D1%80%D0%BE%D0%B2%D0%B8%D1%87" TargetMode="External"/><Relationship Id="rId9" Type="http://schemas.openxmlformats.org/officeDocument/2006/relationships/hyperlink" Target="https://ru.wikipedia.org/wiki/%D0%9A%D0%BE%D0%BD%D1%81%D0%BE%D0%B2%D1%81%D0%BA%D0%B8%D0%B9,_%D0%90%D0%BB%D0%B5%D0%BA%D1%81%D0%B5%D0%B9_%D0%90%D0%BD%D0%B0%D1%82%D0%BE%D0%BB%D1%8C%D0%B5%D0%B2%D0%B8%D1%87"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03439" y="90153"/>
            <a:ext cx="8439806" cy="2266681"/>
          </a:xfrm>
        </p:spPr>
        <p:txBody>
          <a:bodyPr/>
          <a:lstStyle/>
          <a:p>
            <a:pPr algn="ctr"/>
            <a:r>
              <a:rPr lang="ru-RU" sz="4800" b="1" i="1" dirty="0" smtClean="0">
                <a:solidFill>
                  <a:srgbClr val="C00000"/>
                </a:solidFill>
              </a:rPr>
              <a:t>Артём Андреев</a:t>
            </a:r>
            <a:br>
              <a:rPr lang="ru-RU" sz="4800" b="1" i="1" dirty="0" smtClean="0">
                <a:solidFill>
                  <a:srgbClr val="C00000"/>
                </a:solidFill>
              </a:rPr>
            </a:br>
            <a:r>
              <a:rPr lang="ru-RU" sz="4800" b="1" i="1" dirty="0" smtClean="0">
                <a:solidFill>
                  <a:srgbClr val="00B050"/>
                </a:solidFill>
              </a:rPr>
              <a:t>ученик 2Б класса МБОУ СОШ №7 </a:t>
            </a:r>
            <a:r>
              <a:rPr lang="ru-RU" sz="4800" b="1" i="1" dirty="0" err="1" smtClean="0">
                <a:solidFill>
                  <a:srgbClr val="00B050"/>
                </a:solidFill>
              </a:rPr>
              <a:t>г.Туймазы</a:t>
            </a:r>
            <a:endParaRPr lang="ru-RU" sz="4800" b="1" i="1" dirty="0" smtClean="0">
              <a:solidFill>
                <a:srgbClr val="00B050"/>
              </a:solidFill>
            </a:endParaRPr>
          </a:p>
        </p:txBody>
      </p:sp>
      <p:sp>
        <p:nvSpPr>
          <p:cNvPr id="3" name="Подзаголовок 2"/>
          <p:cNvSpPr>
            <a:spLocks noGrp="1"/>
          </p:cNvSpPr>
          <p:nvPr>
            <p:ph type="subTitle" idx="1"/>
          </p:nvPr>
        </p:nvSpPr>
        <p:spPr>
          <a:xfrm>
            <a:off x="5215943" y="3013655"/>
            <a:ext cx="6761409" cy="3374265"/>
          </a:xfrm>
        </p:spPr>
        <p:txBody>
          <a:bodyPr/>
          <a:lstStyle/>
          <a:p>
            <a:pPr algn="ctr"/>
            <a:r>
              <a:rPr lang="ru-RU" sz="2800" b="1" i="1" dirty="0" smtClean="0">
                <a:solidFill>
                  <a:schemeClr val="accent3">
                    <a:lumMod val="75000"/>
                  </a:schemeClr>
                </a:solidFill>
              </a:rPr>
              <a:t>Презентация к фильму </a:t>
            </a:r>
          </a:p>
          <a:p>
            <a:pPr algn="ctr"/>
            <a:r>
              <a:rPr lang="ru-RU" sz="4000" i="1" dirty="0" smtClean="0">
                <a:solidFill>
                  <a:srgbClr val="FFFF00"/>
                </a:solidFill>
              </a:rPr>
              <a:t>«Золотой ключик, или Приключения Буратино»</a:t>
            </a:r>
            <a:endParaRPr lang="ru-RU" sz="4000" i="1" dirty="0">
              <a:solidFill>
                <a:srgbClr val="FFFF00"/>
              </a:solidFill>
            </a:endParaRPr>
          </a:p>
        </p:txBody>
      </p:sp>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037" y="2446987"/>
            <a:ext cx="3927829" cy="4224270"/>
          </a:xfrm>
          <a:prstGeom prst="rect">
            <a:avLst/>
          </a:prstGeom>
        </p:spPr>
      </p:pic>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08654" y="4874654"/>
            <a:ext cx="1983346" cy="1983346"/>
          </a:xfrm>
          <a:prstGeom prst="rect">
            <a:avLst/>
          </a:prstGeom>
        </p:spPr>
      </p:pic>
      <p:pic>
        <p:nvPicPr>
          <p:cNvPr id="11" name="Zolotoj_klyuchik_-_Bu-ra-ti-no_(iPlayer.f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5561527"/>
            <a:ext cx="609600" cy="609600"/>
          </a:xfrm>
          <a:prstGeom prst="rect">
            <a:avLst/>
          </a:prstGeom>
        </p:spPr>
      </p:pic>
    </p:spTree>
    <p:extLst>
      <p:ext uri="{BB962C8B-B14F-4D97-AF65-F5344CB8AC3E}">
        <p14:creationId xmlns:p14="http://schemas.microsoft.com/office/powerpoint/2010/main" val="1784459283"/>
      </p:ext>
    </p:extLst>
  </p:cSld>
  <p:clrMapOvr>
    <a:masterClrMapping/>
  </p:clrMapOvr>
  <p:transition spd="slow" advTm="5781">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11"/>
                </p:tgtEl>
              </p:cMediaNode>
            </p:audio>
          </p:childTnLst>
        </p:cTn>
      </p:par>
    </p:tnLst>
  </p:timing>
  <p:extLst>
    <p:ext uri="{E180D4A7-C9FB-4DFB-919C-405C955672EB}">
      <p14:showEvtLst xmlns:p14="http://schemas.microsoft.com/office/powerpoint/2010/main">
        <p14:playEvt time="76" objId="8"/>
        <p14:stopEvt time="5781" objId="8"/>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3183" y="257577"/>
            <a:ext cx="8293994" cy="3785652"/>
          </a:xfrm>
          <a:prstGeom prst="rect">
            <a:avLst/>
          </a:prstGeom>
          <a:noFill/>
        </p:spPr>
        <p:txBody>
          <a:bodyPr wrap="square" rtlCol="0">
            <a:spAutoFit/>
          </a:bodyPr>
          <a:lstStyle/>
          <a:p>
            <a:r>
              <a:rPr lang="ru-RU" sz="2400" b="1" dirty="0">
                <a:solidFill>
                  <a:srgbClr val="FFC000"/>
                </a:solidFill>
              </a:rPr>
              <a:t>Сказка «Приключения Буратино, или Золотой ключик» повествует о деревянной кукле, которая ожила в добрых руках папы Карло. Вместе со своими друзьями Буратино побеждает злющего хозяина кукольного театра Карабаса-</a:t>
            </a:r>
            <a:r>
              <a:rPr lang="ru-RU" sz="2400" b="1" dirty="0" err="1">
                <a:solidFill>
                  <a:srgbClr val="FFC000"/>
                </a:solidFill>
              </a:rPr>
              <a:t>Барабаса</a:t>
            </a:r>
            <a:r>
              <a:rPr lang="ru-RU" sz="2400" b="1" dirty="0">
                <a:solidFill>
                  <a:srgbClr val="FFC000"/>
                </a:solidFill>
              </a:rPr>
              <a:t> и раскрывает тайну золотого ключика. Главная идея сказки про Буратино – это то, что сила заключается в дружбе, смелости и находчивости. Ведь Буратино и его друзья не унывали даже в самых грустных ситуациях!</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0682" y="3553832"/>
            <a:ext cx="4762500" cy="3181350"/>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425" y="4950453"/>
            <a:ext cx="2990850" cy="1809750"/>
          </a:xfrm>
          <a:prstGeom prst="rect">
            <a:avLst/>
          </a:prstGeo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7177" y="475514"/>
            <a:ext cx="3320431" cy="2444838"/>
          </a:xfrm>
          <a:prstGeom prst="rect">
            <a:avLst/>
          </a:prstGeom>
        </p:spPr>
      </p:pic>
    </p:spTree>
    <p:extLst>
      <p:ext uri="{BB962C8B-B14F-4D97-AF65-F5344CB8AC3E}">
        <p14:creationId xmlns:p14="http://schemas.microsoft.com/office/powerpoint/2010/main" val="3877793154"/>
      </p:ext>
    </p:extLst>
  </p:cSld>
  <p:clrMapOvr>
    <a:masterClrMapping/>
  </p:clrMapOvr>
  <mc:AlternateContent xmlns:mc="http://schemas.openxmlformats.org/markup-compatibility/2006">
    <mc:Choice xmlns:p14="http://schemas.microsoft.com/office/powerpoint/2010/main" Requires="p14">
      <p:transition spd="slow" p14:dur="3400" advTm="14527">
        <p14:reveal/>
      </p:transition>
    </mc:Choice>
    <mc:Fallback>
      <p:transition spd="slow" advTm="14527">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6215" y="450762"/>
            <a:ext cx="9324304" cy="5724644"/>
          </a:xfrm>
          <a:prstGeom prst="rect">
            <a:avLst/>
          </a:prstGeom>
          <a:noFill/>
        </p:spPr>
        <p:txBody>
          <a:bodyPr wrap="square" rtlCol="0">
            <a:spAutoFit/>
          </a:bodyPr>
          <a:lstStyle/>
          <a:p>
            <a:pPr algn="ctr"/>
            <a:r>
              <a:rPr lang="ru-RU" sz="2800" b="1" i="1" dirty="0" smtClean="0">
                <a:solidFill>
                  <a:srgbClr val="002060"/>
                </a:solidFill>
              </a:rPr>
              <a:t>Коротко о главном..</a:t>
            </a:r>
          </a:p>
          <a:p>
            <a:endParaRPr lang="ru-RU" dirty="0"/>
          </a:p>
          <a:p>
            <a:r>
              <a:rPr lang="ru-RU" sz="2000" dirty="0"/>
              <a:t>Вряд ли кто-то помнит, что Алексей Толстой не планировал создание самостоятельной сказки, а всего лишь хотел перевести на русский язык волшебную повесть итальянского писателя Карло Коллоди, которая называется «Приключения Пиноккио. История деревянной куклы». Литературоведы немало времени потратили на то, чтобы определить, к какому же жанру относится «Золотой ключик» (повесть или рассказ). Удивительное и противоречивое произведение, покорившее немало юных, да и взрослых читателей было написано в начале ХХ века. Но не все гладко складывалось с его созданием. </a:t>
            </a:r>
            <a:endParaRPr lang="ru-RU" sz="2000" dirty="0" smtClean="0"/>
          </a:p>
          <a:p>
            <a:r>
              <a:rPr lang="ru-RU" sz="2000" dirty="0"/>
              <a:t>Мы знаем, как разнообразно творчество Алексея Толстого. Сказка «Золотой ключик» на некоторое время оказалась не у дел - писателя отвлекли другие проекты. Вернувшись к итальянской сказке, он решает не просто перевести ее на родной язык, но и дополнить своими мыслями и фантазиями. В результате этой работы мир увидел очередное прекрасное произведение автора, известное русскому читателю под названием «Золотой </a:t>
            </a:r>
            <a:r>
              <a:rPr lang="ru-RU" sz="2000" dirty="0" smtClean="0"/>
              <a:t>ключик</a:t>
            </a:r>
            <a:endParaRPr lang="ru-RU" sz="2000" dirty="0"/>
          </a:p>
        </p:txBody>
      </p:sp>
      <p:pic>
        <p:nvPicPr>
          <p:cNvPr id="3" name="Рисунок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33470" y="4411216"/>
            <a:ext cx="2958530" cy="2446784"/>
          </a:xfrm>
          <a:prstGeom prst="rect">
            <a:avLst/>
          </a:prstGeom>
        </p:spPr>
      </p:pic>
      <p:pic>
        <p:nvPicPr>
          <p:cNvPr id="5" name="Звук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pic>
        <p:nvPicPr>
          <p:cNvPr id="6" name="Zolotoj_klyuchik_-_Pesnya_Lisy_Alisy_i_Kota_Bazilio1_(iPlayer.f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934004584"/>
      </p:ext>
    </p:extLst>
  </p:cSld>
  <p:clrMapOvr>
    <a:masterClrMapping/>
  </p:clrMapOvr>
  <mc:AlternateContent xmlns:mc="http://schemas.openxmlformats.org/markup-compatibility/2006">
    <mc:Choice xmlns:p14="http://schemas.microsoft.com/office/powerpoint/2010/main" Requires="p14">
      <p:transition spd="slow" p14:dur="3400" advTm="20991">
        <p14:reveal/>
      </p:transition>
    </mc:Choice>
    <mc:Fallback>
      <p:transition spd="slow" advTm="209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audio>
              <p:cMediaNode vol="80000" numSld="999">
                <p:cTn id="11"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6220" y="515155"/>
            <a:ext cx="10393250" cy="6463308"/>
          </a:xfrm>
          <a:prstGeom prst="rect">
            <a:avLst/>
          </a:prstGeom>
          <a:noFill/>
        </p:spPr>
        <p:txBody>
          <a:bodyPr wrap="square" rtlCol="0">
            <a:spAutoFit/>
          </a:bodyPr>
          <a:lstStyle/>
          <a:p>
            <a:r>
              <a:rPr lang="ru-RU" dirty="0">
                <a:latin typeface="Arial Black" panose="020B0A04020102020204" pitchFamily="34" charset="0"/>
              </a:rPr>
              <a:t>Когда возникают споры на тему того, «Золотой ключик» - повесть или рассказ, дать однозначный ответ невозможно. Ведь сказка содержит в себе признаки и того, и другого жанра. А вымышленный мир и герои еще больше усложняют задачу. Неоспоримо одно: эта сказка принадлежит к числу лучших в мировой литературе произведений для </a:t>
            </a:r>
            <a:r>
              <a:rPr lang="ru-RU" dirty="0" smtClean="0">
                <a:latin typeface="Arial Black" panose="020B0A04020102020204" pitchFamily="34" charset="0"/>
              </a:rPr>
              <a:t>детей.</a:t>
            </a:r>
          </a:p>
          <a:p>
            <a:endParaRPr lang="ru-RU" dirty="0" smtClean="0">
              <a:latin typeface="Arial Black" panose="020B0A04020102020204" pitchFamily="34" charset="0"/>
            </a:endParaRPr>
          </a:p>
          <a:p>
            <a:r>
              <a:rPr lang="ru-RU" b="1" i="1" dirty="0" smtClean="0">
                <a:solidFill>
                  <a:srgbClr val="FFC000"/>
                </a:solidFill>
                <a:latin typeface="Arial Black" panose="020B0A04020102020204" pitchFamily="34" charset="0"/>
              </a:rPr>
              <a:t>Пиноккио </a:t>
            </a:r>
            <a:r>
              <a:rPr lang="ru-RU" b="1" i="1" dirty="0">
                <a:solidFill>
                  <a:srgbClr val="FFC000"/>
                </a:solidFill>
                <a:latin typeface="Arial Black" panose="020B0A04020102020204" pitchFamily="34" charset="0"/>
              </a:rPr>
              <a:t>или Буратино</a:t>
            </a:r>
            <a:r>
              <a:rPr lang="ru-RU" b="1" i="1" dirty="0" smtClean="0">
                <a:solidFill>
                  <a:srgbClr val="FFC000"/>
                </a:solidFill>
                <a:latin typeface="Arial Black" panose="020B0A04020102020204" pitchFamily="34" charset="0"/>
              </a:rPr>
              <a:t>?</a:t>
            </a:r>
          </a:p>
          <a:p>
            <a:r>
              <a:rPr lang="ru-RU" dirty="0" smtClean="0">
                <a:latin typeface="Arial Black" panose="020B0A04020102020204" pitchFamily="34" charset="0"/>
              </a:rPr>
              <a:t>В </a:t>
            </a:r>
            <a:r>
              <a:rPr lang="ru-RU" dirty="0">
                <a:latin typeface="Arial Black" panose="020B0A04020102020204" pitchFamily="34" charset="0"/>
              </a:rPr>
              <a:t>1935 году автор создал замечательную и очень значимую с точки зрения культурного наследия сказку – «Золотой ключик» (повесть или рассказ это, станет понятно далее). По сравнению с первоисточником приключения Буратино гораздо интереснее и </a:t>
            </a:r>
            <a:r>
              <a:rPr lang="ru-RU" dirty="0" err="1">
                <a:latin typeface="Arial Black" panose="020B0A04020102020204" pitchFamily="34" charset="0"/>
              </a:rPr>
              <a:t>оригинальнее</a:t>
            </a:r>
            <a:r>
              <a:rPr lang="ru-RU" dirty="0">
                <a:latin typeface="Arial Black" panose="020B0A04020102020204" pitchFamily="34" charset="0"/>
              </a:rPr>
              <a:t>. Ребенок, безусловно, не сможет прочесть тот подтекст, который придал сказке Толстой. Все эти намеки предназначены взрослым, которые знакомят свою малышню с Буратино, Мальвиной, Карабасом и папой Карло. Скучное, моралистическое изложение истории писателем Коллоди совершенно не привлекало А. Н. Толстого. Можно сказать, что сказка «Золотой ключик, или Приключения Буратино» лишь написана по мотивам К. Коллоди. Толстому необходимо было показать юному читателю доброту и взаимовыручку, веру в светлое будущее, необходимость получения образования и т. д. А главное – вызвать сострадание к угнетенным (куклам из театра Карабаса) и ненависть к угнетателям (Карабас и </a:t>
            </a:r>
            <a:r>
              <a:rPr lang="ru-RU" dirty="0" err="1">
                <a:latin typeface="Arial Black" panose="020B0A04020102020204" pitchFamily="34" charset="0"/>
              </a:rPr>
              <a:t>Дуремар</a:t>
            </a:r>
            <a:r>
              <a:rPr lang="ru-RU" dirty="0">
                <a:latin typeface="Arial Black" panose="020B0A04020102020204" pitchFamily="34" charset="0"/>
              </a:rPr>
              <a:t>). В результате «Золотой ключик» (повесть или рассказ это, нам еще нужно попытаться понять) оказался огромной удачей </a:t>
            </a:r>
            <a:r>
              <a:rPr lang="ru-RU" dirty="0" smtClean="0">
                <a:latin typeface="Arial Black" panose="020B0A04020102020204" pitchFamily="34" charset="0"/>
              </a:rPr>
              <a:t>Толстого</a:t>
            </a:r>
            <a:endParaRPr lang="ru-RU" dirty="0">
              <a:latin typeface="Arial Black" panose="020B0A04020102020204" pitchFamily="34" charset="0"/>
            </a:endParaRPr>
          </a:p>
        </p:txBody>
      </p:sp>
    </p:spTree>
    <p:extLst>
      <p:ext uri="{BB962C8B-B14F-4D97-AF65-F5344CB8AC3E}">
        <p14:creationId xmlns:p14="http://schemas.microsoft.com/office/powerpoint/2010/main" val="2525282484"/>
      </p:ext>
    </p:extLst>
  </p:cSld>
  <p:clrMapOvr>
    <a:masterClrMapping/>
  </p:clrMapOvr>
  <p:transition spd="slow" advTm="24059">
    <p:randomBar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23493" y="888642"/>
            <a:ext cx="8757634" cy="4278094"/>
          </a:xfrm>
          <a:prstGeom prst="rect">
            <a:avLst/>
          </a:prstGeom>
          <a:noFill/>
        </p:spPr>
        <p:txBody>
          <a:bodyPr wrap="square" rtlCol="0">
            <a:spAutoFit/>
          </a:bodyPr>
          <a:lstStyle/>
          <a:p>
            <a:pPr algn="ctr"/>
            <a:r>
              <a:rPr lang="ru-RU" sz="2000" b="1" i="1" dirty="0">
                <a:solidFill>
                  <a:srgbClr val="FFC000"/>
                </a:solidFill>
              </a:rPr>
              <a:t>Сюжетная линия </a:t>
            </a:r>
            <a:endParaRPr lang="ru-RU" sz="2000" b="1" i="1" dirty="0" smtClean="0">
              <a:solidFill>
                <a:srgbClr val="FFC000"/>
              </a:solidFill>
            </a:endParaRPr>
          </a:p>
          <a:p>
            <a:endParaRPr lang="ru-RU" dirty="0"/>
          </a:p>
          <a:p>
            <a:r>
              <a:rPr lang="ru-RU" dirty="0" smtClean="0">
                <a:latin typeface="Arial Black" panose="020B0A04020102020204" pitchFamily="34" charset="0"/>
              </a:rPr>
              <a:t>Конечно</a:t>
            </a:r>
            <a:r>
              <a:rPr lang="ru-RU" dirty="0">
                <a:latin typeface="Arial Black" panose="020B0A04020102020204" pitchFamily="34" charset="0"/>
              </a:rPr>
              <a:t>, мы помним, что основная сюжетная линия повествует нам о том, как Буратино с друзьями-куклами противостоит злодеям: Карабасу, коту </a:t>
            </a:r>
            <a:r>
              <a:rPr lang="ru-RU" dirty="0" err="1">
                <a:latin typeface="Arial Black" panose="020B0A04020102020204" pitchFamily="34" charset="0"/>
              </a:rPr>
              <a:t>Базилио</a:t>
            </a:r>
            <a:r>
              <a:rPr lang="ru-RU" dirty="0">
                <a:latin typeface="Arial Black" panose="020B0A04020102020204" pitchFamily="34" charset="0"/>
              </a:rPr>
              <a:t> и лисе Алисе, </a:t>
            </a:r>
            <a:r>
              <a:rPr lang="ru-RU" dirty="0" err="1">
                <a:latin typeface="Arial Black" panose="020B0A04020102020204" pitchFamily="34" charset="0"/>
              </a:rPr>
              <a:t>Дуремару</a:t>
            </a:r>
            <a:r>
              <a:rPr lang="ru-RU" dirty="0">
                <a:latin typeface="Arial Black" panose="020B0A04020102020204" pitchFamily="34" charset="0"/>
              </a:rPr>
              <a:t> и прочим представителям власти Страны Дураков. Борьба идет за золотой ключик, открывающий дверь в другой мир. Толстой неоднократно создавал многослойные тексты – поверхностный пересказ событий на самом деле оказывается довольно глубоким анализом происходящего. Такова его символика произведений. Золотой ключик для Буратино и папы Карло – свобода, справедливость, возможность всем помогать другу и становиться лучше и образованнее. А вот для Карабаса и его приятелей – это символ власти и богатства, символ угнетения «бедных и глупеньких». </a:t>
            </a: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75066" y="3027689"/>
            <a:ext cx="2246524" cy="3659839"/>
          </a:xfrm>
          <a:prstGeom prst="rect">
            <a:avLst/>
          </a:prstGeom>
        </p:spPr>
      </p:pic>
    </p:spTree>
    <p:extLst>
      <p:ext uri="{BB962C8B-B14F-4D97-AF65-F5344CB8AC3E}">
        <p14:creationId xmlns:p14="http://schemas.microsoft.com/office/powerpoint/2010/main" val="3316754770"/>
      </p:ext>
    </p:extLst>
  </p:cSld>
  <p:clrMapOvr>
    <a:masterClrMapping/>
  </p:clrMapOvr>
  <p:transition spd="slow" advTm="21976">
    <p:randomBar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2429" y="785611"/>
            <a:ext cx="5550794" cy="5724644"/>
          </a:xfrm>
          <a:prstGeom prst="rect">
            <a:avLst/>
          </a:prstGeom>
          <a:noFill/>
        </p:spPr>
        <p:txBody>
          <a:bodyPr wrap="square" rtlCol="0">
            <a:spAutoFit/>
          </a:bodyPr>
          <a:lstStyle/>
          <a:p>
            <a:pPr algn="ctr"/>
            <a:r>
              <a:rPr lang="ru-RU" sz="2400" b="1" i="1" dirty="0">
                <a:solidFill>
                  <a:srgbClr val="00B050"/>
                </a:solidFill>
              </a:rPr>
              <a:t>Смешные преступники </a:t>
            </a:r>
            <a:endParaRPr lang="ru-RU" sz="2400" b="1" i="1" dirty="0" smtClean="0">
              <a:solidFill>
                <a:srgbClr val="00B050"/>
              </a:solidFill>
            </a:endParaRPr>
          </a:p>
          <a:p>
            <a:endParaRPr lang="ru-RU" dirty="0" smtClean="0"/>
          </a:p>
          <a:p>
            <a:r>
              <a:rPr lang="ru-RU" dirty="0" smtClean="0">
                <a:solidFill>
                  <a:schemeClr val="tx2">
                    <a:lumMod val="90000"/>
                  </a:schemeClr>
                </a:solidFill>
                <a:latin typeface="Arial Black" panose="020B0A04020102020204" pitchFamily="34" charset="0"/>
              </a:rPr>
              <a:t>Техника </a:t>
            </a:r>
            <a:r>
              <a:rPr lang="ru-RU" dirty="0">
                <a:solidFill>
                  <a:schemeClr val="tx2">
                    <a:lumMod val="90000"/>
                  </a:schemeClr>
                </a:solidFill>
                <a:latin typeface="Arial Black" panose="020B0A04020102020204" pitchFamily="34" charset="0"/>
              </a:rPr>
              <a:t>комического в повести А. Н. Толстого «Золотой ключик» применяется и для описания негативных персонажей. Сатира, с которой подаются все диалоги кота </a:t>
            </a:r>
            <a:r>
              <a:rPr lang="ru-RU" dirty="0" err="1">
                <a:solidFill>
                  <a:schemeClr val="tx2">
                    <a:lumMod val="90000"/>
                  </a:schemeClr>
                </a:solidFill>
                <a:latin typeface="Arial Black" panose="020B0A04020102020204" pitchFamily="34" charset="0"/>
              </a:rPr>
              <a:t>Базилио</a:t>
            </a:r>
            <a:r>
              <a:rPr lang="ru-RU" dirty="0">
                <a:solidFill>
                  <a:schemeClr val="tx2">
                    <a:lumMod val="90000"/>
                  </a:schemeClr>
                </a:solidFill>
                <a:latin typeface="Arial Black" panose="020B0A04020102020204" pitchFamily="34" charset="0"/>
              </a:rPr>
              <a:t> и лисы Алисы, с самого начала дает понять, насколько недалеки и мелочны эти преступники. Вообще стоит отметить, что образы угнетателей в сказке «Золотой ключик, или Приключения Буратино» вызывают скорее улыбку и недоумение, чем злобу. Автор пытается показать детям, что вранье, злоба, жадность, жажда наживы – это не просто плохо; все эти качества приводят к тому, что человек сам попадает в глупые ситуации, пытаясь навредить другому. </a:t>
            </a: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80433" y="119934"/>
            <a:ext cx="5238750" cy="2857500"/>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3223" y="3139024"/>
            <a:ext cx="5529889" cy="3583748"/>
          </a:xfrm>
          <a:prstGeom prst="rect">
            <a:avLst/>
          </a:prstGeom>
        </p:spPr>
      </p:pic>
    </p:spTree>
    <p:extLst>
      <p:ext uri="{BB962C8B-B14F-4D97-AF65-F5344CB8AC3E}">
        <p14:creationId xmlns:p14="http://schemas.microsoft.com/office/powerpoint/2010/main" val="1551837511"/>
      </p:ext>
    </p:extLst>
  </p:cSld>
  <p:clrMapOvr>
    <a:masterClrMapping/>
  </p:clrMapOvr>
  <p:transition spd="slow" advTm="21522">
    <p:randomBar dir="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0761" y="386367"/>
            <a:ext cx="6478073" cy="4247317"/>
          </a:xfrm>
          <a:prstGeom prst="rect">
            <a:avLst/>
          </a:prstGeom>
          <a:noFill/>
        </p:spPr>
        <p:txBody>
          <a:bodyPr wrap="square" rtlCol="0">
            <a:spAutoFit/>
          </a:bodyPr>
          <a:lstStyle/>
          <a:p>
            <a:r>
              <a:rPr lang="ru-RU" i="1" dirty="0">
                <a:latin typeface="Arial Black" panose="020B0A04020102020204" pitchFamily="34" charset="0"/>
              </a:rPr>
              <a:t>Сказка «Золотой ключик, или Приключения Буратино» наглядно демонстрирует читателю, что ребенок изначально любопытен и непоседлив. В книге Толстого Буратино - ни в коем случае не ленивый бездельник (как Пиноккио у Коллоди), наоборот, он очень энергичный и любопытный. Именно этот интерес ко всем сторонам жизни и подчеркивает писатель. Да, зачастую ребенок попадает в дурную компанию (кот </a:t>
            </a:r>
            <a:r>
              <a:rPr lang="ru-RU" i="1" dirty="0" err="1">
                <a:latin typeface="Arial Black" panose="020B0A04020102020204" pitchFamily="34" charset="0"/>
              </a:rPr>
              <a:t>Базилио</a:t>
            </a:r>
            <a:r>
              <a:rPr lang="ru-RU" i="1" dirty="0">
                <a:latin typeface="Arial Black" panose="020B0A04020102020204" pitchFamily="34" charset="0"/>
              </a:rPr>
              <a:t> и лиса Алиса), но взрослые могут объяснить и наглядно продемонстрировать яркие краски жизни (мудрая и древняя черепаха </a:t>
            </a:r>
            <a:r>
              <a:rPr lang="ru-RU" i="1" dirty="0" err="1">
                <a:latin typeface="Arial Black" panose="020B0A04020102020204" pitchFamily="34" charset="0"/>
              </a:rPr>
              <a:t>Тортилла</a:t>
            </a:r>
            <a:r>
              <a:rPr lang="ru-RU" i="1" dirty="0">
                <a:latin typeface="Arial Black" panose="020B0A04020102020204" pitchFamily="34" charset="0"/>
              </a:rPr>
              <a:t> раскрывает глаза Буратино на то, кто ему - друг, а кто </a:t>
            </a:r>
            <a:r>
              <a:rPr lang="ru-RU" i="1" dirty="0" smtClean="0">
                <a:latin typeface="Arial Black" panose="020B0A04020102020204" pitchFamily="34" charset="0"/>
              </a:rPr>
              <a:t>– враг)</a:t>
            </a:r>
            <a:endParaRPr lang="ru-RU" i="1" dirty="0">
              <a:latin typeface="Arial Black" panose="020B0A04020102020204" pitchFamily="34" charset="0"/>
            </a:endParaRPr>
          </a:p>
        </p:txBody>
      </p:sp>
      <p:sp>
        <p:nvSpPr>
          <p:cNvPr id="3" name="TextBox 2"/>
          <p:cNvSpPr txBox="1"/>
          <p:nvPr/>
        </p:nvSpPr>
        <p:spPr>
          <a:xfrm>
            <a:off x="3438659" y="4633684"/>
            <a:ext cx="7984902" cy="1754326"/>
          </a:xfrm>
          <a:prstGeom prst="rect">
            <a:avLst/>
          </a:prstGeom>
          <a:noFill/>
        </p:spPr>
        <p:txBody>
          <a:bodyPr wrap="square" rtlCol="0">
            <a:spAutoFit/>
          </a:bodyPr>
          <a:lstStyle/>
          <a:p>
            <a:r>
              <a:rPr lang="ru-RU" i="1" dirty="0">
                <a:latin typeface="Arial Black" panose="020B0A04020102020204" pitchFamily="34" charset="0"/>
              </a:rPr>
              <a:t>В этом и заключается феномен творчества Алексея Толстого. Сказка «Золотой ключик» на самом деле – очень поучительное и глубокое произведение. Но легкость стиля и выбранные декорации позволяют нам на одном дыхании прочесть все от корки до корки и сделать совершенно однозначные выводы о добре и </a:t>
            </a:r>
            <a:r>
              <a:rPr lang="ru-RU" i="1" dirty="0" smtClean="0">
                <a:latin typeface="Arial Black" panose="020B0A04020102020204" pitchFamily="34" charset="0"/>
              </a:rPr>
              <a:t>зле</a:t>
            </a:r>
            <a:endParaRPr lang="ru-RU" i="1" dirty="0">
              <a:latin typeface="Arial Black" panose="020B0A04020102020204" pitchFamily="34"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1409" y="154550"/>
            <a:ext cx="4288662" cy="4288662"/>
          </a:xfrm>
          <a:prstGeom prst="rect">
            <a:avLst/>
          </a:prstGeom>
        </p:spPr>
      </p:pic>
    </p:spTree>
    <p:extLst>
      <p:ext uri="{BB962C8B-B14F-4D97-AF65-F5344CB8AC3E}">
        <p14:creationId xmlns:p14="http://schemas.microsoft.com/office/powerpoint/2010/main" val="187615897"/>
      </p:ext>
    </p:extLst>
  </p:cSld>
  <p:clrMapOvr>
    <a:masterClrMapping/>
  </p:clrMapOvr>
  <p:transition spd="slow" advTm="21676">
    <p:randomBar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2123" y="289679"/>
            <a:ext cx="7134896" cy="6278642"/>
          </a:xfrm>
          <a:prstGeom prst="rect">
            <a:avLst/>
          </a:prstGeom>
          <a:noFill/>
        </p:spPr>
        <p:txBody>
          <a:bodyPr wrap="square" rtlCol="0">
            <a:spAutoFit/>
          </a:bodyPr>
          <a:lstStyle/>
          <a:p>
            <a:pPr algn="ctr"/>
            <a:r>
              <a:rPr lang="ru-RU" sz="2400" i="1" dirty="0" smtClean="0">
                <a:solidFill>
                  <a:schemeClr val="accent1">
                    <a:lumMod val="60000"/>
                    <a:lumOff val="40000"/>
                  </a:schemeClr>
                </a:solidFill>
                <a:latin typeface="Arial Black" panose="020B0A04020102020204" pitchFamily="34" charset="0"/>
              </a:rPr>
              <a:t>Анализ песен, прозвучавших в фильме</a:t>
            </a:r>
          </a:p>
          <a:p>
            <a:endParaRPr lang="ru-RU" dirty="0" smtClean="0"/>
          </a:p>
          <a:p>
            <a:r>
              <a:rPr lang="ru-RU" u="sng" dirty="0" smtClean="0"/>
              <a:t> </a:t>
            </a:r>
            <a:r>
              <a:rPr lang="ru-RU" b="1" i="1" u="sng" dirty="0" smtClean="0">
                <a:solidFill>
                  <a:srgbClr val="FFC000"/>
                </a:solidFill>
              </a:rPr>
              <a:t>«Буратино</a:t>
            </a:r>
            <a:r>
              <a:rPr lang="ru-RU" b="1" i="1" dirty="0" smtClean="0">
                <a:solidFill>
                  <a:srgbClr val="FFC000"/>
                </a:solidFill>
              </a:rPr>
              <a:t>»- весёлая, ритмичная, задорная, быстрая;</a:t>
            </a:r>
          </a:p>
          <a:p>
            <a:r>
              <a:rPr lang="ru-RU" b="1" i="1" u="sng" dirty="0" smtClean="0">
                <a:solidFill>
                  <a:srgbClr val="FFC000"/>
                </a:solidFill>
              </a:rPr>
              <a:t>«песня Черепахи </a:t>
            </a:r>
            <a:r>
              <a:rPr lang="ru-RU" b="1" i="1" u="sng" dirty="0" err="1" smtClean="0">
                <a:solidFill>
                  <a:srgbClr val="FFC000"/>
                </a:solidFill>
              </a:rPr>
              <a:t>Тортиллы</a:t>
            </a:r>
            <a:r>
              <a:rPr lang="ru-RU" b="1" i="1" dirty="0" smtClean="0">
                <a:solidFill>
                  <a:srgbClr val="FFC000"/>
                </a:solidFill>
              </a:rPr>
              <a:t>»- спокойная, мелодичная, с низким </a:t>
            </a:r>
            <a:r>
              <a:rPr lang="ru-RU" b="1" i="1" dirty="0" err="1" smtClean="0">
                <a:solidFill>
                  <a:srgbClr val="FFC000"/>
                </a:solidFill>
              </a:rPr>
              <a:t>тембором</a:t>
            </a:r>
            <a:r>
              <a:rPr lang="ru-RU" b="1" i="1" dirty="0" smtClean="0">
                <a:solidFill>
                  <a:srgbClr val="FFC000"/>
                </a:solidFill>
              </a:rPr>
              <a:t>;</a:t>
            </a:r>
          </a:p>
          <a:p>
            <a:r>
              <a:rPr lang="ru-RU" b="1" i="1" u="sng" dirty="0" smtClean="0">
                <a:solidFill>
                  <a:srgbClr val="FFC000"/>
                </a:solidFill>
              </a:rPr>
              <a:t>« песня </a:t>
            </a:r>
            <a:r>
              <a:rPr lang="ru-RU" b="1" i="1" u="sng" dirty="0" err="1" smtClean="0">
                <a:solidFill>
                  <a:srgbClr val="FFC000"/>
                </a:solidFill>
              </a:rPr>
              <a:t>Дуремара</a:t>
            </a:r>
            <a:r>
              <a:rPr lang="ru-RU" b="1" i="1" dirty="0" smtClean="0">
                <a:solidFill>
                  <a:srgbClr val="FFC000"/>
                </a:solidFill>
              </a:rPr>
              <a:t>»- задорная, ритмичная, в хоровом исполнении;</a:t>
            </a:r>
          </a:p>
          <a:p>
            <a:r>
              <a:rPr lang="ru-RU" b="1" i="1" u="sng" dirty="0" smtClean="0">
                <a:solidFill>
                  <a:srgbClr val="FFC000"/>
                </a:solidFill>
              </a:rPr>
              <a:t>« Поле Чудес</a:t>
            </a:r>
            <a:r>
              <a:rPr lang="ru-RU" b="1" i="1" dirty="0" smtClean="0">
                <a:solidFill>
                  <a:srgbClr val="FFC000"/>
                </a:solidFill>
              </a:rPr>
              <a:t>»- быстрая, игривая, </a:t>
            </a:r>
            <a:r>
              <a:rPr lang="ru-RU" b="1" i="1" dirty="0" err="1" smtClean="0">
                <a:solidFill>
                  <a:srgbClr val="FFC000"/>
                </a:solidFill>
              </a:rPr>
              <a:t>громкая,исполнено</a:t>
            </a:r>
            <a:r>
              <a:rPr lang="ru-RU" b="1" i="1" dirty="0" smtClean="0">
                <a:solidFill>
                  <a:srgbClr val="FFC000"/>
                </a:solidFill>
              </a:rPr>
              <a:t> в дуэте;</a:t>
            </a:r>
          </a:p>
          <a:p>
            <a:r>
              <a:rPr lang="ru-RU" b="1" i="1" u="sng" dirty="0" smtClean="0">
                <a:solidFill>
                  <a:srgbClr val="FFC000"/>
                </a:solidFill>
              </a:rPr>
              <a:t>« Песня фонарщиков</a:t>
            </a:r>
            <a:r>
              <a:rPr lang="ru-RU" b="1" i="1" dirty="0" smtClean="0">
                <a:solidFill>
                  <a:srgbClr val="FFC000"/>
                </a:solidFill>
              </a:rPr>
              <a:t>»- спокойная, мелодичная, тихая, хоровое исполнение;</a:t>
            </a:r>
          </a:p>
          <a:p>
            <a:r>
              <a:rPr lang="ru-RU" b="1" i="1" u="sng" dirty="0" smtClean="0">
                <a:solidFill>
                  <a:srgbClr val="FFC000"/>
                </a:solidFill>
              </a:rPr>
              <a:t>« Песня Кота </a:t>
            </a:r>
            <a:r>
              <a:rPr lang="ru-RU" b="1" i="1" u="sng" dirty="0" err="1" smtClean="0">
                <a:solidFill>
                  <a:srgbClr val="FFC000"/>
                </a:solidFill>
              </a:rPr>
              <a:t>Базилио</a:t>
            </a:r>
            <a:r>
              <a:rPr lang="ru-RU" b="1" i="1" u="sng" dirty="0" smtClean="0">
                <a:solidFill>
                  <a:srgbClr val="FFC000"/>
                </a:solidFill>
              </a:rPr>
              <a:t> и Лисы</a:t>
            </a:r>
            <a:r>
              <a:rPr lang="ru-RU" b="1" i="1" dirty="0" smtClean="0">
                <a:solidFill>
                  <a:srgbClr val="FFC000"/>
                </a:solidFill>
              </a:rPr>
              <a:t>»-быстрая, громкая, задорная, </a:t>
            </a:r>
            <a:r>
              <a:rPr lang="ru-RU" b="1" i="1" dirty="0" err="1" smtClean="0">
                <a:solidFill>
                  <a:srgbClr val="FFC000"/>
                </a:solidFill>
              </a:rPr>
              <a:t>испонение</a:t>
            </a:r>
            <a:r>
              <a:rPr lang="ru-RU" b="1" i="1" dirty="0" smtClean="0">
                <a:solidFill>
                  <a:srgbClr val="FFC000"/>
                </a:solidFill>
              </a:rPr>
              <a:t> в дуэте с высоким и низким тембрами;</a:t>
            </a:r>
            <a:endParaRPr lang="ru-RU" b="1" i="1" dirty="0">
              <a:solidFill>
                <a:srgbClr val="FFC000"/>
              </a:solidFill>
            </a:endParaRPr>
          </a:p>
          <a:p>
            <a:r>
              <a:rPr lang="ru-RU" b="1" i="1" u="sng" dirty="0" smtClean="0">
                <a:solidFill>
                  <a:srgbClr val="FFC000"/>
                </a:solidFill>
              </a:rPr>
              <a:t>«Песня кукол</a:t>
            </a:r>
            <a:r>
              <a:rPr lang="ru-RU" b="1" i="1" dirty="0" smtClean="0">
                <a:solidFill>
                  <a:srgbClr val="FFC000"/>
                </a:solidFill>
              </a:rPr>
              <a:t>»- ритмичная, негромкая, в среднем темпе;</a:t>
            </a:r>
          </a:p>
          <a:p>
            <a:r>
              <a:rPr lang="ru-RU" b="1" i="1" u="sng" dirty="0" smtClean="0">
                <a:solidFill>
                  <a:srgbClr val="FFC000"/>
                </a:solidFill>
              </a:rPr>
              <a:t>«Серенада Пьеро</a:t>
            </a:r>
            <a:r>
              <a:rPr lang="ru-RU" b="1" i="1" dirty="0" smtClean="0">
                <a:solidFill>
                  <a:srgbClr val="FFC000"/>
                </a:solidFill>
              </a:rPr>
              <a:t>»- спокойная, мелодичная, грустная, душевная, исполнено в соло;</a:t>
            </a:r>
          </a:p>
          <a:p>
            <a:r>
              <a:rPr lang="ru-RU" b="1" i="1" u="sng" dirty="0" smtClean="0">
                <a:solidFill>
                  <a:srgbClr val="FFC000"/>
                </a:solidFill>
              </a:rPr>
              <a:t>«Песня Карабаса </a:t>
            </a:r>
            <a:r>
              <a:rPr lang="ru-RU" b="1" i="1" u="sng" dirty="0" err="1" smtClean="0">
                <a:solidFill>
                  <a:srgbClr val="FFC000"/>
                </a:solidFill>
              </a:rPr>
              <a:t>Барабаса</a:t>
            </a:r>
            <a:r>
              <a:rPr lang="ru-RU" b="1" i="1" dirty="0" smtClean="0">
                <a:solidFill>
                  <a:srgbClr val="FFC000"/>
                </a:solidFill>
              </a:rPr>
              <a:t>»-</a:t>
            </a:r>
            <a:r>
              <a:rPr lang="ru-RU" b="1" i="1" dirty="0" err="1" smtClean="0">
                <a:solidFill>
                  <a:srgbClr val="FFC000"/>
                </a:solidFill>
              </a:rPr>
              <a:t>громкая,не</a:t>
            </a:r>
            <a:r>
              <a:rPr lang="ru-RU" b="1" i="1" dirty="0" smtClean="0">
                <a:solidFill>
                  <a:srgbClr val="FFC000"/>
                </a:solidFill>
              </a:rPr>
              <a:t> очень быстрая, пугающая, с низким тембром, соло;</a:t>
            </a:r>
          </a:p>
          <a:p>
            <a:r>
              <a:rPr lang="ru-RU" b="1" i="1" u="sng" dirty="0" smtClean="0">
                <a:solidFill>
                  <a:srgbClr val="FFC000"/>
                </a:solidFill>
              </a:rPr>
              <a:t>«Про жадин и хвастунов</a:t>
            </a:r>
            <a:r>
              <a:rPr lang="ru-RU" b="1" i="1" dirty="0" smtClean="0">
                <a:solidFill>
                  <a:srgbClr val="FFC000"/>
                </a:solidFill>
              </a:rPr>
              <a:t>..»- быстрая, громкая, задорная;</a:t>
            </a:r>
          </a:p>
          <a:p>
            <a:r>
              <a:rPr lang="ru-RU" b="1" i="1" u="sng" dirty="0" smtClean="0">
                <a:solidFill>
                  <a:srgbClr val="FFC000"/>
                </a:solidFill>
              </a:rPr>
              <a:t>«Про пауков и Буратино</a:t>
            </a:r>
            <a:r>
              <a:rPr lang="ru-RU" b="1" i="1" dirty="0" smtClean="0">
                <a:solidFill>
                  <a:srgbClr val="FFC000"/>
                </a:solidFill>
              </a:rPr>
              <a:t>»- не очень громкая, быстрая, поучительная, хоровое исполнение.</a:t>
            </a:r>
            <a:endParaRPr lang="ru-RU" b="1" i="1" dirty="0">
              <a:solidFill>
                <a:srgbClr val="FFC000"/>
              </a:solidFill>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1075" y="3453870"/>
            <a:ext cx="4890925" cy="3114451"/>
          </a:xfrm>
          <a:prstGeom prst="rect">
            <a:avLst/>
          </a:prstGeom>
        </p:spPr>
      </p:pic>
    </p:spTree>
    <p:extLst>
      <p:ext uri="{BB962C8B-B14F-4D97-AF65-F5344CB8AC3E}">
        <p14:creationId xmlns:p14="http://schemas.microsoft.com/office/powerpoint/2010/main" val="899035782"/>
      </p:ext>
    </p:extLst>
  </p:cSld>
  <p:clrMapOvr>
    <a:masterClrMapping/>
  </p:clrMapOvr>
  <mc:AlternateContent xmlns:mc="http://schemas.openxmlformats.org/markup-compatibility/2006">
    <mc:Choice xmlns:p14="http://schemas.microsoft.com/office/powerpoint/2010/main" Requires="p14">
      <p:transition spd="slow" p14:dur="800" advTm="21387">
        <p:circle/>
      </p:transition>
    </mc:Choice>
    <mc:Fallback>
      <p:transition spd="slow" advTm="21387">
        <p:circl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6215" y="399245"/>
            <a:ext cx="7328078" cy="5693866"/>
          </a:xfrm>
          <a:prstGeom prst="rect">
            <a:avLst/>
          </a:prstGeom>
          <a:noFill/>
        </p:spPr>
        <p:txBody>
          <a:bodyPr wrap="square" rtlCol="0">
            <a:spAutoFit/>
          </a:bodyPr>
          <a:lstStyle/>
          <a:p>
            <a:r>
              <a:rPr lang="ru-RU" sz="2400" b="1" i="1" dirty="0" smtClean="0">
                <a:solidFill>
                  <a:srgbClr val="FFFF00"/>
                </a:solidFill>
              </a:rPr>
              <a:t>Все песни прозвучавшие в фильме «Золотой ключик, или Приключения </a:t>
            </a:r>
            <a:r>
              <a:rPr lang="ru-RU" sz="2400" b="1" i="1" dirty="0" err="1">
                <a:solidFill>
                  <a:srgbClr val="FFFF00"/>
                </a:solidFill>
              </a:rPr>
              <a:t>Б</a:t>
            </a:r>
            <a:r>
              <a:rPr lang="ru-RU" sz="2400" b="1" i="1" dirty="0" err="1" smtClean="0">
                <a:solidFill>
                  <a:srgbClr val="FFFF00"/>
                </a:solidFill>
              </a:rPr>
              <a:t>уратины</a:t>
            </a:r>
            <a:r>
              <a:rPr lang="ru-RU" sz="2400" b="1" i="1" dirty="0" smtClean="0">
                <a:solidFill>
                  <a:srgbClr val="FFFF00"/>
                </a:solidFill>
              </a:rPr>
              <a:t>» написаны для слушателей дошкольного и младшего школьного возраста, они доступные для слушания, понятны, легко восприимчивы на слух и запоминаемы. Мелодичные, ритмичные, задорные, поучительные, аналогичные характеру детей. Их хочется слушать, под них хочется танцевать, им хочется </a:t>
            </a:r>
            <a:r>
              <a:rPr lang="ru-RU" sz="2400" b="1" i="1" dirty="0" err="1" smtClean="0">
                <a:solidFill>
                  <a:srgbClr val="FFFF00"/>
                </a:solidFill>
              </a:rPr>
              <a:t>подпевать.Каждая</a:t>
            </a:r>
            <a:r>
              <a:rPr lang="ru-RU" sz="2400" b="1" i="1" dirty="0" smtClean="0">
                <a:solidFill>
                  <a:srgbClr val="FFFF00"/>
                </a:solidFill>
              </a:rPr>
              <a:t> композиция имеет свой окрас, музыкальный характер и сюжетную историю.</a:t>
            </a:r>
          </a:p>
          <a:p>
            <a:r>
              <a:rPr lang="ru-RU" sz="2400" b="1" i="1" dirty="0" smtClean="0">
                <a:solidFill>
                  <a:srgbClr val="FFFF00"/>
                </a:solidFill>
              </a:rPr>
              <a:t>Они придают особый тон фильму, что делает просмотр более интересным, оживлённым и волнующим</a:t>
            </a:r>
            <a:r>
              <a:rPr lang="ru-RU" sz="2800" dirty="0" smtClean="0"/>
              <a:t>.</a:t>
            </a:r>
            <a:endParaRPr lang="ru-RU" sz="2800" dirty="0"/>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6861" y="802395"/>
            <a:ext cx="4845139" cy="3294695"/>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9659" y="4723435"/>
            <a:ext cx="5609608" cy="2134565"/>
          </a:xfrm>
          <a:prstGeom prst="rect">
            <a:avLst/>
          </a:prstGeom>
        </p:spPr>
      </p:pic>
    </p:spTree>
    <p:extLst>
      <p:ext uri="{BB962C8B-B14F-4D97-AF65-F5344CB8AC3E}">
        <p14:creationId xmlns:p14="http://schemas.microsoft.com/office/powerpoint/2010/main" val="470541993"/>
      </p:ext>
    </p:extLst>
  </p:cSld>
  <p:clrMapOvr>
    <a:masterClrMapping/>
  </p:clrMapOvr>
  <p:transition spd="slow" advTm="22357">
    <p:randomBar dir="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70468" y="631065"/>
            <a:ext cx="8319752" cy="4216539"/>
          </a:xfrm>
          <a:prstGeom prst="rect">
            <a:avLst/>
          </a:prstGeom>
          <a:noFill/>
        </p:spPr>
        <p:txBody>
          <a:bodyPr wrap="square" rtlCol="0">
            <a:spAutoFit/>
          </a:bodyPr>
          <a:lstStyle/>
          <a:p>
            <a:r>
              <a:rPr lang="ru-RU" sz="2400" b="1" i="1" dirty="0">
                <a:solidFill>
                  <a:srgbClr val="00B050"/>
                </a:solidFill>
              </a:rPr>
              <a:t>Мне понравился главный герой сказки, Буратино. Поначалу он был глупым, непослушным созданием, но те приключения, которые ему довелось пережить, научили его распознавать добро и зло и ценить истинную дружбу.</a:t>
            </a:r>
          </a:p>
          <a:p>
            <a:r>
              <a:rPr lang="ru-RU" sz="2400" b="1" i="1" dirty="0" smtClean="0">
                <a:solidFill>
                  <a:srgbClr val="00B050"/>
                </a:solidFill>
              </a:rPr>
              <a:t>И если бы мне довелось сыграть роль, то это конечно же была бы роль простодушного, по-детски наивного, не в меру любознательного, но очень смелого и доброго мальчишки –</a:t>
            </a:r>
            <a:r>
              <a:rPr lang="ru-RU" sz="2400" b="1" i="1" dirty="0" smtClean="0">
                <a:solidFill>
                  <a:schemeClr val="accent1">
                    <a:lumMod val="75000"/>
                  </a:schemeClr>
                </a:solidFill>
              </a:rPr>
              <a:t>Буратино!!!....</a:t>
            </a:r>
          </a:p>
          <a:p>
            <a:endParaRPr lang="ru-RU" sz="2400" b="1" i="1" dirty="0">
              <a:solidFill>
                <a:srgbClr val="00B050"/>
              </a:solidFill>
            </a:endParaRPr>
          </a:p>
          <a:p>
            <a:endParaRPr lang="ru-RU" sz="2800" i="1" dirty="0"/>
          </a:p>
        </p:txBody>
      </p:sp>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17488" y="4188855"/>
            <a:ext cx="2569402" cy="2569402"/>
          </a:xfrm>
          <a:prstGeom prst="rect">
            <a:avLst/>
          </a:prstGeom>
        </p:spPr>
      </p:pic>
      <p:pic>
        <p:nvPicPr>
          <p:cNvPr id="4" name="Рисунок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452081"/>
            <a:ext cx="2089520" cy="3405919"/>
          </a:xfrm>
          <a:prstGeom prst="rect">
            <a:avLst/>
          </a:prstGeom>
        </p:spPr>
      </p:pic>
      <p:sp>
        <p:nvSpPr>
          <p:cNvPr id="5" name="TextBox 4"/>
          <p:cNvSpPr txBox="1"/>
          <p:nvPr/>
        </p:nvSpPr>
        <p:spPr>
          <a:xfrm>
            <a:off x="2089520" y="4422691"/>
            <a:ext cx="2891118" cy="1754326"/>
          </a:xfrm>
          <a:prstGeom prst="rect">
            <a:avLst/>
          </a:prstGeom>
          <a:noFill/>
        </p:spPr>
        <p:txBody>
          <a:bodyPr wrap="square" rtlCol="0">
            <a:spAutoFit/>
          </a:bodyPr>
          <a:lstStyle/>
          <a:p>
            <a:r>
              <a:rPr lang="ru-RU" sz="5400" b="1" dirty="0" smtClean="0">
                <a:solidFill>
                  <a:srgbClr val="C00000"/>
                </a:solidFill>
              </a:rPr>
              <a:t>А вот и Я!!!</a:t>
            </a:r>
            <a:endParaRPr lang="ru-RU" sz="5400" b="1" dirty="0">
              <a:solidFill>
                <a:srgbClr val="C00000"/>
              </a:solidFill>
            </a:endParaRPr>
          </a:p>
        </p:txBody>
      </p:sp>
      <p:pic>
        <p:nvPicPr>
          <p:cNvPr id="6" name="Zolotoj_klyuchik_-_Final_(iPlayer.f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69623" y="5872217"/>
            <a:ext cx="609600" cy="609600"/>
          </a:xfrm>
          <a:prstGeom prst="rect">
            <a:avLst/>
          </a:prstGeom>
        </p:spPr>
      </p:pic>
    </p:spTree>
    <p:extLst>
      <p:ext uri="{BB962C8B-B14F-4D97-AF65-F5344CB8AC3E}">
        <p14:creationId xmlns:p14="http://schemas.microsoft.com/office/powerpoint/2010/main" val="3966911892"/>
      </p:ext>
    </p:extLst>
  </p:cSld>
  <p:clrMapOvr>
    <a:masterClrMapping/>
  </p:clrMapOvr>
  <mc:AlternateContent xmlns:mc="http://schemas.openxmlformats.org/markup-compatibility/2006">
    <mc:Choice xmlns:p14="http://schemas.microsoft.com/office/powerpoint/2010/main" Requires="p14">
      <p:transition spd="slow" p14:dur="1500" advTm="21091">
        <p:split orient="vert"/>
      </p:transition>
    </mc:Choice>
    <mc:Fallback>
      <p:transition spd="slow" advTm="21091">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52" y="74053"/>
            <a:ext cx="9045262" cy="6783947"/>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5777" y="3854807"/>
            <a:ext cx="3106223" cy="3106223"/>
          </a:xfrm>
          <a:prstGeom prst="rect">
            <a:avLst/>
          </a:prstGeo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5414" y="74053"/>
            <a:ext cx="3056586" cy="3780754"/>
          </a:xfrm>
          <a:prstGeom prst="rect">
            <a:avLst/>
          </a:prstGeom>
        </p:spPr>
      </p:pic>
    </p:spTree>
    <p:extLst>
      <p:ext uri="{BB962C8B-B14F-4D97-AF65-F5344CB8AC3E}">
        <p14:creationId xmlns:p14="http://schemas.microsoft.com/office/powerpoint/2010/main" val="1390690638"/>
      </p:ext>
    </p:extLst>
  </p:cSld>
  <p:clrMapOvr>
    <a:masterClrMapping/>
  </p:clrMapOvr>
  <mc:AlternateContent xmlns:mc="http://schemas.openxmlformats.org/markup-compatibility/2006">
    <mc:Choice xmlns:p14="http://schemas.microsoft.com/office/powerpoint/2010/main" Requires="p14">
      <p:transition spd="slow" p14:dur="1500" advTm="9442">
        <p:split orient="vert"/>
      </p:transition>
    </mc:Choice>
    <mc:Fallback>
      <p:transition spd="slow" advTm="9442">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4563" y="0"/>
            <a:ext cx="6426558" cy="6858000"/>
          </a:xfrm>
          <a:prstGeom prst="rect">
            <a:avLst/>
          </a:prstGeom>
        </p:spPr>
      </p:pic>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52937"/>
            <a:ext cx="2766396" cy="2479317"/>
          </a:xfrm>
          <a:prstGeom prst="rect">
            <a:avLst/>
          </a:prstGeom>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1344" y="1146220"/>
            <a:ext cx="3100656" cy="3100656"/>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748374"/>
            <a:ext cx="2704563" cy="2704563"/>
          </a:xfrm>
          <a:prstGeom prst="rect">
            <a:avLst/>
          </a:prstGeom>
        </p:spPr>
      </p:pic>
    </p:spTree>
    <p:extLst>
      <p:ext uri="{BB962C8B-B14F-4D97-AF65-F5344CB8AC3E}">
        <p14:creationId xmlns:p14="http://schemas.microsoft.com/office/powerpoint/2010/main" val="3218290616"/>
      </p:ext>
    </p:extLst>
  </p:cSld>
  <p:clrMapOvr>
    <a:masterClrMapping/>
  </p:clrMapOvr>
  <p:transition spd="slow" advTm="6845">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08348" y="103031"/>
            <a:ext cx="7650051" cy="3046988"/>
          </a:xfrm>
          <a:prstGeom prst="rect">
            <a:avLst/>
          </a:prstGeom>
          <a:noFill/>
        </p:spPr>
        <p:txBody>
          <a:bodyPr wrap="square" rtlCol="0">
            <a:spAutoFit/>
          </a:bodyPr>
          <a:lstStyle/>
          <a:p>
            <a:pPr algn="ctr"/>
            <a:r>
              <a:rPr lang="ru-RU" sz="9600" i="1" dirty="0" smtClean="0">
                <a:solidFill>
                  <a:schemeClr val="accent1">
                    <a:lumMod val="75000"/>
                  </a:schemeClr>
                </a:solidFill>
                <a:latin typeface="Impact" panose="020B0806030902050204" pitchFamily="34" charset="0"/>
              </a:rPr>
              <a:t>Спасибо за внимание!!!!!</a:t>
            </a:r>
            <a:endParaRPr lang="ru-RU" sz="9600" i="1" dirty="0">
              <a:solidFill>
                <a:schemeClr val="accent1">
                  <a:lumMod val="75000"/>
                </a:schemeClr>
              </a:solidFill>
              <a:latin typeface="Impact" panose="020B0806030902050204" pitchFamily="34" charset="0"/>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3398" y="3048805"/>
            <a:ext cx="7219950" cy="3619500"/>
          </a:xfrm>
          <a:prstGeom prst="rect">
            <a:avLst/>
          </a:prstGeom>
        </p:spPr>
      </p:pic>
    </p:spTree>
    <p:extLst>
      <p:ext uri="{BB962C8B-B14F-4D97-AF65-F5344CB8AC3E}">
        <p14:creationId xmlns:p14="http://schemas.microsoft.com/office/powerpoint/2010/main" val="3200418049"/>
      </p:ext>
    </p:extLst>
  </p:cSld>
  <p:clrMapOvr>
    <a:masterClrMapping/>
  </p:clrMapOvr>
  <p:transition spd="med" advClick="0" advTm="11293">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0304" y="244699"/>
            <a:ext cx="8229600" cy="5570756"/>
          </a:xfrm>
          <a:prstGeom prst="rect">
            <a:avLst/>
          </a:prstGeom>
          <a:noFill/>
        </p:spPr>
        <p:txBody>
          <a:bodyPr wrap="square" rtlCol="0">
            <a:spAutoFit/>
          </a:bodyPr>
          <a:lstStyle/>
          <a:p>
            <a:pPr algn="ctr"/>
            <a:r>
              <a:rPr lang="ru-RU" sz="3200" b="1" i="1" dirty="0" smtClean="0">
                <a:solidFill>
                  <a:schemeClr val="accent1">
                    <a:lumMod val="60000"/>
                    <a:lumOff val="40000"/>
                  </a:schemeClr>
                </a:solidFill>
                <a:latin typeface="Franklin Gothic Medium" panose="020B0603020102020204" pitchFamily="34" charset="0"/>
              </a:rPr>
              <a:t>Представляем вашему вниманию:</a:t>
            </a:r>
            <a:endParaRPr lang="ru-RU" sz="3200" b="1" i="1" dirty="0">
              <a:solidFill>
                <a:schemeClr val="accent1">
                  <a:lumMod val="60000"/>
                  <a:lumOff val="40000"/>
                </a:schemeClr>
              </a:solidFill>
              <a:latin typeface="Franklin Gothic Medium" panose="020B0603020102020204" pitchFamily="34" charset="0"/>
            </a:endParaRPr>
          </a:p>
          <a:p>
            <a:endParaRPr lang="ru-RU" dirty="0" smtClean="0"/>
          </a:p>
          <a:p>
            <a:endParaRPr lang="ru-RU" dirty="0" smtClean="0"/>
          </a:p>
          <a:p>
            <a:pPr algn="ctr"/>
            <a:r>
              <a:rPr lang="ru-RU" sz="3200" b="1" dirty="0" smtClean="0">
                <a:solidFill>
                  <a:schemeClr val="tx1">
                    <a:lumMod val="95000"/>
                  </a:schemeClr>
                </a:solidFill>
                <a:latin typeface="Arial Black" panose="020B0A04020102020204" pitchFamily="34" charset="0"/>
              </a:rPr>
              <a:t>2х серийный музыкальный телевизионный фильм по мотивам сказки Алексея Толстого «Золотой ключик, или Приключения Буратино»,</a:t>
            </a:r>
          </a:p>
          <a:p>
            <a:r>
              <a:rPr lang="ru-RU" sz="3200" b="1" dirty="0" smtClean="0">
                <a:solidFill>
                  <a:schemeClr val="tx1">
                    <a:lumMod val="95000"/>
                  </a:schemeClr>
                </a:solidFill>
                <a:latin typeface="Arial Black" panose="020B0A04020102020204" pitchFamily="34" charset="0"/>
              </a:rPr>
              <a:t>Созданный на киностудии «</a:t>
            </a:r>
            <a:r>
              <a:rPr lang="ru-RU" sz="3200" b="1" dirty="0" err="1" smtClean="0">
                <a:solidFill>
                  <a:schemeClr val="tx1">
                    <a:lumMod val="95000"/>
                  </a:schemeClr>
                </a:solidFill>
                <a:latin typeface="Arial Black" panose="020B0A04020102020204" pitchFamily="34" charset="0"/>
              </a:rPr>
              <a:t>Беларусьфильм</a:t>
            </a:r>
            <a:r>
              <a:rPr lang="ru-RU" sz="3200" b="1" dirty="0" smtClean="0">
                <a:solidFill>
                  <a:schemeClr val="tx1">
                    <a:lumMod val="95000"/>
                  </a:schemeClr>
                </a:solidFill>
                <a:latin typeface="Arial Black" panose="020B0A04020102020204" pitchFamily="34" charset="0"/>
              </a:rPr>
              <a:t>» в 1975 году.</a:t>
            </a:r>
          </a:p>
          <a:p>
            <a:r>
              <a:rPr lang="ru-RU" sz="3200" b="1" dirty="0" smtClean="0">
                <a:solidFill>
                  <a:schemeClr val="tx1">
                    <a:lumMod val="95000"/>
                  </a:schemeClr>
                </a:solidFill>
                <a:latin typeface="Arial Black" panose="020B0A04020102020204" pitchFamily="34" charset="0"/>
              </a:rPr>
              <a:t>Премьера фильма 1-2 января 1976 год.</a:t>
            </a:r>
            <a:endParaRPr lang="ru-RU" sz="3200" b="1" dirty="0">
              <a:solidFill>
                <a:schemeClr val="tx1">
                  <a:lumMod val="95000"/>
                </a:schemeClr>
              </a:solidFill>
              <a:latin typeface="Arial Black" panose="020B0A04020102020204" pitchFamily="34"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6123" y="1468192"/>
            <a:ext cx="3875877" cy="5286777"/>
          </a:xfrm>
          <a:prstGeom prst="rect">
            <a:avLst/>
          </a:prstGeom>
        </p:spPr>
      </p:pic>
    </p:spTree>
    <p:extLst>
      <p:ext uri="{BB962C8B-B14F-4D97-AF65-F5344CB8AC3E}">
        <p14:creationId xmlns:p14="http://schemas.microsoft.com/office/powerpoint/2010/main" val="2406045586"/>
      </p:ext>
    </p:extLst>
  </p:cSld>
  <p:clrMapOvr>
    <a:masterClrMapping/>
  </p:clrMapOvr>
  <mc:AlternateContent xmlns:mc="http://schemas.openxmlformats.org/markup-compatibility/2006">
    <mc:Choice xmlns:p14="http://schemas.microsoft.com/office/powerpoint/2010/main" Requires="p14">
      <p:transition spd="slow" p14:dur="1500" advTm="8464">
        <p:split orient="vert"/>
      </p:transition>
    </mc:Choice>
    <mc:Fallback>
      <p:transition spd="slow" advTm="8464">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0305" y="103031"/>
            <a:ext cx="7534140" cy="6124754"/>
          </a:xfrm>
          <a:prstGeom prst="rect">
            <a:avLst/>
          </a:prstGeom>
          <a:noFill/>
        </p:spPr>
        <p:txBody>
          <a:bodyPr wrap="square" rtlCol="0">
            <a:spAutoFit/>
          </a:bodyPr>
          <a:lstStyle/>
          <a:p>
            <a:pPr algn="ctr"/>
            <a:r>
              <a:rPr lang="ru-RU" sz="3200" i="1" dirty="0" smtClean="0"/>
              <a:t>В ролях:</a:t>
            </a:r>
          </a:p>
          <a:p>
            <a:r>
              <a:rPr lang="ru-RU" sz="2400" dirty="0">
                <a:hlinkClick r:id="rId2" tooltip="Иосифов, Дмитрий Владимирович"/>
              </a:rPr>
              <a:t>Дмитрий Иосифов</a:t>
            </a:r>
            <a:r>
              <a:rPr lang="ru-RU" sz="2400" dirty="0"/>
              <a:t> — </a:t>
            </a:r>
            <a:r>
              <a:rPr lang="ru-RU" sz="2400" i="1" dirty="0">
                <a:hlinkClick r:id="rId3" tooltip="Буратино"/>
              </a:rPr>
              <a:t>Буратино</a:t>
            </a:r>
            <a:endParaRPr lang="ru-RU" sz="2400" dirty="0"/>
          </a:p>
          <a:p>
            <a:r>
              <a:rPr lang="ru-RU" sz="2400" dirty="0">
                <a:hlinkClick r:id="rId4" tooltip="Проценко, Татьяна Анатольевна"/>
              </a:rPr>
              <a:t>Татьяна Проценко</a:t>
            </a:r>
            <a:r>
              <a:rPr lang="ru-RU" sz="2400" dirty="0"/>
              <a:t> — </a:t>
            </a:r>
            <a:r>
              <a:rPr lang="ru-RU" sz="2400" i="1" dirty="0">
                <a:hlinkClick r:id="rId5" tooltip="Мальвина (персонаж)"/>
              </a:rPr>
              <a:t>Мальвина</a:t>
            </a:r>
            <a:endParaRPr lang="ru-RU" sz="2400" dirty="0"/>
          </a:p>
          <a:p>
            <a:r>
              <a:rPr lang="ru-RU" sz="2400" dirty="0"/>
              <a:t>Роман </a:t>
            </a:r>
            <a:r>
              <a:rPr lang="ru-RU" sz="2400" dirty="0" err="1"/>
              <a:t>Столкарц</a:t>
            </a:r>
            <a:r>
              <a:rPr lang="ru-RU" sz="2400" dirty="0"/>
              <a:t> — </a:t>
            </a:r>
            <a:r>
              <a:rPr lang="ru-RU" sz="2400" i="1" dirty="0">
                <a:hlinkClick r:id="rId6" tooltip="Пьеро"/>
              </a:rPr>
              <a:t>Пьеро</a:t>
            </a:r>
            <a:endParaRPr lang="ru-RU" sz="2400" dirty="0"/>
          </a:p>
          <a:p>
            <a:r>
              <a:rPr lang="ru-RU" sz="2400" dirty="0"/>
              <a:t>Томас </a:t>
            </a:r>
            <a:r>
              <a:rPr lang="ru-RU" sz="2400" dirty="0" err="1"/>
              <a:t>Аугустинас</a:t>
            </a:r>
            <a:r>
              <a:rPr lang="ru-RU" sz="2400" dirty="0"/>
              <a:t> — </a:t>
            </a:r>
            <a:r>
              <a:rPr lang="ru-RU" sz="2400" i="1" dirty="0" err="1">
                <a:hlinkClick r:id="rId7" tooltip="Артемон (персонаж)"/>
              </a:rPr>
              <a:t>Артемон</a:t>
            </a:r>
            <a:endParaRPr lang="ru-RU" sz="2400" dirty="0"/>
          </a:p>
          <a:p>
            <a:r>
              <a:rPr lang="ru-RU" sz="2400" dirty="0"/>
              <a:t>Григорий </a:t>
            </a:r>
            <a:r>
              <a:rPr lang="ru-RU" sz="2400" dirty="0" err="1"/>
              <a:t>Светлорусов</a:t>
            </a:r>
            <a:r>
              <a:rPr lang="ru-RU" sz="2400" dirty="0"/>
              <a:t> — </a:t>
            </a:r>
            <a:r>
              <a:rPr lang="ru-RU" sz="2400" i="1" dirty="0">
                <a:hlinkClick r:id="rId8" tooltip="Арлекин"/>
              </a:rPr>
              <a:t>Арлекин</a:t>
            </a:r>
            <a:endParaRPr lang="ru-RU" sz="2400" dirty="0"/>
          </a:p>
          <a:p>
            <a:r>
              <a:rPr lang="ru-RU" sz="2400" dirty="0">
                <a:hlinkClick r:id="rId9" tooltip="Гринько, Николай Григорьевич"/>
              </a:rPr>
              <a:t>Николай Гринько</a:t>
            </a:r>
            <a:r>
              <a:rPr lang="ru-RU" sz="2400" dirty="0"/>
              <a:t> — </a:t>
            </a:r>
            <a:r>
              <a:rPr lang="ru-RU" sz="2400" i="1" dirty="0">
                <a:hlinkClick r:id="rId10" tooltip="Папа Карло"/>
              </a:rPr>
              <a:t>папа Карло</a:t>
            </a:r>
            <a:endParaRPr lang="ru-RU" sz="2400" dirty="0"/>
          </a:p>
          <a:p>
            <a:r>
              <a:rPr lang="ru-RU" sz="2400" dirty="0">
                <a:hlinkClick r:id="rId11" tooltip="Катин-Ярцев, Юрий Васильевич"/>
              </a:rPr>
              <a:t>Юрий Катин-Ярцев</a:t>
            </a:r>
            <a:r>
              <a:rPr lang="ru-RU" sz="2400" dirty="0"/>
              <a:t> — </a:t>
            </a:r>
            <a:r>
              <a:rPr lang="ru-RU" sz="2400" i="1" dirty="0"/>
              <a:t>Джузеппе</a:t>
            </a:r>
            <a:endParaRPr lang="ru-RU" sz="2400" dirty="0"/>
          </a:p>
          <a:p>
            <a:r>
              <a:rPr lang="ru-RU" sz="2400" dirty="0" err="1">
                <a:hlinkClick r:id="rId12" tooltip="Зелёная, Рина"/>
              </a:rPr>
              <a:t>Рина</a:t>
            </a:r>
            <a:r>
              <a:rPr lang="ru-RU" sz="2400" dirty="0">
                <a:hlinkClick r:id="rId12" tooltip="Зелёная, Рина"/>
              </a:rPr>
              <a:t> Зелёная</a:t>
            </a:r>
            <a:r>
              <a:rPr lang="ru-RU" sz="2400" dirty="0"/>
              <a:t> — </a:t>
            </a:r>
            <a:r>
              <a:rPr lang="ru-RU" sz="2400" i="1" dirty="0"/>
              <a:t>черепаха </a:t>
            </a:r>
            <a:r>
              <a:rPr lang="ru-RU" sz="2400" i="1" dirty="0" err="1"/>
              <a:t>Тортила</a:t>
            </a:r>
            <a:endParaRPr lang="ru-RU" sz="2400" dirty="0"/>
          </a:p>
          <a:p>
            <a:r>
              <a:rPr lang="ru-RU" sz="2400" dirty="0">
                <a:hlinkClick r:id="rId13" tooltip="Этуш, Владимир Абрамович"/>
              </a:rPr>
              <a:t>Владимир Этуш</a:t>
            </a:r>
            <a:r>
              <a:rPr lang="ru-RU" sz="2400" dirty="0"/>
              <a:t> — </a:t>
            </a:r>
            <a:r>
              <a:rPr lang="ru-RU" sz="2400" i="1" dirty="0">
                <a:hlinkClick r:id="rId14" tooltip="Карабас-Барабас"/>
              </a:rPr>
              <a:t>Карабас-</a:t>
            </a:r>
            <a:r>
              <a:rPr lang="ru-RU" sz="2400" i="1" dirty="0" err="1">
                <a:hlinkClick r:id="rId14" tooltip="Карабас-Барабас"/>
              </a:rPr>
              <a:t>Барабас</a:t>
            </a:r>
            <a:endParaRPr lang="ru-RU" sz="2400" dirty="0"/>
          </a:p>
          <a:p>
            <a:r>
              <a:rPr lang="ru-RU" sz="2400" dirty="0">
                <a:hlinkClick r:id="rId15" tooltip="Быков, Ролан Антонович"/>
              </a:rPr>
              <a:t>Ролан Быков</a:t>
            </a:r>
            <a:r>
              <a:rPr lang="ru-RU" sz="2400" dirty="0"/>
              <a:t> — </a:t>
            </a:r>
            <a:r>
              <a:rPr lang="ru-RU" sz="2400" i="1" dirty="0">
                <a:hlinkClick r:id="rId16" tooltip="Кот Базилио"/>
              </a:rPr>
              <a:t>кот </a:t>
            </a:r>
            <a:r>
              <a:rPr lang="ru-RU" sz="2400" i="1" dirty="0" err="1">
                <a:hlinkClick r:id="rId16" tooltip="Кот Базилио"/>
              </a:rPr>
              <a:t>Базилио</a:t>
            </a:r>
            <a:endParaRPr lang="ru-RU" sz="2400" dirty="0"/>
          </a:p>
          <a:p>
            <a:r>
              <a:rPr lang="ru-RU" sz="2400" dirty="0">
                <a:hlinkClick r:id="rId17" tooltip="Санаева, Елена Всеволодовна"/>
              </a:rPr>
              <a:t>Елена </a:t>
            </a:r>
            <a:r>
              <a:rPr lang="ru-RU" sz="2400" dirty="0" err="1">
                <a:hlinkClick r:id="rId17" tooltip="Санаева, Елена Всеволодовна"/>
              </a:rPr>
              <a:t>Санаева</a:t>
            </a:r>
            <a:r>
              <a:rPr lang="ru-RU" sz="2400" dirty="0"/>
              <a:t> — </a:t>
            </a:r>
            <a:r>
              <a:rPr lang="ru-RU" sz="2400" i="1" dirty="0">
                <a:hlinkClick r:id="rId18" tooltip="Лиса Алиса"/>
              </a:rPr>
              <a:t>лиса Алиса</a:t>
            </a:r>
            <a:endParaRPr lang="ru-RU" sz="2400" dirty="0"/>
          </a:p>
          <a:p>
            <a:r>
              <a:rPr lang="ru-RU" sz="2400" dirty="0">
                <a:hlinkClick r:id="rId19" tooltip="Басов, Владимир Павлович"/>
              </a:rPr>
              <a:t>Владимир Басов</a:t>
            </a:r>
            <a:r>
              <a:rPr lang="ru-RU" sz="2400" dirty="0"/>
              <a:t> — </a:t>
            </a:r>
            <a:r>
              <a:rPr lang="ru-RU" sz="2400" i="1" dirty="0" err="1"/>
              <a:t>Дуремар</a:t>
            </a:r>
            <a:endParaRPr lang="ru-RU" sz="2400" dirty="0"/>
          </a:p>
          <a:p>
            <a:r>
              <a:rPr lang="ru-RU" sz="2400" dirty="0" err="1">
                <a:hlinkClick r:id="rId20" tooltip="Цуладзе, Баадур Сократович"/>
              </a:rPr>
              <a:t>Баадур</a:t>
            </a:r>
            <a:r>
              <a:rPr lang="ru-RU" sz="2400" dirty="0">
                <a:hlinkClick r:id="rId20" tooltip="Цуладзе, Баадур Сократович"/>
              </a:rPr>
              <a:t> </a:t>
            </a:r>
            <a:r>
              <a:rPr lang="ru-RU" sz="2400" dirty="0" err="1">
                <a:hlinkClick r:id="rId20" tooltip="Цуладзе, Баадур Сократович"/>
              </a:rPr>
              <a:t>Цуладзе</a:t>
            </a:r>
            <a:r>
              <a:rPr lang="ru-RU" sz="2400" dirty="0"/>
              <a:t> — </a:t>
            </a:r>
            <a:r>
              <a:rPr lang="ru-RU" sz="2400" i="1" dirty="0"/>
              <a:t>хозяин харчевни трёх пескарей</a:t>
            </a:r>
            <a:endParaRPr lang="ru-RU" sz="2400" dirty="0"/>
          </a:p>
          <a:p>
            <a:endParaRPr lang="ru-RU" sz="2400" dirty="0"/>
          </a:p>
        </p:txBody>
      </p:sp>
      <p:pic>
        <p:nvPicPr>
          <p:cNvPr id="4" name="Рисунок 3"/>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592203" y="2080789"/>
            <a:ext cx="5478487" cy="4146996"/>
          </a:xfrm>
          <a:prstGeom prst="rect">
            <a:avLst/>
          </a:prstGeom>
        </p:spPr>
      </p:pic>
    </p:spTree>
    <p:extLst>
      <p:ext uri="{BB962C8B-B14F-4D97-AF65-F5344CB8AC3E}">
        <p14:creationId xmlns:p14="http://schemas.microsoft.com/office/powerpoint/2010/main" val="14120378"/>
      </p:ext>
    </p:extLst>
  </p:cSld>
  <p:clrMapOvr>
    <a:masterClrMapping/>
  </p:clrMapOvr>
  <mc:AlternateContent xmlns:mc="http://schemas.openxmlformats.org/markup-compatibility/2006">
    <mc:Choice xmlns:p14="http://schemas.microsoft.com/office/powerpoint/2010/main" Requires="p14">
      <p:transition spd="slow" p14:dur="3400" advTm="8911">
        <p14:reveal/>
      </p:transition>
    </mc:Choice>
    <mc:Fallback>
      <p:transition spd="slow" advTm="8911">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05318" y="746975"/>
            <a:ext cx="7611414" cy="5201424"/>
          </a:xfrm>
          <a:prstGeom prst="rect">
            <a:avLst/>
          </a:prstGeom>
          <a:noFill/>
        </p:spPr>
        <p:txBody>
          <a:bodyPr wrap="square" rtlCol="0">
            <a:spAutoFit/>
          </a:bodyPr>
          <a:lstStyle/>
          <a:p>
            <a:pPr algn="ctr"/>
            <a:r>
              <a:rPr lang="ru-RU" sz="3200" b="1" i="1" dirty="0" smtClean="0">
                <a:solidFill>
                  <a:srgbClr val="002060"/>
                </a:solidFill>
              </a:rPr>
              <a:t>А ТАК ЖЕ…</a:t>
            </a:r>
          </a:p>
          <a:p>
            <a:endParaRPr lang="ru-RU" dirty="0" smtClean="0"/>
          </a:p>
          <a:p>
            <a:r>
              <a:rPr lang="ru-RU" sz="2400" b="1" i="1" dirty="0" smtClean="0"/>
              <a:t>Алексей </a:t>
            </a:r>
            <a:r>
              <a:rPr lang="ru-RU" sz="2400" b="1" i="1" dirty="0" err="1"/>
              <a:t>Терёхин</a:t>
            </a:r>
            <a:r>
              <a:rPr lang="ru-RU" sz="2400" b="1" i="1" dirty="0"/>
              <a:t>, Вероника Фоменко, Эдуард Глушков, </a:t>
            </a:r>
            <a:r>
              <a:rPr lang="ru-RU" sz="2400" b="1" i="1" dirty="0" err="1"/>
              <a:t>Аюр</a:t>
            </a:r>
            <a:r>
              <a:rPr lang="ru-RU" sz="2400" b="1" i="1" dirty="0"/>
              <a:t> Доржиев, Алексей </a:t>
            </a:r>
            <a:r>
              <a:rPr lang="ru-RU" sz="2400" b="1" i="1" dirty="0" err="1"/>
              <a:t>Плетнёв</a:t>
            </a:r>
            <a:r>
              <a:rPr lang="ru-RU" sz="2400" b="1" i="1" dirty="0"/>
              <a:t>, Анна </a:t>
            </a:r>
            <a:r>
              <a:rPr lang="ru-RU" sz="2400" b="1" i="1" dirty="0" err="1"/>
              <a:t>Халецкая</a:t>
            </a:r>
            <a:r>
              <a:rPr lang="ru-RU" sz="2400" b="1" i="1" dirty="0"/>
              <a:t>, Алексей </a:t>
            </a:r>
            <a:r>
              <a:rPr lang="ru-RU" sz="2400" b="1" i="1" dirty="0" err="1"/>
              <a:t>Заинчковский</a:t>
            </a:r>
            <a:r>
              <a:rPr lang="ru-RU" sz="2400" b="1" i="1" dirty="0"/>
              <a:t>, Максим Размахнин, Алексей Тебеньков, Алексей Карташов, Наталья Атаманова, Евгений </a:t>
            </a:r>
            <a:r>
              <a:rPr lang="ru-RU" sz="2400" b="1" i="1" dirty="0" err="1"/>
              <a:t>Нимаев</a:t>
            </a:r>
            <a:r>
              <a:rPr lang="ru-RU" sz="2400" b="1" i="1" dirty="0"/>
              <a:t>, Светлана </a:t>
            </a:r>
            <a:r>
              <a:rPr lang="ru-RU" sz="2400" b="1" i="1" dirty="0" err="1"/>
              <a:t>Зограф</a:t>
            </a:r>
            <a:r>
              <a:rPr lang="ru-RU" sz="2400" b="1" i="1" dirty="0"/>
              <a:t>, Александра Николенко, Александр </a:t>
            </a:r>
            <a:r>
              <a:rPr lang="ru-RU" sz="2400" b="1" i="1" dirty="0" err="1"/>
              <a:t>Слепышев</a:t>
            </a:r>
            <a:r>
              <a:rPr lang="ru-RU" sz="2400" b="1" i="1" dirty="0"/>
              <a:t>, Владимир Щеглаков, Дмитрий Шестаков, Светлана Алфёрова, Юлия </a:t>
            </a:r>
            <a:r>
              <a:rPr lang="ru-RU" sz="2400" b="1" i="1" dirty="0" err="1"/>
              <a:t>Просянникова</a:t>
            </a:r>
            <a:r>
              <a:rPr lang="ru-RU" sz="2400" b="1" i="1" dirty="0"/>
              <a:t>, Ирина </a:t>
            </a:r>
            <a:r>
              <a:rPr lang="ru-RU" sz="2400" b="1" i="1" dirty="0" err="1"/>
              <a:t>Нольфина</a:t>
            </a:r>
            <a:r>
              <a:rPr lang="ru-RU" sz="2400" b="1" i="1" dirty="0"/>
              <a:t>, Елена Зорина, </a:t>
            </a:r>
            <a:r>
              <a:rPr lang="ru-RU" sz="2400" b="1" i="1" dirty="0" err="1"/>
              <a:t>Батор</a:t>
            </a:r>
            <a:r>
              <a:rPr lang="ru-RU" sz="2400" b="1" i="1" dirty="0"/>
              <a:t> </a:t>
            </a:r>
            <a:r>
              <a:rPr lang="ru-RU" sz="2400" b="1" i="1" dirty="0" err="1"/>
              <a:t>Чимитдоржиев</a:t>
            </a:r>
            <a:endParaRPr lang="ru-RU" sz="2400" b="1" i="1" dirty="0"/>
          </a:p>
          <a:p>
            <a:endParaRPr lang="ru-RU" dirty="0"/>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5557" y="3219719"/>
            <a:ext cx="2733675" cy="3258354"/>
          </a:xfrm>
          <a:prstGeom prst="rect">
            <a:avLst/>
          </a:prstGeom>
        </p:spPr>
      </p:pic>
    </p:spTree>
    <p:extLst>
      <p:ext uri="{BB962C8B-B14F-4D97-AF65-F5344CB8AC3E}">
        <p14:creationId xmlns:p14="http://schemas.microsoft.com/office/powerpoint/2010/main" val="2533500602"/>
      </p:ext>
    </p:extLst>
  </p:cSld>
  <p:clrMapOvr>
    <a:masterClrMapping/>
  </p:clrMapOvr>
  <mc:AlternateContent xmlns:mc="http://schemas.openxmlformats.org/markup-compatibility/2006">
    <mc:Choice xmlns:p14="http://schemas.microsoft.com/office/powerpoint/2010/main" Requires="p14">
      <p:transition spd="slow" p14:dur="3400" advTm="8754">
        <p14:reveal/>
      </p:transition>
    </mc:Choice>
    <mc:Fallback>
      <p:transition spd="slow" advTm="8754">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8790" y="296214"/>
            <a:ext cx="6954590" cy="4832092"/>
          </a:xfrm>
          <a:prstGeom prst="rect">
            <a:avLst/>
          </a:prstGeom>
          <a:noFill/>
        </p:spPr>
        <p:txBody>
          <a:bodyPr wrap="square" rtlCol="0">
            <a:spAutoFit/>
          </a:bodyPr>
          <a:lstStyle/>
          <a:p>
            <a:endParaRPr lang="ru-RU" sz="2800" dirty="0" smtClean="0"/>
          </a:p>
          <a:p>
            <a:r>
              <a:rPr lang="ru-RU" sz="2800" dirty="0" smtClean="0"/>
              <a:t>Сценарий</a:t>
            </a:r>
            <a:r>
              <a:rPr lang="ru-RU" sz="2800" dirty="0"/>
              <a:t> </a:t>
            </a:r>
            <a:r>
              <a:rPr lang="ru-RU" sz="2800" dirty="0">
                <a:hlinkClick r:id="rId2" tooltip="Веткина, Инна Ивановна"/>
              </a:rPr>
              <a:t>Инны Веткиной</a:t>
            </a:r>
            <a:endParaRPr lang="ru-RU" sz="2800" dirty="0"/>
          </a:p>
          <a:p>
            <a:r>
              <a:rPr lang="ru-RU" sz="2800" dirty="0"/>
              <a:t>Постановка </a:t>
            </a:r>
            <a:r>
              <a:rPr lang="ru-RU" sz="2800" dirty="0">
                <a:hlinkClick r:id="rId3" tooltip="Нечаев, Леонид Алексеевич"/>
              </a:rPr>
              <a:t>Леонида Нечаева</a:t>
            </a:r>
            <a:endParaRPr lang="ru-RU" sz="2800" dirty="0"/>
          </a:p>
          <a:p>
            <a:r>
              <a:rPr lang="ru-RU" sz="2800" dirty="0"/>
              <a:t>Главный оператор: </a:t>
            </a:r>
            <a:r>
              <a:rPr lang="ru-RU" sz="2800" dirty="0">
                <a:hlinkClick r:id="rId4" tooltip="Елхов, Юрий Александрович"/>
              </a:rPr>
              <a:t>Юрий </a:t>
            </a:r>
            <a:r>
              <a:rPr lang="ru-RU" sz="2800" dirty="0" err="1">
                <a:hlinkClick r:id="rId4" tooltip="Елхов, Юрий Александрович"/>
              </a:rPr>
              <a:t>Елхов</a:t>
            </a:r>
            <a:endParaRPr lang="ru-RU" sz="2800" dirty="0"/>
          </a:p>
          <a:p>
            <a:r>
              <a:rPr lang="ru-RU" sz="2800" dirty="0"/>
              <a:t>Главный художник: </a:t>
            </a:r>
            <a:r>
              <a:rPr lang="ru-RU" sz="2800" dirty="0">
                <a:hlinkClick r:id="rId5" tooltip="Ершов, Леонид Петрович (страница отсутствует)"/>
              </a:rPr>
              <a:t>Леонид Ершов</a:t>
            </a:r>
            <a:endParaRPr lang="ru-RU" sz="2800" dirty="0"/>
          </a:p>
          <a:p>
            <a:r>
              <a:rPr lang="ru-RU" sz="2800" dirty="0"/>
              <a:t>Музыка </a:t>
            </a:r>
            <a:r>
              <a:rPr lang="ru-RU" sz="2800" dirty="0">
                <a:hlinkClick r:id="rId6" tooltip="Рыбников, Алексей Львович"/>
              </a:rPr>
              <a:t>Алексея Рыбникова</a:t>
            </a:r>
            <a:endParaRPr lang="ru-RU" sz="2800" dirty="0"/>
          </a:p>
          <a:p>
            <a:r>
              <a:rPr lang="ru-RU" sz="2800" dirty="0"/>
              <a:t>Стихи </a:t>
            </a:r>
            <a:r>
              <a:rPr lang="ru-RU" sz="2800" dirty="0">
                <a:hlinkClick r:id="rId7" tooltip="Окуджава, Булат Шалвович"/>
              </a:rPr>
              <a:t>Булата Окуджавы</a:t>
            </a:r>
            <a:r>
              <a:rPr lang="ru-RU" sz="2800" dirty="0"/>
              <a:t>, </a:t>
            </a:r>
            <a:r>
              <a:rPr lang="ru-RU" sz="2800" dirty="0">
                <a:hlinkClick r:id="rId8" tooltip="Энтин, Юрий Сергеевич"/>
              </a:rPr>
              <a:t>Юрия </a:t>
            </a:r>
            <a:r>
              <a:rPr lang="ru-RU" sz="2800" dirty="0" err="1">
                <a:hlinkClick r:id="rId8" tooltip="Энтин, Юрий Сергеевич"/>
              </a:rPr>
              <a:t>Энтина</a:t>
            </a:r>
            <a:endParaRPr lang="ru-RU" sz="2800" dirty="0"/>
          </a:p>
          <a:p>
            <a:r>
              <a:rPr lang="ru-RU" sz="2800" dirty="0"/>
              <a:t>Роли озвучивали: </a:t>
            </a:r>
            <a:r>
              <a:rPr lang="ru-RU" sz="2800" dirty="0">
                <a:hlinkClick r:id="rId9" tooltip="Консовский, Алексей Анатольевич"/>
              </a:rPr>
              <a:t>Алексей </a:t>
            </a:r>
            <a:r>
              <a:rPr lang="ru-RU" sz="2800" dirty="0" err="1">
                <a:hlinkClick r:id="rId9" tooltip="Консовский, Алексей Анатольевич"/>
              </a:rPr>
              <a:t>Консовский</a:t>
            </a:r>
            <a:r>
              <a:rPr lang="ru-RU" sz="2800" dirty="0"/>
              <a:t> (Говорящий Сверчок), </a:t>
            </a:r>
            <a:r>
              <a:rPr lang="ru-RU" sz="2800" dirty="0">
                <a:hlinkClick r:id="rId10" tooltip="Бардин, Гарри Яковлевич"/>
              </a:rPr>
              <a:t>Гарри Бардин</a:t>
            </a:r>
            <a:r>
              <a:rPr lang="ru-RU" sz="2800" dirty="0"/>
              <a:t> (паук)</a:t>
            </a:r>
          </a:p>
        </p:txBody>
      </p:sp>
      <p:pic>
        <p:nvPicPr>
          <p:cNvPr id="4" name="Рисунок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5955" y="1622836"/>
            <a:ext cx="4301543" cy="4546144"/>
          </a:xfrm>
          <a:prstGeom prst="rect">
            <a:avLst/>
          </a:prstGeom>
        </p:spPr>
      </p:pic>
    </p:spTree>
    <p:extLst>
      <p:ext uri="{BB962C8B-B14F-4D97-AF65-F5344CB8AC3E}">
        <p14:creationId xmlns:p14="http://schemas.microsoft.com/office/powerpoint/2010/main" val="4084017294"/>
      </p:ext>
    </p:extLst>
  </p:cSld>
  <p:clrMapOvr>
    <a:masterClrMapping/>
  </p:clrMapOvr>
  <p:transition spd="slow" advTm="9326">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81070" y="1146220"/>
            <a:ext cx="3541691" cy="3139321"/>
          </a:xfrm>
          <a:prstGeom prst="rect">
            <a:avLst/>
          </a:prstGeom>
          <a:noFill/>
        </p:spPr>
        <p:txBody>
          <a:bodyPr wrap="square" rtlCol="0">
            <a:spAutoFit/>
          </a:bodyPr>
          <a:lstStyle/>
          <a:p>
            <a:pPr algn="ctr"/>
            <a:r>
              <a:rPr lang="ru-RU" b="1" i="1" dirty="0" smtClean="0"/>
              <a:t>Участники записи</a:t>
            </a:r>
          </a:p>
          <a:p>
            <a:r>
              <a:rPr lang="ru-RU" dirty="0" smtClean="0"/>
              <a:t>Музыка: Алексей Рыбников</a:t>
            </a:r>
          </a:p>
          <a:p>
            <a:r>
              <a:rPr lang="ru-RU" dirty="0" smtClean="0"/>
              <a:t>Тексты песен: Булат Окуджава, Юрий </a:t>
            </a:r>
            <a:r>
              <a:rPr lang="ru-RU" dirty="0" err="1" smtClean="0"/>
              <a:t>Энтин</a:t>
            </a:r>
            <a:endParaRPr lang="ru-RU" dirty="0" smtClean="0"/>
          </a:p>
          <a:p>
            <a:r>
              <a:rPr lang="ru-RU" dirty="0" smtClean="0"/>
              <a:t>Режиссёр: Николай Субботин</a:t>
            </a:r>
          </a:p>
          <a:p>
            <a:r>
              <a:rPr lang="ru-RU" dirty="0" smtClean="0"/>
              <a:t>Вокальный ансамбль</a:t>
            </a:r>
          </a:p>
          <a:p>
            <a:r>
              <a:rPr lang="ru-RU" dirty="0" smtClean="0"/>
              <a:t>Оркестр Госкино под управлением Георгия </a:t>
            </a:r>
            <a:r>
              <a:rPr lang="ru-RU" dirty="0" err="1" smtClean="0"/>
              <a:t>Гараняна</a:t>
            </a:r>
            <a:endParaRPr lang="ru-RU" dirty="0" smtClean="0"/>
          </a:p>
          <a:p>
            <a:r>
              <a:rPr lang="ru-RU" dirty="0" smtClean="0"/>
              <a:t>Звукорежиссёр: Н. Данилин</a:t>
            </a:r>
            <a:endParaRPr lang="ru-RU" dirty="0"/>
          </a:p>
        </p:txBody>
      </p:sp>
      <p:sp>
        <p:nvSpPr>
          <p:cNvPr id="4" name="TextBox 3"/>
          <p:cNvSpPr txBox="1"/>
          <p:nvPr/>
        </p:nvSpPr>
        <p:spPr>
          <a:xfrm>
            <a:off x="5975798" y="1146220"/>
            <a:ext cx="4443210" cy="5355312"/>
          </a:xfrm>
          <a:prstGeom prst="rect">
            <a:avLst/>
          </a:prstGeom>
          <a:noFill/>
        </p:spPr>
        <p:txBody>
          <a:bodyPr wrap="square" rtlCol="0">
            <a:spAutoFit/>
          </a:bodyPr>
          <a:lstStyle/>
          <a:p>
            <a:r>
              <a:rPr lang="ru-RU" b="1" i="1" dirty="0" smtClean="0"/>
              <a:t>Действующие лица и исполнители</a:t>
            </a:r>
          </a:p>
          <a:p>
            <a:r>
              <a:rPr lang="ru-RU" dirty="0" smtClean="0"/>
              <a:t>Ведущий — Сергей </a:t>
            </a:r>
            <a:r>
              <a:rPr lang="ru-RU" dirty="0" err="1" smtClean="0"/>
              <a:t>Цейц</a:t>
            </a:r>
            <a:endParaRPr lang="ru-RU" dirty="0" smtClean="0"/>
          </a:p>
          <a:p>
            <a:r>
              <a:rPr lang="ru-RU" dirty="0" smtClean="0"/>
              <a:t>Буратино — Ирина </a:t>
            </a:r>
            <a:r>
              <a:rPr lang="ru-RU" dirty="0" err="1" smtClean="0"/>
              <a:t>Потоцкая</a:t>
            </a:r>
            <a:r>
              <a:rPr lang="ru-RU" dirty="0" smtClean="0"/>
              <a:t> (речь), Татьяна </a:t>
            </a:r>
            <a:r>
              <a:rPr lang="ru-RU" dirty="0" err="1" smtClean="0"/>
              <a:t>Канаева</a:t>
            </a:r>
            <a:r>
              <a:rPr lang="ru-RU" dirty="0" smtClean="0"/>
              <a:t> (вокал)</a:t>
            </a:r>
          </a:p>
          <a:p>
            <a:r>
              <a:rPr lang="ru-RU" dirty="0" smtClean="0"/>
              <a:t>Папа Карло — Николай Гринько (на пластинке не указан)</a:t>
            </a:r>
          </a:p>
          <a:p>
            <a:r>
              <a:rPr lang="ru-RU" dirty="0" smtClean="0"/>
              <a:t>Джузеппе — Юрий Катин-Ярцев (на пластинке не указан)</a:t>
            </a:r>
          </a:p>
          <a:p>
            <a:r>
              <a:rPr lang="ru-RU" dirty="0" smtClean="0"/>
              <a:t>Карабас-</a:t>
            </a:r>
            <a:r>
              <a:rPr lang="ru-RU" dirty="0" err="1" smtClean="0"/>
              <a:t>Барабас</a:t>
            </a:r>
            <a:r>
              <a:rPr lang="ru-RU" dirty="0" smtClean="0"/>
              <a:t> — Анатолий Папанов (речь), Роман Филиппов (вокал)</a:t>
            </a:r>
          </a:p>
          <a:p>
            <a:r>
              <a:rPr lang="ru-RU" dirty="0" smtClean="0"/>
              <a:t>Лиса Алиса — Наталья </a:t>
            </a:r>
            <a:r>
              <a:rPr lang="ru-RU" dirty="0" err="1" smtClean="0"/>
              <a:t>Защипина</a:t>
            </a:r>
            <a:r>
              <a:rPr lang="ru-RU" dirty="0" smtClean="0"/>
              <a:t> (речь), Елена </a:t>
            </a:r>
            <a:r>
              <a:rPr lang="ru-RU" dirty="0" err="1" smtClean="0"/>
              <a:t>Санаева</a:t>
            </a:r>
            <a:r>
              <a:rPr lang="ru-RU" dirty="0" smtClean="0"/>
              <a:t> (вокал)</a:t>
            </a:r>
          </a:p>
          <a:p>
            <a:r>
              <a:rPr lang="ru-RU" dirty="0" smtClean="0"/>
              <a:t>Кот </a:t>
            </a:r>
            <a:r>
              <a:rPr lang="ru-RU" dirty="0" err="1" smtClean="0"/>
              <a:t>Базилио</a:t>
            </a:r>
            <a:r>
              <a:rPr lang="ru-RU" dirty="0" smtClean="0"/>
              <a:t> — Ролан Быков</a:t>
            </a:r>
          </a:p>
          <a:p>
            <a:r>
              <a:rPr lang="ru-RU" dirty="0" smtClean="0"/>
              <a:t>Мальвина — Татьяна </a:t>
            </a:r>
            <a:r>
              <a:rPr lang="ru-RU" dirty="0" err="1" smtClean="0"/>
              <a:t>Канаева</a:t>
            </a:r>
            <a:endParaRPr lang="ru-RU" dirty="0" smtClean="0"/>
          </a:p>
          <a:p>
            <a:r>
              <a:rPr lang="ru-RU" dirty="0" smtClean="0"/>
              <a:t>Черепаха </a:t>
            </a:r>
            <a:r>
              <a:rPr lang="ru-RU" dirty="0" err="1" smtClean="0"/>
              <a:t>Тортила</a:t>
            </a:r>
            <a:r>
              <a:rPr lang="ru-RU" dirty="0" smtClean="0"/>
              <a:t> — </a:t>
            </a:r>
            <a:r>
              <a:rPr lang="ru-RU" dirty="0" err="1" smtClean="0"/>
              <a:t>Рина</a:t>
            </a:r>
            <a:r>
              <a:rPr lang="ru-RU" dirty="0" smtClean="0"/>
              <a:t> Зелёная</a:t>
            </a:r>
          </a:p>
          <a:p>
            <a:r>
              <a:rPr lang="ru-RU" dirty="0" err="1" smtClean="0"/>
              <a:t>Дуремар</a:t>
            </a:r>
            <a:r>
              <a:rPr lang="ru-RU" dirty="0" smtClean="0"/>
              <a:t> — Владимир Басов</a:t>
            </a:r>
          </a:p>
          <a:p>
            <a:r>
              <a:rPr lang="ru-RU" dirty="0" smtClean="0"/>
              <a:t>Пьеро — Татьяна </a:t>
            </a:r>
            <a:r>
              <a:rPr lang="ru-RU" dirty="0" err="1" smtClean="0"/>
              <a:t>Осмоловская</a:t>
            </a:r>
            <a:endParaRPr lang="ru-RU" dirty="0" smtClean="0"/>
          </a:p>
          <a:p>
            <a:r>
              <a:rPr lang="ru-RU" dirty="0" smtClean="0"/>
              <a:t>Паук — Гарри Бардин</a:t>
            </a:r>
            <a:endParaRPr lang="ru-RU" dirty="0"/>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6512" y="4285541"/>
            <a:ext cx="3053373" cy="2460690"/>
          </a:xfrm>
          <a:prstGeom prst="rect">
            <a:avLst/>
          </a:prstGeom>
        </p:spPr>
      </p:pic>
    </p:spTree>
    <p:extLst>
      <p:ext uri="{BB962C8B-B14F-4D97-AF65-F5344CB8AC3E}">
        <p14:creationId xmlns:p14="http://schemas.microsoft.com/office/powerpoint/2010/main" val="1251271471"/>
      </p:ext>
    </p:extLst>
  </p:cSld>
  <p:clrMapOvr>
    <a:masterClrMapping/>
  </p:clrMapOvr>
  <mc:AlternateContent xmlns:mc="http://schemas.openxmlformats.org/markup-compatibility/2006">
    <mc:Choice xmlns:p14="http://schemas.microsoft.com/office/powerpoint/2010/main" Requires="p14">
      <p:transition spd="slow" p14:dur="1500" advTm="9963">
        <p:split orient="vert"/>
      </p:transition>
    </mc:Choice>
    <mc:Fallback>
      <p:transition spd="slow" advTm="9963">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1820" y="347729"/>
            <a:ext cx="6091707" cy="4770537"/>
          </a:xfrm>
          <a:prstGeom prst="rect">
            <a:avLst/>
          </a:prstGeom>
          <a:noFill/>
        </p:spPr>
        <p:txBody>
          <a:bodyPr wrap="square" rtlCol="0">
            <a:spAutoFit/>
          </a:bodyPr>
          <a:lstStyle/>
          <a:p>
            <a:pPr algn="ctr"/>
            <a:r>
              <a:rPr lang="ru-RU" sz="2400" b="1" i="1" dirty="0" smtClean="0"/>
              <a:t>Оглавление</a:t>
            </a:r>
          </a:p>
          <a:p>
            <a:r>
              <a:rPr lang="ru-RU" sz="2000" b="1" dirty="0" smtClean="0"/>
              <a:t>1 </a:t>
            </a:r>
            <a:r>
              <a:rPr lang="ru-RU" sz="2000" dirty="0" smtClean="0"/>
              <a:t>Представление начинается, занавес открывается</a:t>
            </a:r>
          </a:p>
          <a:p>
            <a:r>
              <a:rPr lang="ru-RU" sz="2000" b="1" dirty="0" smtClean="0"/>
              <a:t>2 </a:t>
            </a:r>
            <a:r>
              <a:rPr lang="ru-RU" sz="2000" dirty="0" smtClean="0"/>
              <a:t>Рождение деревянного человечка</a:t>
            </a:r>
          </a:p>
          <a:p>
            <a:r>
              <a:rPr lang="ru-RU" sz="2000" b="1" dirty="0" smtClean="0"/>
              <a:t>3 </a:t>
            </a:r>
            <a:r>
              <a:rPr lang="ru-RU" sz="2000" dirty="0" smtClean="0"/>
              <a:t>Влюблённый поэт Пьеро</a:t>
            </a:r>
          </a:p>
          <a:p>
            <a:r>
              <a:rPr lang="ru-RU" sz="2000" b="1" dirty="0" smtClean="0"/>
              <a:t>4 </a:t>
            </a:r>
            <a:r>
              <a:rPr lang="ru-RU" sz="2000" dirty="0" smtClean="0"/>
              <a:t>Подлый, гадкий, страшный Карабас-</a:t>
            </a:r>
            <a:r>
              <a:rPr lang="ru-RU" sz="2000" dirty="0" err="1" smtClean="0"/>
              <a:t>Барабас</a:t>
            </a:r>
            <a:endParaRPr lang="ru-RU" sz="2000" dirty="0" smtClean="0"/>
          </a:p>
          <a:p>
            <a:r>
              <a:rPr lang="ru-RU" sz="2000" b="1" dirty="0" smtClean="0"/>
              <a:t>5 </a:t>
            </a:r>
            <a:r>
              <a:rPr lang="ru-RU" sz="2000" dirty="0" smtClean="0"/>
              <a:t>О жадных хвастунах и дураках</a:t>
            </a:r>
          </a:p>
          <a:p>
            <a:r>
              <a:rPr lang="ru-RU" sz="2000" b="1" dirty="0" smtClean="0"/>
              <a:t>6 </a:t>
            </a:r>
            <a:r>
              <a:rPr lang="ru-RU" sz="2000" b="1" i="1" dirty="0" smtClean="0"/>
              <a:t>Поле Чудес</a:t>
            </a:r>
          </a:p>
          <a:p>
            <a:r>
              <a:rPr lang="ru-RU" sz="2000" b="1" dirty="0" smtClean="0"/>
              <a:t>7 </a:t>
            </a:r>
            <a:r>
              <a:rPr lang="ru-RU" sz="2000" dirty="0" smtClean="0"/>
              <a:t>Продавец пиявок </a:t>
            </a:r>
            <a:r>
              <a:rPr lang="ru-RU" sz="2000" dirty="0" err="1" smtClean="0"/>
              <a:t>Дуремар</a:t>
            </a:r>
            <a:endParaRPr lang="ru-RU" sz="2000" dirty="0" smtClean="0"/>
          </a:p>
          <a:p>
            <a:r>
              <a:rPr lang="ru-RU" sz="2000" b="1" dirty="0" smtClean="0"/>
              <a:t>8 </a:t>
            </a:r>
            <a:r>
              <a:rPr lang="ru-RU" sz="2000" dirty="0" smtClean="0"/>
              <a:t>Мудрая черепаха </a:t>
            </a:r>
            <a:r>
              <a:rPr lang="ru-RU" sz="2000" dirty="0" err="1" smtClean="0"/>
              <a:t>Тортила</a:t>
            </a:r>
            <a:endParaRPr lang="ru-RU" sz="2000" dirty="0" smtClean="0"/>
          </a:p>
          <a:p>
            <a:r>
              <a:rPr lang="ru-RU" sz="2000" b="1" dirty="0" smtClean="0"/>
              <a:t>9 </a:t>
            </a:r>
            <a:r>
              <a:rPr lang="ru-RU" sz="2000" dirty="0" smtClean="0"/>
              <a:t>Волшебные фонарщики</a:t>
            </a:r>
          </a:p>
          <a:p>
            <a:r>
              <a:rPr lang="ru-RU" sz="2000" b="1" dirty="0" smtClean="0"/>
              <a:t>10 </a:t>
            </a:r>
            <a:r>
              <a:rPr lang="ru-RU" sz="2000" dirty="0" smtClean="0"/>
              <a:t>Встреча с </a:t>
            </a:r>
            <a:r>
              <a:rPr lang="ru-RU" sz="2000" dirty="0" err="1" smtClean="0"/>
              <a:t>паучательным</a:t>
            </a:r>
            <a:r>
              <a:rPr lang="ru-RU" sz="2000" dirty="0" smtClean="0"/>
              <a:t> пауком</a:t>
            </a:r>
          </a:p>
          <a:p>
            <a:r>
              <a:rPr lang="ru-RU" sz="2000" b="1" dirty="0" smtClean="0"/>
              <a:t>11 </a:t>
            </a:r>
            <a:r>
              <a:rPr lang="ru-RU" sz="2000" dirty="0" smtClean="0"/>
              <a:t>Заключительная песня об озорном и весёлом Буратино</a:t>
            </a:r>
            <a:endParaRPr lang="ru-RU" sz="2000" dirty="0"/>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7826" y="177016"/>
            <a:ext cx="2733675" cy="2047875"/>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8269" y="774343"/>
            <a:ext cx="2917065" cy="2187799"/>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55708" y="2590263"/>
            <a:ext cx="2504941" cy="1878706"/>
          </a:xfrm>
          <a:prstGeom prst="rect">
            <a:avLst/>
          </a:prstGeom>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9221" y="4644903"/>
            <a:ext cx="2461428" cy="1871808"/>
          </a:xfrm>
          <a:prstGeom prst="rect">
            <a:avLst/>
          </a:prstGeom>
        </p:spPr>
      </p:pic>
      <p:pic>
        <p:nvPicPr>
          <p:cNvPr id="7" name="Рисунок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19517" y="3388756"/>
            <a:ext cx="3749827" cy="2987095"/>
          </a:xfrm>
          <a:prstGeom prst="rect">
            <a:avLst/>
          </a:prstGeom>
        </p:spPr>
      </p:pic>
    </p:spTree>
    <p:extLst>
      <p:ext uri="{BB962C8B-B14F-4D97-AF65-F5344CB8AC3E}">
        <p14:creationId xmlns:p14="http://schemas.microsoft.com/office/powerpoint/2010/main" val="1678462108"/>
      </p:ext>
    </p:extLst>
  </p:cSld>
  <p:clrMapOvr>
    <a:masterClrMapping/>
  </p:clrMapOvr>
  <p:transition spd="slow" advTm="10691">
    <p:randomBar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28057" y="0"/>
            <a:ext cx="7843234" cy="5324535"/>
          </a:xfrm>
          <a:prstGeom prst="rect">
            <a:avLst/>
          </a:prstGeom>
          <a:noFill/>
        </p:spPr>
        <p:txBody>
          <a:bodyPr wrap="square" rtlCol="0">
            <a:spAutoFit/>
          </a:bodyPr>
          <a:lstStyle/>
          <a:p>
            <a:endParaRPr lang="en-US" dirty="0" smtClean="0"/>
          </a:p>
          <a:p>
            <a:r>
              <a:rPr lang="ru-RU" sz="2400" dirty="0" smtClean="0">
                <a:solidFill>
                  <a:srgbClr val="FFC000"/>
                </a:solidFill>
              </a:rPr>
              <a:t>В ФИЛЬМЕ ПРОЗВУЧАЛИ ПЕСНИ</a:t>
            </a:r>
          </a:p>
          <a:p>
            <a:endParaRPr lang="ru-RU" dirty="0" smtClean="0"/>
          </a:p>
          <a:p>
            <a:r>
              <a:rPr lang="ru-RU" sz="2000" dirty="0" smtClean="0">
                <a:solidFill>
                  <a:srgbClr val="FFFF00"/>
                </a:solidFill>
              </a:rPr>
              <a:t>- </a:t>
            </a:r>
            <a:r>
              <a:rPr lang="ru-RU" sz="2000" dirty="0">
                <a:solidFill>
                  <a:srgbClr val="FFFF00"/>
                </a:solidFill>
              </a:rPr>
              <a:t>песня «Буратино</a:t>
            </a:r>
            <a:r>
              <a:rPr lang="ru-RU" sz="2000" dirty="0" smtClean="0">
                <a:solidFill>
                  <a:srgbClr val="FFFF00"/>
                </a:solidFill>
              </a:rPr>
              <a:t>»(ВСТУПИТЕЛЬНАЯ)</a:t>
            </a:r>
            <a:endParaRPr lang="ru-RU" sz="2000" dirty="0">
              <a:solidFill>
                <a:srgbClr val="FFFF00"/>
              </a:solidFill>
            </a:endParaRPr>
          </a:p>
          <a:p>
            <a:r>
              <a:rPr lang="ru-RU" sz="2000" dirty="0">
                <a:solidFill>
                  <a:srgbClr val="FFFF00"/>
                </a:solidFill>
              </a:rPr>
              <a:t>- песня фонарщиков</a:t>
            </a:r>
          </a:p>
          <a:p>
            <a:r>
              <a:rPr lang="ru-RU" sz="2000" dirty="0">
                <a:solidFill>
                  <a:srgbClr val="FFFF00"/>
                </a:solidFill>
              </a:rPr>
              <a:t>- песня папы Карло</a:t>
            </a:r>
          </a:p>
          <a:p>
            <a:r>
              <a:rPr lang="ru-RU" sz="2000" dirty="0">
                <a:solidFill>
                  <a:srgbClr val="FFFF00"/>
                </a:solidFill>
              </a:rPr>
              <a:t>- песня кукол «Страшный Карабас»</a:t>
            </a:r>
          </a:p>
          <a:p>
            <a:pPr marL="285750" indent="-285750">
              <a:buFontTx/>
              <a:buChar char="-"/>
            </a:pPr>
            <a:r>
              <a:rPr lang="ru-RU" sz="2000" dirty="0" smtClean="0">
                <a:solidFill>
                  <a:srgbClr val="FFFF00"/>
                </a:solidFill>
              </a:rPr>
              <a:t>песня </a:t>
            </a:r>
            <a:r>
              <a:rPr lang="ru-RU" sz="2000" dirty="0" err="1" smtClean="0">
                <a:solidFill>
                  <a:srgbClr val="FFFF00"/>
                </a:solidFill>
              </a:rPr>
              <a:t>Дуремара</a:t>
            </a:r>
            <a:endParaRPr lang="ru-RU" sz="2000" dirty="0" smtClean="0">
              <a:solidFill>
                <a:srgbClr val="FFFF00"/>
              </a:solidFill>
            </a:endParaRPr>
          </a:p>
          <a:p>
            <a:r>
              <a:rPr lang="ru-RU" sz="2000" dirty="0">
                <a:solidFill>
                  <a:srgbClr val="FFFF00"/>
                </a:solidFill>
              </a:rPr>
              <a:t>-</a:t>
            </a:r>
            <a:r>
              <a:rPr lang="ru-RU" sz="2000" dirty="0" smtClean="0">
                <a:solidFill>
                  <a:srgbClr val="FFFF00"/>
                </a:solidFill>
              </a:rPr>
              <a:t>песня кукол</a:t>
            </a:r>
          </a:p>
          <a:p>
            <a:r>
              <a:rPr lang="ru-RU" sz="2000" dirty="0" smtClean="0">
                <a:solidFill>
                  <a:srgbClr val="FFFF00"/>
                </a:solidFill>
              </a:rPr>
              <a:t>-О жадинах, хвастунах и дураках</a:t>
            </a:r>
            <a:endParaRPr lang="ru-RU" sz="2000" dirty="0">
              <a:solidFill>
                <a:srgbClr val="FFFF00"/>
              </a:solidFill>
            </a:endParaRPr>
          </a:p>
          <a:p>
            <a:r>
              <a:rPr lang="ru-RU" sz="2000" dirty="0">
                <a:solidFill>
                  <a:srgbClr val="FFFF00"/>
                </a:solidFill>
              </a:rPr>
              <a:t>- песня-танец лисы Алисы и кота </a:t>
            </a:r>
            <a:r>
              <a:rPr lang="ru-RU" sz="2000" dirty="0" err="1">
                <a:solidFill>
                  <a:srgbClr val="FFFF00"/>
                </a:solidFill>
              </a:rPr>
              <a:t>Базилио</a:t>
            </a:r>
            <a:endParaRPr lang="ru-RU" sz="2000" dirty="0">
              <a:solidFill>
                <a:srgbClr val="FFFF00"/>
              </a:solidFill>
            </a:endParaRPr>
          </a:p>
          <a:p>
            <a:r>
              <a:rPr lang="ru-RU" sz="2000" dirty="0">
                <a:solidFill>
                  <a:srgbClr val="FFFF00"/>
                </a:solidFill>
              </a:rPr>
              <a:t>- песня Карабаса </a:t>
            </a:r>
            <a:r>
              <a:rPr lang="ru-RU" sz="2000" dirty="0" err="1">
                <a:solidFill>
                  <a:srgbClr val="FFFF00"/>
                </a:solidFill>
              </a:rPr>
              <a:t>Барабаса</a:t>
            </a:r>
            <a:endParaRPr lang="ru-RU" sz="2000" dirty="0">
              <a:solidFill>
                <a:srgbClr val="FFFF00"/>
              </a:solidFill>
            </a:endParaRPr>
          </a:p>
          <a:p>
            <a:r>
              <a:rPr lang="ru-RU" sz="2000" dirty="0">
                <a:solidFill>
                  <a:srgbClr val="FFFF00"/>
                </a:solidFill>
              </a:rPr>
              <a:t>- песня Пауков и Буратино</a:t>
            </a:r>
          </a:p>
          <a:p>
            <a:r>
              <a:rPr lang="ru-RU" sz="2000" dirty="0">
                <a:solidFill>
                  <a:srgbClr val="FFFF00"/>
                </a:solidFill>
              </a:rPr>
              <a:t>- песня «Поле чудес»</a:t>
            </a:r>
          </a:p>
          <a:p>
            <a:r>
              <a:rPr lang="ru-RU" sz="2000" dirty="0">
                <a:solidFill>
                  <a:srgbClr val="FFFF00"/>
                </a:solidFill>
              </a:rPr>
              <a:t>- песня черепахи </a:t>
            </a:r>
            <a:r>
              <a:rPr lang="ru-RU" sz="2000" dirty="0" err="1">
                <a:solidFill>
                  <a:srgbClr val="FFFF00"/>
                </a:solidFill>
              </a:rPr>
              <a:t>Тортилы</a:t>
            </a:r>
            <a:endParaRPr lang="ru-RU" sz="2000" dirty="0">
              <a:solidFill>
                <a:srgbClr val="FFFF00"/>
              </a:solidFill>
            </a:endParaRPr>
          </a:p>
          <a:p>
            <a:pPr marL="285750" indent="-285750">
              <a:buFontTx/>
              <a:buChar char="-"/>
            </a:pPr>
            <a:r>
              <a:rPr lang="ru-RU" sz="2000" dirty="0" smtClean="0">
                <a:solidFill>
                  <a:srgbClr val="FFFF00"/>
                </a:solidFill>
              </a:rPr>
              <a:t>песня –</a:t>
            </a:r>
            <a:r>
              <a:rPr lang="ru-RU" sz="2000" dirty="0" err="1" smtClean="0">
                <a:solidFill>
                  <a:srgbClr val="FFFF00"/>
                </a:solidFill>
              </a:rPr>
              <a:t>серенадо</a:t>
            </a:r>
            <a:r>
              <a:rPr lang="ru-RU" sz="2000" dirty="0" smtClean="0">
                <a:solidFill>
                  <a:srgbClr val="FFFF00"/>
                </a:solidFill>
              </a:rPr>
              <a:t> Пьеро</a:t>
            </a:r>
          </a:p>
          <a:p>
            <a:pPr marL="285750" indent="-285750">
              <a:buFontTx/>
              <a:buChar char="-"/>
            </a:pPr>
            <a:r>
              <a:rPr lang="ru-RU" sz="2000" dirty="0" smtClean="0">
                <a:solidFill>
                  <a:srgbClr val="FFFF00"/>
                </a:solidFill>
              </a:rPr>
              <a:t>-</a:t>
            </a:r>
            <a:r>
              <a:rPr lang="ru-RU" sz="2000" dirty="0" err="1" smtClean="0">
                <a:solidFill>
                  <a:srgbClr val="FFFF00"/>
                </a:solidFill>
              </a:rPr>
              <a:t>Бу</a:t>
            </a:r>
            <a:r>
              <a:rPr lang="ru-RU" sz="2000" dirty="0" smtClean="0">
                <a:solidFill>
                  <a:srgbClr val="FFFF00"/>
                </a:solidFill>
              </a:rPr>
              <a:t>-</a:t>
            </a:r>
            <a:r>
              <a:rPr lang="ru-RU" sz="2000" dirty="0" err="1" smtClean="0">
                <a:solidFill>
                  <a:srgbClr val="FFFF00"/>
                </a:solidFill>
              </a:rPr>
              <a:t>ра</a:t>
            </a:r>
            <a:r>
              <a:rPr lang="ru-RU" sz="2000" dirty="0" smtClean="0">
                <a:solidFill>
                  <a:srgbClr val="FFFF00"/>
                </a:solidFill>
              </a:rPr>
              <a:t>-</a:t>
            </a:r>
            <a:r>
              <a:rPr lang="ru-RU" sz="2000" dirty="0" err="1" smtClean="0">
                <a:solidFill>
                  <a:srgbClr val="FFFF00"/>
                </a:solidFill>
              </a:rPr>
              <a:t>ти</a:t>
            </a:r>
            <a:r>
              <a:rPr lang="ru-RU" sz="2000" dirty="0" smtClean="0">
                <a:solidFill>
                  <a:srgbClr val="FFFF00"/>
                </a:solidFill>
              </a:rPr>
              <a:t>-но!(ЗАКЛЮЧИТЕЛЬНАЯ)</a:t>
            </a:r>
            <a:endParaRPr lang="ru-RU" sz="2000" dirty="0">
              <a:solidFill>
                <a:srgbClr val="FFFF00"/>
              </a:solidFill>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153" y="3885321"/>
            <a:ext cx="3837904" cy="2878428"/>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3229" y="4083998"/>
            <a:ext cx="3577156" cy="2679751"/>
          </a:xfrm>
          <a:prstGeom prst="rect">
            <a:avLst/>
          </a:prstGeom>
        </p:spPr>
      </p:pic>
    </p:spTree>
    <p:extLst>
      <p:ext uri="{BB962C8B-B14F-4D97-AF65-F5344CB8AC3E}">
        <p14:creationId xmlns:p14="http://schemas.microsoft.com/office/powerpoint/2010/main" val="1137320591"/>
      </p:ext>
    </p:extLst>
  </p:cSld>
  <p:clrMapOvr>
    <a:masterClrMapping/>
  </p:clrMapOvr>
  <mc:AlternateContent xmlns:mc="http://schemas.openxmlformats.org/markup-compatibility/2006">
    <mc:Choice xmlns:p14="http://schemas.microsoft.com/office/powerpoint/2010/main" Requires="p14">
      <p:transition spd="slow" p14:dur="3400" advTm="9447">
        <p14:reveal/>
      </p:transition>
    </mc:Choice>
    <mc:Fallback>
      <p:transition spd="slow" advTm="9447">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он">
  <a:themeElements>
    <a:clrScheme name="Ион">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Ион">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Ион">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359</TotalTime>
  <Words>1571</Words>
  <Application>Microsoft Office PowerPoint</Application>
  <PresentationFormat>Широкоэкранный</PresentationFormat>
  <Paragraphs>119</Paragraphs>
  <Slides>20</Slides>
  <Notes>0</Notes>
  <HiddenSlides>0</HiddenSlides>
  <MMClips>4</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20</vt:i4>
      </vt:variant>
    </vt:vector>
  </HeadingPairs>
  <TitlesOfParts>
    <vt:vector size="27" baseType="lpstr">
      <vt:lpstr>Arial</vt:lpstr>
      <vt:lpstr>Arial Black</vt:lpstr>
      <vt:lpstr>Century Gothic</vt:lpstr>
      <vt:lpstr>Franklin Gothic Medium</vt:lpstr>
      <vt:lpstr>Impact</vt:lpstr>
      <vt:lpstr>Wingdings 3</vt:lpstr>
      <vt:lpstr>Ион</vt:lpstr>
      <vt:lpstr>Артём Андреев ученик 2Б класса МБОУ СОШ №7 г.Туймазы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Артём Андреев ученик 2Б класса МБОУ СОШ №7 г.Туймазы</dc:title>
  <dc:creator>дом</dc:creator>
  <cp:lastModifiedBy>дом</cp:lastModifiedBy>
  <cp:revision>35</cp:revision>
  <dcterms:created xsi:type="dcterms:W3CDTF">2017-03-12T14:50:57Z</dcterms:created>
  <dcterms:modified xsi:type="dcterms:W3CDTF">2017-03-13T18:50:39Z</dcterms:modified>
</cp:coreProperties>
</file>