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2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4" autoAdjust="0"/>
  </p:normalViewPr>
  <p:slideViewPr>
    <p:cSldViewPr>
      <p:cViewPr varScale="1">
        <p:scale>
          <a:sx n="34" d="100"/>
          <a:sy n="34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1F06BE-2902-4087-895F-60DA97462ECD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E45EDD-6BC4-48C1-9415-2FB6FD83C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ino-teatr.ru/kino/acter/m/sov/4999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ino-teatr.ru/kino/acter/w/sov/3779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kino-teatr.ru/kino/acter/m/sov/341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kino-teatr.ru/kino/acter/m/sov/636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kino-teatr.ru/kino/acter/w/sov/1608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kino-teatr.ru/kino/acter/m/sov/1906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kino-teatr.ru/kino/acter/m/sov/4687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kino-teatr.ru/kino/acter/m/sov/4687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kino-teatr.ru/kino/acter/m/sov/3322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kino-teatr.ru/kino/acter/m/sov/12430/bio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kino-teatr.ru/kino/acter/m/sov/8030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kino-teatr.ru/kino/acter/w/sov/243587/work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kino-teatr.ru/kino/acter/c/sov/251136/work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kino-teatr.ru/kino/acter/w/star/37453/bio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ino-teatr.ru/kino/acter/c/sov/15818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ino-teatr.ru/kino/acter/c/sov/15819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ino-teatr.ru/kino/acter/c/sov/24714/bio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ino-teatr.ru/kino/acter/m/sov/1113/b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14480" y="2714620"/>
          <a:ext cx="3975101" cy="685800"/>
        </p:xfrm>
        <a:graphic>
          <a:graphicData uri="http://schemas.openxmlformats.org/presentationml/2006/ole">
            <p:oleObj spid="_x0000_s1026" name="Объект упаковщика для оболочки" showAsIcon="1" r:id="rId3" imgW="3975840" imgH="685800" progId="Package">
              <p:embed/>
            </p:oleObj>
          </a:graphicData>
        </a:graphic>
      </p:graphicFrame>
      <p:pic>
        <p:nvPicPr>
          <p:cNvPr id="1027" name="Picture 3" descr="C:\Users\Admin\Desktop\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Владимир Этуш"/>
              </a:rPr>
              <a:t/>
            </a:r>
            <a:br>
              <a:rPr lang="ru-RU" dirty="0" smtClean="0">
                <a:hlinkClick r:id="rId2" tooltip="Владимир Этуш"/>
              </a:rPr>
            </a:br>
            <a:r>
              <a:rPr lang="ru-RU" dirty="0" smtClean="0">
                <a:hlinkClick r:id="rId2" tooltip="Владимир Этуш"/>
              </a:rPr>
              <a:t>Владимир </a:t>
            </a:r>
            <a:r>
              <a:rPr lang="ru-RU" dirty="0" err="1" smtClean="0">
                <a:hlinkClick r:id="rId2" tooltip="Владимир Этуш"/>
              </a:rPr>
              <a:t>Этуш</a:t>
            </a:r>
            <a:r>
              <a:rPr lang="ru-RU" dirty="0" smtClean="0"/>
              <a:t>----- </a:t>
            </a:r>
            <a:r>
              <a:rPr lang="ru-RU" dirty="0" err="1" smtClean="0"/>
              <a:t>Карабас-Барабас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4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032447" cy="4680520"/>
          </a:xfrm>
          <a:prstGeom prst="rect">
            <a:avLst/>
          </a:prstGeom>
          <a:noFill/>
        </p:spPr>
      </p:pic>
      <p:pic>
        <p:nvPicPr>
          <p:cNvPr id="18435" name="Picture 3" descr="C:\Users\Admin\Desktop\pv_582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4032447" cy="46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Елена Санаева"/>
              </a:rPr>
              <a:t/>
            </a:r>
            <a:br>
              <a:rPr lang="ru-RU" dirty="0" smtClean="0">
                <a:hlinkClick r:id="rId2" tooltip="Елена Санаева"/>
              </a:rPr>
            </a:br>
            <a:r>
              <a:rPr lang="ru-RU" dirty="0" smtClean="0">
                <a:hlinkClick r:id="rId2" tooltip="Елена Санаева"/>
              </a:rPr>
              <a:t>Елена </a:t>
            </a:r>
            <a:r>
              <a:rPr lang="ru-RU" dirty="0" err="1" smtClean="0">
                <a:hlinkClick r:id="rId2" tooltip="Елена Санаева"/>
              </a:rPr>
              <a:t>Санаева</a:t>
            </a:r>
            <a:r>
              <a:rPr lang="ru-RU" dirty="0" smtClean="0"/>
              <a:t> --- лиса Алиса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3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032448" cy="4752528"/>
          </a:xfrm>
          <a:prstGeom prst="rect">
            <a:avLst/>
          </a:prstGeom>
          <a:noFill/>
        </p:spPr>
      </p:pic>
      <p:pic>
        <p:nvPicPr>
          <p:cNvPr id="19460" name="Picture 4" descr="C:\Users\Admin\Desktop\pv_582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762" y="1512888"/>
            <a:ext cx="4243710" cy="4796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tooltip="Владимир Басов"/>
              </a:rPr>
              <a:t/>
            </a:r>
            <a:br>
              <a:rPr lang="ru-RU" dirty="0" smtClean="0">
                <a:hlinkClick r:id="rId2" tooltip="Владимир Басов"/>
              </a:rPr>
            </a:br>
            <a:r>
              <a:rPr lang="ru-RU" dirty="0" smtClean="0">
                <a:hlinkClick r:id="rId2" tooltip="Владимир Басов"/>
              </a:rPr>
              <a:t>Владимир Басов</a:t>
            </a:r>
            <a:r>
              <a:rPr lang="ru-RU" dirty="0" smtClean="0"/>
              <a:t> ---- </a:t>
            </a:r>
            <a:r>
              <a:rPr lang="ru-RU" dirty="0" err="1" smtClean="0"/>
              <a:t>Дуремар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Users\Admin\Desktop\режиссеры\3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1628800"/>
            <a:ext cx="4032448" cy="4752528"/>
          </a:xfrm>
          <a:prstGeom prst="rect">
            <a:avLst/>
          </a:prstGeom>
          <a:noFill/>
        </p:spPr>
      </p:pic>
      <p:pic>
        <p:nvPicPr>
          <p:cNvPr id="20483" name="Picture 3" descr="C:\Users\Admin\Desktop\режиссеры\pv_5823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4008" y="1556792"/>
            <a:ext cx="403244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Ролан Быков"/>
              </a:rPr>
              <a:t/>
            </a:r>
            <a:br>
              <a:rPr lang="ru-RU" dirty="0" smtClean="0">
                <a:hlinkClick r:id="rId2" tooltip="Ролан Быков"/>
              </a:rPr>
            </a:br>
            <a:r>
              <a:rPr lang="ru-RU" dirty="0" smtClean="0">
                <a:hlinkClick r:id="rId2" tooltip="Ролан Быков"/>
              </a:rPr>
              <a:t>Ролан Быков</a:t>
            </a:r>
            <a:r>
              <a:rPr lang="ru-RU" dirty="0" smtClean="0"/>
              <a:t> ----- кот </a:t>
            </a:r>
            <a:r>
              <a:rPr lang="ru-RU" dirty="0" err="1" smtClean="0"/>
              <a:t>Базилио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\Desktop\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032448" cy="4680519"/>
          </a:xfrm>
          <a:prstGeom prst="rect">
            <a:avLst/>
          </a:prstGeom>
          <a:noFill/>
        </p:spPr>
      </p:pic>
      <p:pic>
        <p:nvPicPr>
          <p:cNvPr id="21507" name="Picture 3" descr="C:\Users\Admin\Desktop\pv_582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4104456" cy="453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Рина Зелёная"/>
              </a:rPr>
              <a:t/>
            </a:r>
            <a:br>
              <a:rPr lang="ru-RU" dirty="0" smtClean="0">
                <a:hlinkClick r:id="rId2" tooltip="Рина Зелёная"/>
              </a:rPr>
            </a:br>
            <a:r>
              <a:rPr lang="ru-RU" dirty="0" err="1" smtClean="0">
                <a:hlinkClick r:id="rId2" tooltip="Рина Зелёная"/>
              </a:rPr>
              <a:t>Рина</a:t>
            </a:r>
            <a:r>
              <a:rPr lang="ru-RU" dirty="0" smtClean="0">
                <a:hlinkClick r:id="rId2" tooltip="Рина Зелёная"/>
              </a:rPr>
              <a:t> Зелёная</a:t>
            </a:r>
            <a:r>
              <a:rPr lang="ru-RU" dirty="0" smtClean="0"/>
              <a:t> --- черепаха </a:t>
            </a:r>
            <a:r>
              <a:rPr lang="ru-RU" dirty="0" err="1" smtClean="0"/>
              <a:t>Тортила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Admin\Desktop\1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032447" cy="4608511"/>
          </a:xfrm>
          <a:prstGeom prst="rect">
            <a:avLst/>
          </a:prstGeom>
          <a:noFill/>
        </p:spPr>
      </p:pic>
      <p:pic>
        <p:nvPicPr>
          <p:cNvPr id="22531" name="Picture 3" descr="C:\Users\Admin\Desktop\pv_582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403244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893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Юрий Катин-Ярцев"/>
              </a:rPr>
              <a:t/>
            </a:r>
            <a:br>
              <a:rPr lang="ru-RU" dirty="0" smtClean="0">
                <a:hlinkClick r:id="rId2" tooltip="Юрий Катин-Ярцев"/>
              </a:rPr>
            </a:br>
            <a:r>
              <a:rPr lang="ru-RU" dirty="0" smtClean="0">
                <a:hlinkClick r:id="rId2" tooltip="Юрий Катин-Ярцев"/>
              </a:rPr>
              <a:t>Юрий Катин-Ярцев</a:t>
            </a:r>
            <a:r>
              <a:rPr lang="ru-RU" dirty="0" smtClean="0"/>
              <a:t> ---- </a:t>
            </a:r>
            <a:r>
              <a:rPr lang="ru-RU" dirty="0" err="1" smtClean="0"/>
              <a:t>Джузеппе-Сизый</a:t>
            </a:r>
            <a:r>
              <a:rPr lang="ru-RU" dirty="0" smtClean="0"/>
              <a:t> нос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n\Desktop\1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31950"/>
            <a:ext cx="4032448" cy="4605362"/>
          </a:xfrm>
          <a:prstGeom prst="rect">
            <a:avLst/>
          </a:prstGeom>
          <a:noFill/>
        </p:spPr>
      </p:pic>
      <p:pic>
        <p:nvPicPr>
          <p:cNvPr id="23555" name="Picture 3" descr="C:\Users\Admin\Desktop\pv_292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403244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Баадур Цуладзе"/>
              </a:rPr>
              <a:t/>
            </a:r>
            <a:br>
              <a:rPr lang="ru-RU" dirty="0" smtClean="0">
                <a:hlinkClick r:id="rId2" tooltip="Баадур Цуладзе"/>
              </a:rPr>
            </a:br>
            <a:r>
              <a:rPr lang="ru-RU" dirty="0" err="1" smtClean="0">
                <a:hlinkClick r:id="rId2" tooltip="Баадур Цуладзе"/>
              </a:rPr>
              <a:t>Баадур</a:t>
            </a:r>
            <a:r>
              <a:rPr lang="ru-RU" dirty="0" smtClean="0">
                <a:hlinkClick r:id="rId2" tooltip="Баадур Цуладзе"/>
              </a:rPr>
              <a:t> </a:t>
            </a:r>
            <a:r>
              <a:rPr lang="ru-RU" dirty="0" err="1" smtClean="0">
                <a:hlinkClick r:id="rId2" tooltip="Баадур Цуладзе"/>
              </a:rPr>
              <a:t>Цуладзе</a:t>
            </a:r>
            <a:r>
              <a:rPr lang="ru-RU" dirty="0" smtClean="0"/>
              <a:t> --- хозяин харчевни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Admin\Desktop\4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65262"/>
            <a:ext cx="3888432" cy="4844057"/>
          </a:xfrm>
          <a:prstGeom prst="rect">
            <a:avLst/>
          </a:prstGeom>
          <a:noFill/>
        </p:spPr>
      </p:pic>
      <p:pic>
        <p:nvPicPr>
          <p:cNvPr id="24579" name="Picture 3" descr="C:\Users\Admin\Desktop\pv_582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03244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Баадур Цуладзе"/>
              </a:rPr>
              <a:t/>
            </a:r>
            <a:br>
              <a:rPr lang="ru-RU" dirty="0" smtClean="0">
                <a:hlinkClick r:id="rId2" tooltip="Баадур Цуладзе"/>
              </a:rPr>
            </a:br>
            <a:r>
              <a:rPr lang="ru-RU" dirty="0" smtClean="0">
                <a:hlinkClick r:id="rId2" tooltip="Баадур Цуладзе"/>
              </a:rPr>
              <a:t/>
            </a:r>
            <a:br>
              <a:rPr lang="ru-RU" dirty="0" smtClean="0">
                <a:hlinkClick r:id="rId2" tooltip="Баадур Цуладзе"/>
              </a:rPr>
            </a:br>
            <a:r>
              <a:rPr lang="ru-RU" dirty="0" err="1" smtClean="0">
                <a:hlinkClick r:id="rId2" tooltip="Баадур Цуладзе"/>
              </a:rPr>
              <a:t>Баадур</a:t>
            </a:r>
            <a:r>
              <a:rPr lang="ru-RU" dirty="0" smtClean="0">
                <a:hlinkClick r:id="rId2" tooltip="Баадур Цуладзе"/>
              </a:rPr>
              <a:t> </a:t>
            </a:r>
            <a:r>
              <a:rPr lang="ru-RU" dirty="0" err="1" smtClean="0">
                <a:hlinkClick r:id="rId2" tooltip="Баадур Цуладзе"/>
              </a:rPr>
              <a:t>Цуладзе</a:t>
            </a:r>
            <a:r>
              <a:rPr lang="ru-RU" dirty="0" smtClean="0"/>
              <a:t>----- хозяин харчевни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dmin\Desktop\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85" y="1700808"/>
            <a:ext cx="4093799" cy="4536503"/>
          </a:xfrm>
          <a:prstGeom prst="rect">
            <a:avLst/>
          </a:prstGeom>
          <a:noFill/>
        </p:spPr>
      </p:pic>
      <p:pic>
        <p:nvPicPr>
          <p:cNvPr id="25603" name="Picture 3" descr="C:\Users\Admin\Desktop\pv_91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410445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4127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Михаил Петров"/>
              </a:rPr>
              <a:t/>
            </a:r>
            <a:br>
              <a:rPr lang="ru-RU" dirty="0" smtClean="0">
                <a:hlinkClick r:id="rId2" tooltip="Михаил Петров"/>
              </a:rPr>
            </a:br>
            <a:r>
              <a:rPr lang="ru-RU" dirty="0" smtClean="0">
                <a:hlinkClick r:id="rId2" tooltip="Михаил Петров"/>
              </a:rPr>
              <a:t/>
            </a:r>
            <a:br>
              <a:rPr lang="ru-RU" dirty="0" smtClean="0">
                <a:hlinkClick r:id="rId2" tooltip="Михаил Петров"/>
              </a:rPr>
            </a:br>
            <a:r>
              <a:rPr lang="ru-RU" dirty="0" smtClean="0">
                <a:hlinkClick r:id="rId2" tooltip="Михаил Петров"/>
              </a:rPr>
              <a:t>Михаил Петров</a:t>
            </a:r>
            <a:r>
              <a:rPr lang="ru-RU" dirty="0" smtClean="0"/>
              <a:t>--  Собака-Полицейский</a:t>
            </a:r>
            <a:br>
              <a:rPr lang="ru-RU" dirty="0" smtClean="0"/>
            </a:br>
            <a:r>
              <a:rPr lang="ru-RU" dirty="0" smtClean="0"/>
              <a:t>музыкант с литаврами на шествии Театра;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dmin\Desktop\3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960440" cy="4536503"/>
          </a:xfrm>
          <a:prstGeom prst="rect">
            <a:avLst/>
          </a:prstGeom>
          <a:noFill/>
        </p:spPr>
      </p:pic>
      <p:pic>
        <p:nvPicPr>
          <p:cNvPr id="26627" name="Picture 3" descr="C:\Users\Admin\Desktop\pv_67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403244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tooltip="Юрий Баталов"/>
              </a:rPr>
              <a:t/>
            </a:r>
            <a:br>
              <a:rPr lang="ru-RU" dirty="0" smtClean="0">
                <a:hlinkClick r:id="rId2" tooltip="Юрий Баталов"/>
              </a:rPr>
            </a:br>
            <a:r>
              <a:rPr lang="ru-RU" dirty="0" smtClean="0">
                <a:hlinkClick r:id="rId2" tooltip="Юрий Баталов"/>
              </a:rPr>
              <a:t>Юрий Баталов</a:t>
            </a:r>
            <a:r>
              <a:rPr lang="ru-RU" dirty="0" smtClean="0"/>
              <a:t> ---эпизод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Admin\Desktop\1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28092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       І. Краткая характеристика  мюзикла.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Год издания -1975 - СССР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   </a:t>
            </a:r>
            <a:r>
              <a:rPr lang="ru-RU" sz="2800" b="1" dirty="0" smtClean="0"/>
              <a:t>Режиссер:</a:t>
            </a:r>
            <a:r>
              <a:rPr lang="ru-RU" sz="2800" dirty="0" smtClean="0"/>
              <a:t> </a:t>
            </a:r>
            <a:r>
              <a:rPr lang="ru-RU" sz="2800" u="sng" dirty="0" smtClean="0"/>
              <a:t>Леонид Алексеевич Нечаев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История Буратино представлена в фильме как смелый ироничный мюзикл, отличающийся удивительным весельем. Леонид Нечаев создал свою версию известной сказки, сохранив при этом и букву, и дух первоисточника. Мюзикл, одна из лучших работ композитора Алексея Рыбникова в кино,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Владимир Грицевский"/>
              </a:rPr>
              <a:t/>
            </a:r>
            <a:br>
              <a:rPr lang="ru-RU" dirty="0" smtClean="0">
                <a:hlinkClick r:id="rId2" tooltip="Владимир Грицевский"/>
              </a:rPr>
            </a:br>
            <a:r>
              <a:rPr lang="ru-RU" dirty="0" smtClean="0">
                <a:hlinkClick r:id="rId2" tooltip="Владимир Грицевский"/>
              </a:rPr>
              <a:t/>
            </a:r>
            <a:br>
              <a:rPr lang="ru-RU" dirty="0" smtClean="0">
                <a:hlinkClick r:id="rId2" tooltip="Владимир Грицевский"/>
              </a:rPr>
            </a:br>
            <a:r>
              <a:rPr lang="ru-RU" dirty="0" smtClean="0">
                <a:hlinkClick r:id="rId2" tooltip="Владимир Грицевский"/>
              </a:rPr>
              <a:t>Владимир </a:t>
            </a:r>
            <a:r>
              <a:rPr lang="ru-RU" dirty="0" err="1" smtClean="0">
                <a:hlinkClick r:id="rId2" tooltip="Владимир Грицевский"/>
              </a:rPr>
              <a:t>Грицевский</a:t>
            </a:r>
            <a:r>
              <a:rPr lang="ru-RU" dirty="0" err="1" smtClean="0"/>
              <a:t>---музыкант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Admin\Desktop\8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032448" cy="4752528"/>
          </a:xfrm>
          <a:prstGeom prst="rect">
            <a:avLst/>
          </a:prstGeom>
          <a:noFill/>
        </p:spPr>
      </p:pic>
      <p:pic>
        <p:nvPicPr>
          <p:cNvPr id="28675" name="Picture 3" descr="C:\Users\Admin\Desktop\pv_67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403244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О. Королёва"/>
              </a:rPr>
              <a:t/>
            </a:r>
            <a:br>
              <a:rPr lang="ru-RU" dirty="0" smtClean="0">
                <a:hlinkClick r:id="rId2" tooltip="О. Королёва"/>
              </a:rPr>
            </a:br>
            <a:r>
              <a:rPr lang="ru-RU" dirty="0" smtClean="0">
                <a:hlinkClick r:id="rId2" tooltip="О. Королёва"/>
              </a:rPr>
              <a:t/>
            </a:r>
            <a:br>
              <a:rPr lang="ru-RU" dirty="0" smtClean="0">
                <a:hlinkClick r:id="rId2" tooltip="О. Королёва"/>
              </a:rPr>
            </a:br>
            <a:r>
              <a:rPr lang="ru-RU" dirty="0" smtClean="0">
                <a:hlinkClick r:id="rId2" tooltip="О. Королёва"/>
              </a:rPr>
              <a:t>О. Королёва</a:t>
            </a:r>
            <a:r>
              <a:rPr lang="ru-RU" dirty="0" smtClean="0"/>
              <a:t> ---кассирша</a:t>
            </a:r>
            <a:br>
              <a:rPr lang="ru-RU" dirty="0" smtClean="0"/>
            </a:br>
            <a:r>
              <a:rPr lang="ru-RU" dirty="0" smtClean="0"/>
              <a:t>в титрах - Е.Королева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Admin\Desktop\243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888432" cy="4680520"/>
          </a:xfrm>
          <a:prstGeom prst="rect">
            <a:avLst/>
          </a:prstGeom>
          <a:noFill/>
        </p:spPr>
      </p:pic>
      <p:pic>
        <p:nvPicPr>
          <p:cNvPr id="29699" name="Picture 3" descr="C:\Users\Admin\Desktop\pv_412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410445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Вася Чумаков"/>
              </a:rPr>
              <a:t/>
            </a:r>
            <a:br>
              <a:rPr lang="ru-RU" dirty="0" smtClean="0">
                <a:hlinkClick r:id="rId2" tooltip="Вася Чумаков"/>
              </a:rPr>
            </a:br>
            <a:r>
              <a:rPr lang="ru-RU" dirty="0" smtClean="0">
                <a:hlinkClick r:id="rId2" tooltip="Вася Чумаков"/>
              </a:rPr>
              <a:t>Вася Чумаков</a:t>
            </a:r>
            <a:r>
              <a:rPr lang="ru-RU" dirty="0" smtClean="0"/>
              <a:t> --мальчик, купивший азбуку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Admin\Desktop\25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960440" cy="4536504"/>
          </a:xfrm>
          <a:prstGeom prst="rect">
            <a:avLst/>
          </a:prstGeom>
          <a:noFill/>
        </p:spPr>
      </p:pic>
      <p:pic>
        <p:nvPicPr>
          <p:cNvPr id="30723" name="Picture 3" descr="C:\Users\Admin\Desktop\pv_768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396044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hlinkClick r:id="rId2" tooltip="Нина Бродская"/>
              </a:rPr>
              <a:t/>
            </a:r>
            <a:br>
              <a:rPr lang="ru-RU" smtClean="0">
                <a:hlinkClick r:id="rId2" tooltip="Нина Бродская"/>
              </a:rPr>
            </a:br>
            <a:r>
              <a:rPr lang="ru-RU" smtClean="0">
                <a:hlinkClick r:id="rId2" tooltip="Нина Бродская"/>
              </a:rPr>
              <a:t>Нина Бродская</a:t>
            </a:r>
            <a:r>
              <a:rPr lang="ru-RU" smtClean="0"/>
              <a:t> ---песенка Буратино</a:t>
            </a:r>
            <a:br>
              <a:rPr lang="ru-RU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Admin\Desktop\37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28092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91264" cy="59241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ІІ. МУЗЫКАЛЬНО- ТЕОРИТИЧЕСКИЙ АНАЛИЗ ПЕСЕН. </a:t>
            </a:r>
            <a:r>
              <a:rPr lang="ru-RU" dirty="0" smtClean="0"/>
              <a:t>	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«Буратино»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Темп- быстрый.</a:t>
            </a:r>
          </a:p>
          <a:p>
            <a:r>
              <a:rPr lang="ru-RU" dirty="0" smtClean="0"/>
              <a:t>Ритм- отрывистый.</a:t>
            </a:r>
          </a:p>
          <a:p>
            <a:r>
              <a:rPr lang="ru-RU" dirty="0" smtClean="0"/>
              <a:t>Динамика- громко, </a:t>
            </a:r>
          </a:p>
          <a:p>
            <a:r>
              <a:rPr lang="ru-RU" dirty="0" smtClean="0"/>
              <a:t>Регистр- высокий.</a:t>
            </a:r>
          </a:p>
          <a:p>
            <a:r>
              <a:rPr lang="ru-RU" dirty="0" smtClean="0"/>
              <a:t>Гармония- озорная.</a:t>
            </a:r>
          </a:p>
          <a:p>
            <a:r>
              <a:rPr lang="ru-RU" dirty="0" smtClean="0"/>
              <a:t>Мелодия-  отрывистый, скачкообразный.</a:t>
            </a:r>
          </a:p>
          <a:p>
            <a:r>
              <a:rPr lang="ru-RU" dirty="0" smtClean="0"/>
              <a:t>Характер- танцевальный.</a:t>
            </a:r>
          </a:p>
          <a:p>
            <a:r>
              <a:rPr lang="ru-RU" dirty="0" smtClean="0"/>
              <a:t>Лад- мажор.</a:t>
            </a:r>
          </a:p>
          <a:p>
            <a:r>
              <a:rPr lang="ru-RU" dirty="0" smtClean="0"/>
              <a:t>Тембр- высокий (тенор), яркий, пронзительный.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«Фонарщиков»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Темп-  медленный.</a:t>
            </a:r>
          </a:p>
          <a:p>
            <a:r>
              <a:rPr lang="ru-RU" dirty="0" smtClean="0"/>
              <a:t>Ритм- спокойный.</a:t>
            </a:r>
          </a:p>
          <a:p>
            <a:r>
              <a:rPr lang="ru-RU" dirty="0" smtClean="0"/>
              <a:t>Динамика-  тихо, приглушено. </a:t>
            </a:r>
          </a:p>
          <a:p>
            <a:r>
              <a:rPr lang="ru-RU" dirty="0" smtClean="0"/>
              <a:t>Регистр- средний</a:t>
            </a:r>
          </a:p>
          <a:p>
            <a:r>
              <a:rPr lang="ru-RU" dirty="0" smtClean="0"/>
              <a:t>Гармония- задумчивая.</a:t>
            </a:r>
          </a:p>
          <a:p>
            <a:r>
              <a:rPr lang="ru-RU" dirty="0" smtClean="0"/>
              <a:t>Мелодия-   плавная.</a:t>
            </a:r>
          </a:p>
          <a:p>
            <a:r>
              <a:rPr lang="ru-RU" dirty="0" smtClean="0"/>
              <a:t>Характер- спокойный.</a:t>
            </a:r>
          </a:p>
          <a:p>
            <a:r>
              <a:rPr lang="ru-RU" dirty="0" smtClean="0"/>
              <a:t>Лад- мажор.</a:t>
            </a:r>
          </a:p>
          <a:p>
            <a:r>
              <a:rPr lang="ru-RU" dirty="0" smtClean="0"/>
              <a:t>Тембр- низкий (бас).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«папы </a:t>
            </a:r>
            <a:r>
              <a:rPr lang="ru-RU" dirty="0" err="1" smtClean="0"/>
              <a:t>карло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Темп- медленный </a:t>
            </a:r>
          </a:p>
          <a:p>
            <a:r>
              <a:rPr lang="ru-RU" dirty="0" smtClean="0"/>
              <a:t>Ритм- спокойный.</a:t>
            </a:r>
          </a:p>
          <a:p>
            <a:r>
              <a:rPr lang="ru-RU" dirty="0" smtClean="0"/>
              <a:t>Динамика-  тихо (приглушено)</a:t>
            </a:r>
          </a:p>
          <a:p>
            <a:r>
              <a:rPr lang="ru-RU" dirty="0" smtClean="0"/>
              <a:t>Регистр-  высокий.</a:t>
            </a:r>
          </a:p>
          <a:p>
            <a:r>
              <a:rPr lang="ru-RU" dirty="0" smtClean="0"/>
              <a:t>Гармония- задумчивая.</a:t>
            </a:r>
          </a:p>
          <a:p>
            <a:r>
              <a:rPr lang="ru-RU" dirty="0" smtClean="0"/>
              <a:t>Мелодия-  плавная </a:t>
            </a:r>
          </a:p>
          <a:p>
            <a:r>
              <a:rPr lang="ru-RU" dirty="0" smtClean="0"/>
              <a:t>Характер- спокойный.</a:t>
            </a:r>
          </a:p>
          <a:p>
            <a:r>
              <a:rPr lang="ru-RU" dirty="0" smtClean="0"/>
              <a:t>Лад-  минор.</a:t>
            </a:r>
          </a:p>
          <a:p>
            <a:r>
              <a:rPr lang="ru-RU" dirty="0" smtClean="0"/>
              <a:t>Тембр-  низкий (бас)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кукол «страшный </a:t>
            </a:r>
            <a:r>
              <a:rPr lang="ru-RU" dirty="0" err="1" smtClean="0"/>
              <a:t>карабас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Темп- быстрый.</a:t>
            </a:r>
          </a:p>
          <a:p>
            <a:r>
              <a:rPr lang="ru-RU" dirty="0" smtClean="0"/>
              <a:t>Ритм- отрывистый.</a:t>
            </a:r>
          </a:p>
          <a:p>
            <a:r>
              <a:rPr lang="ru-RU" dirty="0" smtClean="0"/>
              <a:t>Динамика- громко, </a:t>
            </a:r>
          </a:p>
          <a:p>
            <a:r>
              <a:rPr lang="ru-RU" dirty="0" smtClean="0"/>
              <a:t>Регистр- высокий.</a:t>
            </a:r>
          </a:p>
          <a:p>
            <a:r>
              <a:rPr lang="ru-RU" dirty="0" smtClean="0"/>
              <a:t>Гармония- озорная.</a:t>
            </a:r>
          </a:p>
          <a:p>
            <a:r>
              <a:rPr lang="ru-RU" dirty="0" smtClean="0"/>
              <a:t>Мелодия-  отрывистый, скачкообразный.</a:t>
            </a:r>
          </a:p>
          <a:p>
            <a:r>
              <a:rPr lang="ru-RU" dirty="0" smtClean="0"/>
              <a:t>Характер- суровый</a:t>
            </a:r>
          </a:p>
          <a:p>
            <a:r>
              <a:rPr lang="ru-RU" dirty="0" smtClean="0"/>
              <a:t>Лад- мажор.</a:t>
            </a:r>
          </a:p>
          <a:p>
            <a:r>
              <a:rPr lang="ru-RU" dirty="0" smtClean="0"/>
              <a:t>Тембр- высокий (тенор).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«</a:t>
            </a:r>
            <a:r>
              <a:rPr lang="ru-RU" dirty="0" err="1" smtClean="0"/>
              <a:t>Дуремара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Темп-  быстрый</a:t>
            </a:r>
          </a:p>
          <a:p>
            <a:r>
              <a:rPr lang="ru-RU" dirty="0" smtClean="0"/>
              <a:t>Ритм-  отрывистый.</a:t>
            </a:r>
          </a:p>
          <a:p>
            <a:r>
              <a:rPr lang="ru-RU" dirty="0" smtClean="0"/>
              <a:t>Динамика- громко. </a:t>
            </a:r>
          </a:p>
          <a:p>
            <a:r>
              <a:rPr lang="ru-RU" dirty="0" smtClean="0"/>
              <a:t>Регистр-  высокий.</a:t>
            </a:r>
          </a:p>
          <a:p>
            <a:r>
              <a:rPr lang="ru-RU" dirty="0" smtClean="0"/>
              <a:t>Гармония- озорная.</a:t>
            </a:r>
          </a:p>
          <a:p>
            <a:r>
              <a:rPr lang="ru-RU" dirty="0" smtClean="0"/>
              <a:t>Мелодия-   восходящая.</a:t>
            </a:r>
          </a:p>
          <a:p>
            <a:r>
              <a:rPr lang="ru-RU" dirty="0" smtClean="0"/>
              <a:t>Характер-  .разгульный</a:t>
            </a:r>
          </a:p>
          <a:p>
            <a:r>
              <a:rPr lang="ru-RU" dirty="0" smtClean="0"/>
              <a:t>Лад- мажор.</a:t>
            </a:r>
          </a:p>
          <a:p>
            <a:r>
              <a:rPr lang="ru-RU" dirty="0" smtClean="0"/>
              <a:t>Тембр- высокий (тенор).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400599"/>
          </a:xfrm>
        </p:spPr>
        <p:txBody>
          <a:bodyPr>
            <a:normAutofit/>
          </a:bodyPr>
          <a:lstStyle/>
          <a:p>
            <a:r>
              <a:rPr lang="ru-RU" sz="8000" b="1" i="1" dirty="0" smtClean="0"/>
              <a:t> </a:t>
            </a:r>
            <a:endParaRPr lang="ru-RU" sz="8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61555" y="1772816"/>
            <a:ext cx="59548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2539356"/>
            <a:ext cx="74888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АКТЁРЫ: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Песня танец  лисы </a:t>
            </a:r>
            <a:r>
              <a:rPr lang="ru-RU" dirty="0" err="1" smtClean="0"/>
              <a:t>алисы</a:t>
            </a:r>
            <a:r>
              <a:rPr lang="ru-RU" dirty="0" smtClean="0"/>
              <a:t> и кота </a:t>
            </a:r>
            <a:r>
              <a:rPr lang="ru-RU" dirty="0" err="1" smtClean="0"/>
              <a:t>базилио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Темп- умеренный.</a:t>
            </a:r>
          </a:p>
          <a:p>
            <a:r>
              <a:rPr lang="ru-RU" dirty="0" smtClean="0"/>
              <a:t>Ритм- равномерный.</a:t>
            </a:r>
          </a:p>
          <a:p>
            <a:r>
              <a:rPr lang="ru-RU" dirty="0" smtClean="0"/>
              <a:t>Динамика- громко, энергично, активно. </a:t>
            </a:r>
          </a:p>
          <a:p>
            <a:r>
              <a:rPr lang="ru-RU" dirty="0" smtClean="0"/>
              <a:t>Регистр- средний.</a:t>
            </a:r>
          </a:p>
          <a:p>
            <a:r>
              <a:rPr lang="ru-RU" dirty="0" smtClean="0"/>
              <a:t>Гармония- задумчивая, озорная.</a:t>
            </a:r>
          </a:p>
          <a:p>
            <a:r>
              <a:rPr lang="ru-RU" dirty="0" smtClean="0"/>
              <a:t>Мелодия-  восходящая.</a:t>
            </a:r>
          </a:p>
          <a:p>
            <a:r>
              <a:rPr lang="ru-RU" dirty="0" smtClean="0"/>
              <a:t>Характер- разгульный.</a:t>
            </a:r>
          </a:p>
          <a:p>
            <a:r>
              <a:rPr lang="ru-RU" dirty="0" smtClean="0"/>
              <a:t>Лад- мажор.</a:t>
            </a:r>
          </a:p>
          <a:p>
            <a:r>
              <a:rPr lang="ru-RU" dirty="0" smtClean="0"/>
              <a:t>Тембр- высокий (тенор 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</a:t>
            </a:r>
            <a:r>
              <a:rPr lang="ru-RU" dirty="0" err="1" smtClean="0"/>
              <a:t>карабаса</a:t>
            </a:r>
            <a:r>
              <a:rPr lang="ru-RU" dirty="0" smtClean="0"/>
              <a:t> </a:t>
            </a:r>
            <a:r>
              <a:rPr lang="ru-RU" dirty="0" err="1" smtClean="0"/>
              <a:t>барабаса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Темп- быстрый.</a:t>
            </a:r>
          </a:p>
          <a:p>
            <a:r>
              <a:rPr lang="ru-RU" dirty="0" smtClean="0"/>
              <a:t>Ритм- чёткий</a:t>
            </a:r>
          </a:p>
          <a:p>
            <a:r>
              <a:rPr lang="ru-RU" dirty="0" smtClean="0"/>
              <a:t>Динамика- громко, </a:t>
            </a:r>
          </a:p>
          <a:p>
            <a:r>
              <a:rPr lang="ru-RU" dirty="0" smtClean="0"/>
              <a:t>Регистр- высокий.</a:t>
            </a:r>
          </a:p>
          <a:p>
            <a:r>
              <a:rPr lang="ru-RU" dirty="0" smtClean="0"/>
              <a:t>Гармония- строгая.</a:t>
            </a:r>
          </a:p>
          <a:p>
            <a:r>
              <a:rPr lang="ru-RU" dirty="0" smtClean="0"/>
              <a:t>Мелодия-  восходящая.</a:t>
            </a:r>
          </a:p>
          <a:p>
            <a:r>
              <a:rPr lang="ru-RU" dirty="0" smtClean="0"/>
              <a:t>Характер- маршевый.</a:t>
            </a:r>
          </a:p>
          <a:p>
            <a:r>
              <a:rPr lang="ru-RU" dirty="0" smtClean="0"/>
              <a:t>Лад- мажор.</a:t>
            </a:r>
          </a:p>
          <a:p>
            <a:r>
              <a:rPr lang="ru-RU" dirty="0" smtClean="0"/>
              <a:t>Тембр- высокий (тенор 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пауков и  </a:t>
            </a:r>
            <a:r>
              <a:rPr lang="ru-RU" dirty="0" err="1" smtClean="0"/>
              <a:t>буратино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Темп- умеренный.</a:t>
            </a:r>
          </a:p>
          <a:p>
            <a:r>
              <a:rPr lang="ru-RU" dirty="0" smtClean="0"/>
              <a:t>Ритм- отрывистый.</a:t>
            </a:r>
          </a:p>
          <a:p>
            <a:r>
              <a:rPr lang="ru-RU" dirty="0" smtClean="0"/>
              <a:t>Динамика- громко, </a:t>
            </a:r>
          </a:p>
          <a:p>
            <a:r>
              <a:rPr lang="ru-RU" dirty="0" smtClean="0"/>
              <a:t>Регистр- высокий.</a:t>
            </a:r>
          </a:p>
          <a:p>
            <a:r>
              <a:rPr lang="ru-RU" dirty="0" smtClean="0"/>
              <a:t>Гармония- стройная.</a:t>
            </a:r>
          </a:p>
          <a:p>
            <a:r>
              <a:rPr lang="ru-RU" dirty="0" smtClean="0"/>
              <a:t>Мелодия-  восходящая.</a:t>
            </a:r>
          </a:p>
          <a:p>
            <a:r>
              <a:rPr lang="ru-RU" dirty="0" smtClean="0"/>
              <a:t>Характер- суровый.</a:t>
            </a:r>
          </a:p>
          <a:p>
            <a:r>
              <a:rPr lang="ru-RU" dirty="0" smtClean="0"/>
              <a:t>Лад- мажор.</a:t>
            </a:r>
          </a:p>
          <a:p>
            <a:r>
              <a:rPr lang="ru-RU" dirty="0" smtClean="0"/>
              <a:t>Тембр- высокий (тенор 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«поле чудес»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Темп- быстрый.</a:t>
            </a:r>
          </a:p>
          <a:p>
            <a:r>
              <a:rPr lang="ru-RU" dirty="0" smtClean="0"/>
              <a:t>Ритм- чёткий.</a:t>
            </a:r>
          </a:p>
          <a:p>
            <a:r>
              <a:rPr lang="ru-RU" dirty="0" smtClean="0"/>
              <a:t>Динамика- громко, энергично,  </a:t>
            </a:r>
          </a:p>
          <a:p>
            <a:r>
              <a:rPr lang="ru-RU" dirty="0" smtClean="0"/>
              <a:t>Регистр- средний.</a:t>
            </a:r>
          </a:p>
          <a:p>
            <a:r>
              <a:rPr lang="ru-RU" dirty="0" smtClean="0"/>
              <a:t>Гармония- строгая, озорная.</a:t>
            </a:r>
          </a:p>
          <a:p>
            <a:r>
              <a:rPr lang="ru-RU" dirty="0" smtClean="0"/>
              <a:t>Мелодия-  скачкообразная.</a:t>
            </a:r>
          </a:p>
          <a:p>
            <a:r>
              <a:rPr lang="ru-RU" dirty="0" smtClean="0"/>
              <a:t>Характер- разгульный.</a:t>
            </a:r>
          </a:p>
          <a:p>
            <a:r>
              <a:rPr lang="ru-RU" dirty="0" smtClean="0"/>
              <a:t>Лад- мажор.</a:t>
            </a:r>
          </a:p>
          <a:p>
            <a:r>
              <a:rPr lang="ru-RU" dirty="0" smtClean="0"/>
              <a:t>Тембр- высокий (тенор 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«черепаха </a:t>
            </a:r>
            <a:r>
              <a:rPr lang="ru-RU" dirty="0" err="1" smtClean="0"/>
              <a:t>тортилы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Темп- медленный</a:t>
            </a:r>
          </a:p>
          <a:p>
            <a:r>
              <a:rPr lang="ru-RU" dirty="0" smtClean="0"/>
              <a:t>Ритм- равномерный.</a:t>
            </a:r>
          </a:p>
          <a:p>
            <a:r>
              <a:rPr lang="ru-RU" dirty="0" smtClean="0"/>
              <a:t>Динамика- тихо, приглушено</a:t>
            </a:r>
          </a:p>
          <a:p>
            <a:r>
              <a:rPr lang="ru-RU" dirty="0" smtClean="0"/>
              <a:t>Регистр- низкий.</a:t>
            </a:r>
          </a:p>
          <a:p>
            <a:r>
              <a:rPr lang="ru-RU" dirty="0" smtClean="0"/>
              <a:t>Гармония- задумчивая .</a:t>
            </a:r>
          </a:p>
          <a:p>
            <a:r>
              <a:rPr lang="ru-RU" dirty="0" smtClean="0"/>
              <a:t>. Мелодия-  нисходящая</a:t>
            </a:r>
          </a:p>
          <a:p>
            <a:r>
              <a:rPr lang="ru-RU" dirty="0" smtClean="0"/>
              <a:t>Характер- спокойный</a:t>
            </a:r>
          </a:p>
          <a:p>
            <a:r>
              <a:rPr lang="ru-RU" dirty="0" smtClean="0"/>
              <a:t>Лад- минор.</a:t>
            </a:r>
          </a:p>
          <a:p>
            <a:r>
              <a:rPr lang="ru-RU" dirty="0" smtClean="0"/>
              <a:t>Тембр- низкий (бас)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Песня «пьеро»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Темп- умеренный.</a:t>
            </a:r>
          </a:p>
          <a:p>
            <a:r>
              <a:rPr lang="ru-RU" dirty="0" smtClean="0"/>
              <a:t>Ритм- спокойный.</a:t>
            </a:r>
          </a:p>
          <a:p>
            <a:r>
              <a:rPr lang="ru-RU" dirty="0" smtClean="0"/>
              <a:t>Динамика- приглушено. </a:t>
            </a:r>
          </a:p>
          <a:p>
            <a:r>
              <a:rPr lang="ru-RU" dirty="0" smtClean="0"/>
              <a:t>Регистр- средний.</a:t>
            </a:r>
          </a:p>
          <a:p>
            <a:r>
              <a:rPr lang="ru-RU" dirty="0" smtClean="0"/>
              <a:t>Гармония- задумчивая, озорная.</a:t>
            </a:r>
          </a:p>
          <a:p>
            <a:r>
              <a:rPr lang="ru-RU" dirty="0" smtClean="0"/>
              <a:t>Мелодия-  восходящая.</a:t>
            </a:r>
          </a:p>
          <a:p>
            <a:r>
              <a:rPr lang="ru-RU" dirty="0" smtClean="0"/>
              <a:t>Характер- разгульный.</a:t>
            </a:r>
          </a:p>
          <a:p>
            <a:r>
              <a:rPr lang="ru-RU" dirty="0" smtClean="0"/>
              <a:t>Лад- </a:t>
            </a:r>
            <a:r>
              <a:rPr lang="ru-RU" dirty="0" err="1" smtClean="0"/>
              <a:t>минорр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Тембр- высокий (тенор 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ІІІ. Какие песни понравились больше всего?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/>
              <a:t>Из художественного фильма  «Золотой ключик» или «Приключения  Буратино» мне особенно понравились песни: «Фонарщиков»,  «Пьеро»  и «Буратино».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05422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ІV</a:t>
            </a:r>
            <a:r>
              <a:rPr lang="ru-RU" sz="2400" b="1" dirty="0" smtClean="0"/>
              <a:t>. Если бы у вас была возможность сняться в данном мюзикле, то какую бы вы хотели сыграть роль? Почему?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Я хотела бы сыграть роль Буратино. Потому что мне понравился главный герой сказки, Буратино. Поначалу он был глупым, непослушным созданием, но те приключения, которые ему довелось пережить, научили его распознавать добро и зло и ценить истинную дружбу.</a:t>
            </a:r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Главный смысл сказки «Приключения Буратино» состоит в том, что добро всегда побеждает, а зло остается ни с чем. Но для того, чтобы добро победило, надо приложить усилия, действовать, а не сидеть, сложа руки. Сказка учит нас быть целеустремленными и активными в достижении поставленных целей. Также сказка показывает нам, что хитрецы и льстецы – плохие друзья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41277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Дмитрий Иосифов - БУРАТИНО</a:t>
            </a:r>
            <a:r>
              <a:rPr lang="ru-RU" sz="2700" dirty="0" smtClean="0">
                <a:solidFill>
                  <a:schemeClr val="tx1"/>
                </a:solidFill>
              </a:rPr>
              <a:t>											</a:t>
            </a:r>
            <a:endParaRPr lang="ru-RU" dirty="0"/>
          </a:p>
        </p:txBody>
      </p:sp>
      <p:pic>
        <p:nvPicPr>
          <p:cNvPr id="16386" name="Picture 2" descr="C:\Users\Admin\Desktop\17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320480" cy="4824536"/>
          </a:xfrm>
          <a:prstGeom prst="rect">
            <a:avLst/>
          </a:prstGeom>
          <a:noFill/>
        </p:spPr>
      </p:pic>
      <p:pic>
        <p:nvPicPr>
          <p:cNvPr id="16387" name="Picture 3" descr="C:\Users\Admin\Desktop\pv_5823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96044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Татьяна Проценко-  </a:t>
            </a:r>
            <a:r>
              <a:rPr lang="ru-RU" sz="3100" dirty="0" err="1" smtClean="0"/>
              <a:t>Мальвина</a:t>
            </a:r>
            <a:r>
              <a:rPr lang="ru-RU" sz="3100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— 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Admin\Desktop\35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04456" cy="4752528"/>
          </a:xfrm>
          <a:prstGeom prst="rect">
            <a:avLst/>
          </a:prstGeom>
          <a:noFill/>
        </p:spPr>
      </p:pic>
      <p:pic>
        <p:nvPicPr>
          <p:cNvPr id="14339" name="Picture 3" descr="C:\Users\Admin\Desktop\pv_5823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17646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hlinkClick r:id="rId2" tooltip="Рома Столкарц"/>
              </a:rPr>
              <a:t/>
            </a:r>
            <a:br>
              <a:rPr lang="ru-RU" dirty="0" smtClean="0">
                <a:solidFill>
                  <a:schemeClr val="tx1"/>
                </a:solidFill>
                <a:hlinkClick r:id="rId2" tooltip="Рома Столкарц"/>
              </a:rPr>
            </a:br>
            <a:r>
              <a:rPr lang="ru-RU" dirty="0" smtClean="0">
                <a:solidFill>
                  <a:schemeClr val="tx1"/>
                </a:solidFill>
                <a:hlinkClick r:id="rId2" tooltip="Рома Столкарц"/>
              </a:rPr>
              <a:t>Рома  </a:t>
            </a:r>
            <a:r>
              <a:rPr lang="ru-RU" dirty="0" err="1" smtClean="0">
                <a:solidFill>
                  <a:schemeClr val="tx1"/>
                </a:solidFill>
                <a:hlinkClick r:id="rId2" tooltip="Рома Столкарц"/>
              </a:rPr>
              <a:t>Столкарц</a:t>
            </a:r>
            <a:r>
              <a:rPr lang="ru-RU" dirty="0" smtClean="0">
                <a:solidFill>
                  <a:schemeClr val="tx1"/>
                </a:solidFill>
              </a:rPr>
              <a:t> - Пьеро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pv_4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104457" cy="4752528"/>
          </a:xfrm>
          <a:prstGeom prst="rect">
            <a:avLst/>
          </a:prstGeom>
          <a:noFill/>
        </p:spPr>
      </p:pic>
      <p:pic>
        <p:nvPicPr>
          <p:cNvPr id="14339" name="Picture 3" descr="C:\Users\Admin\Desktop\15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87512"/>
            <a:ext cx="4104456" cy="4693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Томас Аугустинас"/>
              </a:rPr>
              <a:t/>
            </a:r>
            <a:br>
              <a:rPr lang="ru-RU" dirty="0" smtClean="0">
                <a:hlinkClick r:id="rId2" tooltip="Томас Аугустинас"/>
              </a:rPr>
            </a:br>
            <a:r>
              <a:rPr lang="ru-RU" dirty="0" smtClean="0">
                <a:hlinkClick r:id="rId2" tooltip="Томас Аугустинас"/>
              </a:rPr>
              <a:t/>
            </a:r>
            <a:br>
              <a:rPr lang="ru-RU" dirty="0" smtClean="0">
                <a:hlinkClick r:id="rId2" tooltip="Томас Аугустинас"/>
              </a:rPr>
            </a:br>
            <a:r>
              <a:rPr lang="ru-RU" dirty="0" smtClean="0">
                <a:hlinkClick r:id="rId2" tooltip="Томас Аугустинас"/>
              </a:rPr>
              <a:t>Томас </a:t>
            </a:r>
            <a:r>
              <a:rPr lang="ru-RU" dirty="0" err="1" smtClean="0">
                <a:hlinkClick r:id="rId2" tooltip="Томас Аугустинас"/>
              </a:rPr>
              <a:t>Аугустинас</a:t>
            </a:r>
            <a:r>
              <a:rPr lang="ru-RU" dirty="0" smtClean="0"/>
              <a:t> -- </a:t>
            </a:r>
            <a:r>
              <a:rPr lang="ru-RU" dirty="0" err="1" smtClean="0"/>
              <a:t>Артемон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15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032448" cy="4536504"/>
          </a:xfrm>
          <a:prstGeom prst="rect">
            <a:avLst/>
          </a:prstGeom>
          <a:noFill/>
        </p:spPr>
      </p:pic>
      <p:pic>
        <p:nvPicPr>
          <p:cNvPr id="15363" name="Picture 3" descr="C:\Users\Admin\Desktop\pv_91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4032448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tooltip="Григорий Светлорусов"/>
              </a:rPr>
              <a:t/>
            </a:r>
            <a:br>
              <a:rPr lang="ru-RU" dirty="0" smtClean="0">
                <a:hlinkClick r:id="rId2" tooltip="Григорий Светлорусов"/>
              </a:rPr>
            </a:br>
            <a:r>
              <a:rPr lang="ru-RU" dirty="0" smtClean="0">
                <a:hlinkClick r:id="rId2" tooltip="Григорий Светлорусов"/>
              </a:rPr>
              <a:t>Григорий </a:t>
            </a:r>
            <a:r>
              <a:rPr lang="ru-RU" dirty="0" err="1" smtClean="0">
                <a:hlinkClick r:id="rId2" tooltip="Григорий Светлорусов"/>
              </a:rPr>
              <a:t>Светлорусов</a:t>
            </a:r>
            <a:r>
              <a:rPr lang="ru-RU" dirty="0" smtClean="0"/>
              <a:t> ----</a:t>
            </a:r>
            <a:r>
              <a:rPr lang="ru-RU" dirty="0" err="1" smtClean="0"/>
              <a:t>Арлекино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Admin\Desktop\24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727280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tooltip="Николай Гринько"/>
              </a:rPr>
              <a:t/>
            </a:r>
            <a:br>
              <a:rPr lang="ru-RU" dirty="0" smtClean="0">
                <a:hlinkClick r:id="rId2" tooltip="Николай Гринько"/>
              </a:rPr>
            </a:br>
            <a:r>
              <a:rPr lang="ru-RU" dirty="0" smtClean="0">
                <a:hlinkClick r:id="rId2" tooltip="Николай Гринько"/>
              </a:rPr>
              <a:t>Николай </a:t>
            </a:r>
            <a:r>
              <a:rPr lang="ru-RU" dirty="0" err="1" smtClean="0">
                <a:hlinkClick r:id="rId2" tooltip="Николай Гринько"/>
              </a:rPr>
              <a:t>Гринько</a:t>
            </a:r>
            <a:r>
              <a:rPr lang="ru-RU" dirty="0" smtClean="0"/>
              <a:t> ----папа Карло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49400"/>
            <a:ext cx="4104455" cy="4759920"/>
          </a:xfrm>
          <a:prstGeom prst="rect">
            <a:avLst/>
          </a:prstGeom>
          <a:noFill/>
        </p:spPr>
      </p:pic>
      <p:pic>
        <p:nvPicPr>
          <p:cNvPr id="17411" name="Picture 3" descr="C:\Users\Admin\Desktop\pv_582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4176464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1804</TotalTime>
  <Words>583</Words>
  <Application>Microsoft Office PowerPoint</Application>
  <PresentationFormat>Экран (4:3)</PresentationFormat>
  <Paragraphs>143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Трек</vt:lpstr>
      <vt:lpstr>Объект упаковщика для оболочки</vt:lpstr>
      <vt:lpstr>Слайд 1</vt:lpstr>
      <vt:lpstr>       І. Краткая характеристика  мюзикла.    Год издания -1975 - СССР     Режиссер: Леонид Алексеевич Нечаев  История Буратино представлена в фильме как смелый ироничный мюзикл, отличающийся удивительным весельем. Леонид Нечаев создал свою версию известной сказки, сохранив при этом и букву, и дух первоисточника. Мюзикл, одна из лучших работ композитора Алексея Рыбникова в кино, </vt:lpstr>
      <vt:lpstr> </vt:lpstr>
      <vt:lpstr>  Дмитрий Иосифов - БУРАТИНО           </vt:lpstr>
      <vt:lpstr>        Татьяна Проценко-  Мальвина        —     </vt:lpstr>
      <vt:lpstr> Рома  Столкарц - Пьеро  </vt:lpstr>
      <vt:lpstr>  Томас Аугустинас -- Артемон  </vt:lpstr>
      <vt:lpstr> Григорий Светлорусов ----Арлекино  </vt:lpstr>
      <vt:lpstr> Николай Гринько ----папа Карло </vt:lpstr>
      <vt:lpstr> Владимир Этуш----- Карабас-Барабас  </vt:lpstr>
      <vt:lpstr> Елена Санаева --- лиса Алиса  </vt:lpstr>
      <vt:lpstr> Владимир Басов ---- Дуремар  </vt:lpstr>
      <vt:lpstr> Ролан Быков ----- кот Базилио </vt:lpstr>
      <vt:lpstr> Рина Зелёная --- черепаха Тортила </vt:lpstr>
      <vt:lpstr> Юрий Катин-Ярцев ---- Джузеппе-Сизый нос </vt:lpstr>
      <vt:lpstr> Баадур Цуладзе --- хозяин харчевни </vt:lpstr>
      <vt:lpstr>  Баадур Цуладзе----- хозяин харчевни </vt:lpstr>
      <vt:lpstr>  Михаил Петров--  Собака-Полицейский музыкант с литаврами на шествии Театра; </vt:lpstr>
      <vt:lpstr> Юрий Баталов ---эпизод </vt:lpstr>
      <vt:lpstr>  Владимир Грицевский---музыкант </vt:lpstr>
      <vt:lpstr>  О. Королёва ---кассирша в титрах - Е.Королева </vt:lpstr>
      <vt:lpstr> Вася Чумаков --мальчик, купивший азбуку </vt:lpstr>
      <vt:lpstr> Нина Бродская ---песенка Буратино </vt:lpstr>
      <vt:lpstr>ІІ. МУЗЫКАЛЬНО- ТЕОРИТИЧЕСКИЙ АНАЛИЗ ПЕСЕН.   </vt:lpstr>
      <vt:lpstr>Песня «Буратино»</vt:lpstr>
      <vt:lpstr>Песня «Фонарщиков»</vt:lpstr>
      <vt:lpstr>Песня «папы карло»</vt:lpstr>
      <vt:lpstr>Песня кукол «страшный карабас»</vt:lpstr>
      <vt:lpstr>Песня «Дуремара»</vt:lpstr>
      <vt:lpstr>Песня танец  лисы алисы и кота базилио</vt:lpstr>
      <vt:lpstr>Песня карабаса барабаса</vt:lpstr>
      <vt:lpstr>Песня пауков и  буратино</vt:lpstr>
      <vt:lpstr>Песня «поле чудес»</vt:lpstr>
      <vt:lpstr>Песня «черепаха тортилы»</vt:lpstr>
      <vt:lpstr>Песня «пьеро»</vt:lpstr>
      <vt:lpstr>ІІІ. Какие песни понравились больше всего?</vt:lpstr>
      <vt:lpstr>ІV. Если бы у вас была возможность сняться в данном мюзикле, то какую бы вы хотели сыграть роль? Почему?</vt:lpstr>
      <vt:lpstr>Вывод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131</cp:revision>
  <dcterms:created xsi:type="dcterms:W3CDTF">2015-11-01T12:59:05Z</dcterms:created>
  <dcterms:modified xsi:type="dcterms:W3CDTF">2017-03-13T10:41:23Z</dcterms:modified>
</cp:coreProperties>
</file>