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150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3177496B-7BDE-44BB-AB3B-8BFFBB32FCE2}" type="datetimeFigureOut">
              <a:rPr lang="ru-RU" smtClean="0"/>
              <a:t>13.03.2017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CF5B35-1745-41C7-82C5-D1E512CA4BF3}"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177496B-7BDE-44BB-AB3B-8BFFBB32FCE2}" type="datetimeFigureOut">
              <a:rPr lang="ru-RU" smtClean="0"/>
              <a:t>13.03.2017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CF5B35-1745-41C7-82C5-D1E512CA4BF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177496B-7BDE-44BB-AB3B-8BFFBB32FCE2}" type="datetimeFigureOut">
              <a:rPr lang="ru-RU" smtClean="0"/>
              <a:t>13.03.2017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CF5B35-1745-41C7-82C5-D1E512CA4BF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3177496B-7BDE-44BB-AB3B-8BFFBB32FCE2}" type="datetimeFigureOut">
              <a:rPr lang="ru-RU" smtClean="0"/>
              <a:t>13.03.2017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CF5B35-1745-41C7-82C5-D1E512CA4BF3}"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177496B-7BDE-44BB-AB3B-8BFFBB32FCE2}" type="datetimeFigureOut">
              <a:rPr lang="ru-RU" smtClean="0"/>
              <a:t>13.03.2017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CF5B35-1745-41C7-82C5-D1E512CA4BF3}"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3177496B-7BDE-44BB-AB3B-8BFFBB32FCE2}" type="datetimeFigureOut">
              <a:rPr lang="ru-RU" smtClean="0"/>
              <a:t>13.03.2017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CF5B35-1745-41C7-82C5-D1E512CA4BF3}"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3177496B-7BDE-44BB-AB3B-8BFFBB32FCE2}" type="datetimeFigureOut">
              <a:rPr lang="ru-RU" smtClean="0"/>
              <a:t>13.03.2017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7CF5B35-1745-41C7-82C5-D1E512CA4BF3}"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3177496B-7BDE-44BB-AB3B-8BFFBB32FCE2}" type="datetimeFigureOut">
              <a:rPr lang="ru-RU" smtClean="0"/>
              <a:t>13.03.2017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7CF5B35-1745-41C7-82C5-D1E512CA4BF3}"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177496B-7BDE-44BB-AB3B-8BFFBB32FCE2}" type="datetimeFigureOut">
              <a:rPr lang="ru-RU" smtClean="0"/>
              <a:t>13.03.2017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7CF5B35-1745-41C7-82C5-D1E512CA4BF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177496B-7BDE-44BB-AB3B-8BFFBB32FCE2}" type="datetimeFigureOut">
              <a:rPr lang="ru-RU" smtClean="0"/>
              <a:t>13.03.2017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CF5B35-1745-41C7-82C5-D1E512CA4BF3}"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177496B-7BDE-44BB-AB3B-8BFFBB32FCE2}" type="datetimeFigureOut">
              <a:rPr lang="ru-RU" smtClean="0"/>
              <a:t>13.03.2017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CF5B35-1745-41C7-82C5-D1E512CA4BF3}"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77496B-7BDE-44BB-AB3B-8BFFBB32FCE2}" type="datetimeFigureOut">
              <a:rPr lang="ru-RU" smtClean="0"/>
              <a:t>13.03.2017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CF5B35-1745-41C7-82C5-D1E512CA4BF3}"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my-hit.org/star/141567/" TargetMode="External"/><Relationship Id="rId13" Type="http://schemas.openxmlformats.org/officeDocument/2006/relationships/hyperlink" Target="https://my-hit.org/star/97301/" TargetMode="External"/><Relationship Id="rId18" Type="http://schemas.openxmlformats.org/officeDocument/2006/relationships/hyperlink" Target="https://my-hit.org/star/67522/" TargetMode="External"/><Relationship Id="rId3" Type="http://schemas.openxmlformats.org/officeDocument/2006/relationships/hyperlink" Target="https://ru.wikipedia.org/wiki/%D0%A2%D0%BE%D0%BB%D1%81%D1%82%D0%BE%D0%B9,_%D0%90%D0%BB%D0%B5%D0%BA%D1%81%D0%B5%D0%B9_%D0%9D%D0%B8%D0%BA%D0%BE%D0%BB%D0%B0%D0%B5%D0%B2%D0%B8%D1%87" TargetMode="External"/><Relationship Id="rId7" Type="http://schemas.openxmlformats.org/officeDocument/2006/relationships/hyperlink" Target="https://my-hit.org/star/141285/" TargetMode="External"/><Relationship Id="rId12" Type="http://schemas.openxmlformats.org/officeDocument/2006/relationships/hyperlink" Target="https://my-hit.org/star/141570/" TargetMode="External"/><Relationship Id="rId17" Type="http://schemas.openxmlformats.org/officeDocument/2006/relationships/hyperlink" Target="https://my-hit.org/star/72513/" TargetMode="External"/><Relationship Id="rId2" Type="http://schemas.openxmlformats.org/officeDocument/2006/relationships/hyperlink" Target="https://ru.wikipedia.org/wiki/%D0%A2%D0%B5%D0%BB%D0%B5%D0%B2%D0%B8%D0%B7%D0%B8%D0%BE%D0%BD%D0%BD%D1%8B%D0%B9_%D1%84%D0%B8%D0%BB%D1%8C%D0%BC" TargetMode="External"/><Relationship Id="rId16" Type="http://schemas.openxmlformats.org/officeDocument/2006/relationships/hyperlink" Target="https://my-hit.org/star/92198/" TargetMode="External"/><Relationship Id="rId1" Type="http://schemas.openxmlformats.org/officeDocument/2006/relationships/slideLayout" Target="../slideLayouts/slideLayout2.xml"/><Relationship Id="rId6" Type="http://schemas.openxmlformats.org/officeDocument/2006/relationships/hyperlink" Target="https://my-hit.org/star/98284/" TargetMode="External"/><Relationship Id="rId11" Type="http://schemas.openxmlformats.org/officeDocument/2006/relationships/hyperlink" Target="https://my-hit.org/star/135468/" TargetMode="External"/><Relationship Id="rId5" Type="http://schemas.openxmlformats.org/officeDocument/2006/relationships/hyperlink" Target="https://ru.wikipedia.org/wiki/%D0%91%D0%B5%D0%BB%D0%B0%D1%80%D1%83%D1%81%D1%8C%D1%84%D0%B8%D0%BB%D1%8C%D0%BC" TargetMode="External"/><Relationship Id="rId15" Type="http://schemas.openxmlformats.org/officeDocument/2006/relationships/hyperlink" Target="https://my-hit.org/star/49844/" TargetMode="External"/><Relationship Id="rId10" Type="http://schemas.openxmlformats.org/officeDocument/2006/relationships/hyperlink" Target="https://my-hit.org/star/141569/" TargetMode="External"/><Relationship Id="rId4" Type="http://schemas.openxmlformats.org/officeDocument/2006/relationships/hyperlink" Target="https://ru.wikipedia.org/wiki/%D0%97%D0%BE%D0%BB%D0%BE%D1%82%D0%BE%D0%B9_%D0%BA%D0%BB%D1%8E%D1%87%D0%B8%D0%BA,_%D0%B8%D0%BB%D0%B8_%D0%9F%D1%80%D0%B8%D0%BA%D0%BB%D1%8E%D1%87%D0%B5%D0%BD%D0%B8%D1%8F_%D0%91%D1%83%D1%80%D0%B0%D1%82%D0%B8%D0%BD%D0%BE" TargetMode="External"/><Relationship Id="rId9" Type="http://schemas.openxmlformats.org/officeDocument/2006/relationships/hyperlink" Target="https://my-hit.org/star/141568/" TargetMode="External"/><Relationship Id="rId14" Type="http://schemas.openxmlformats.org/officeDocument/2006/relationships/hyperlink" Target="https://my-hit.org/star/57998/"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980729"/>
            <a:ext cx="7772400" cy="1512167"/>
          </a:xfrm>
        </p:spPr>
        <p:txBody>
          <a:bodyPr/>
          <a:lstStyle/>
          <a:p>
            <a:r>
              <a:rPr lang="ru-RU" dirty="0" smtClean="0"/>
              <a:t>Приключения Буратино</a:t>
            </a:r>
            <a:endParaRPr lang="ru-RU" dirty="0"/>
          </a:p>
        </p:txBody>
      </p:sp>
      <p:sp>
        <p:nvSpPr>
          <p:cNvPr id="3" name="Подзаголовок 2"/>
          <p:cNvSpPr>
            <a:spLocks noGrp="1"/>
          </p:cNvSpPr>
          <p:nvPr>
            <p:ph type="subTitle" idx="1"/>
          </p:nvPr>
        </p:nvSpPr>
        <p:spPr/>
        <p:txBody>
          <a:bodyPr/>
          <a:lstStyle/>
          <a:p>
            <a:endParaRPr lang="ru-RU" dirty="0"/>
          </a:p>
        </p:txBody>
      </p:sp>
      <p:pic>
        <p:nvPicPr>
          <p:cNvPr id="1026" name="Picture 2" descr="C:\Users\Рустам\Desktop\5762c444bf1e7.jpg"/>
          <p:cNvPicPr>
            <a:picLocks noChangeAspect="1" noChangeArrowheads="1"/>
          </p:cNvPicPr>
          <p:nvPr/>
        </p:nvPicPr>
        <p:blipFill>
          <a:blip r:embed="rId2" cstate="print"/>
          <a:srcRect/>
          <a:stretch>
            <a:fillRect/>
          </a:stretch>
        </p:blipFill>
        <p:spPr bwMode="auto">
          <a:xfrm>
            <a:off x="1043608" y="2420888"/>
            <a:ext cx="6984776" cy="316835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04664"/>
            <a:ext cx="8229600" cy="1012974"/>
          </a:xfrm>
        </p:spPr>
        <p:txBody>
          <a:bodyPr>
            <a:normAutofit fontScale="90000"/>
          </a:bodyPr>
          <a:lstStyle/>
          <a:p>
            <a:pPr lvl="0"/>
            <a:r>
              <a:rPr lang="ru-RU" sz="1800" b="1" dirty="0" smtClean="0"/>
              <a:t>1.Краткая </a:t>
            </a:r>
            <a:r>
              <a:rPr lang="ru-RU" sz="1800" b="1" dirty="0"/>
              <a:t>характеристика мюзикла (год издания, режиссер, актеры и др.)</a:t>
            </a:r>
            <a:r>
              <a:rPr lang="ru-RU" b="1" dirty="0"/>
              <a:t/>
            </a:r>
            <a:br>
              <a:rPr lang="ru-RU" b="1" dirty="0"/>
            </a:br>
            <a:endParaRPr lang="ru-RU" b="1" dirty="0"/>
          </a:p>
        </p:txBody>
      </p:sp>
      <p:sp>
        <p:nvSpPr>
          <p:cNvPr id="3" name="Содержимое 2"/>
          <p:cNvSpPr>
            <a:spLocks noGrp="1"/>
          </p:cNvSpPr>
          <p:nvPr>
            <p:ph idx="1"/>
          </p:nvPr>
        </p:nvSpPr>
        <p:spPr>
          <a:xfrm>
            <a:off x="457200" y="1340768"/>
            <a:ext cx="8229600" cy="4785395"/>
          </a:xfrm>
        </p:spPr>
        <p:txBody>
          <a:bodyPr>
            <a:normAutofit fontScale="55000" lnSpcReduction="20000"/>
          </a:bodyPr>
          <a:lstStyle/>
          <a:p>
            <a:pPr marL="0" algn="just">
              <a:spcBef>
                <a:spcPts val="0"/>
              </a:spcBef>
            </a:pPr>
            <a:r>
              <a:rPr lang="ru-RU" sz="2900" dirty="0"/>
              <a:t>«</a:t>
            </a:r>
            <a:r>
              <a:rPr lang="ru-RU" sz="2900" b="1" dirty="0"/>
              <a:t>Приключения Буратино</a:t>
            </a:r>
            <a:r>
              <a:rPr lang="ru-RU" sz="2900" dirty="0"/>
              <a:t>» — советский двухсерийный музыкальный </a:t>
            </a:r>
            <a:r>
              <a:rPr lang="ru-RU" sz="2900" dirty="0">
                <a:hlinkClick r:id="rId2" tooltip="Телевизионный фильм"/>
              </a:rPr>
              <a:t>телевизионный фильм</a:t>
            </a:r>
            <a:r>
              <a:rPr lang="ru-RU" sz="2900" dirty="0"/>
              <a:t> по мотивам сказки </a:t>
            </a:r>
            <a:r>
              <a:rPr lang="ru-RU" sz="2900" dirty="0">
                <a:hlinkClick r:id="rId3" tooltip="Толстой, Алексей Николаевич"/>
              </a:rPr>
              <a:t>Алексея Толстого</a:t>
            </a:r>
            <a:r>
              <a:rPr lang="ru-RU" sz="2900" dirty="0"/>
              <a:t> «</a:t>
            </a:r>
            <a:r>
              <a:rPr lang="ru-RU" sz="2900" dirty="0">
                <a:hlinkClick r:id="rId4" tooltip="Золотой ключик, или Приключения Буратино"/>
              </a:rPr>
              <a:t>Золотой ключик, или Приключения Буратино</a:t>
            </a:r>
            <a:r>
              <a:rPr lang="ru-RU" sz="2900" dirty="0"/>
              <a:t>», созданный на киностудии «</a:t>
            </a:r>
            <a:r>
              <a:rPr lang="ru-RU" sz="2900" dirty="0" err="1">
                <a:hlinkClick r:id="rId5" tooltip="Беларусьфильм"/>
              </a:rPr>
              <a:t>Беларусьфильм</a:t>
            </a:r>
            <a:r>
              <a:rPr lang="ru-RU" sz="2900" dirty="0"/>
              <a:t>» в 1975 году</a:t>
            </a:r>
            <a:r>
              <a:rPr lang="ru-RU" sz="2900" dirty="0" smtClean="0"/>
              <a:t>.</a:t>
            </a:r>
            <a:r>
              <a:rPr lang="ru-RU" sz="2900" b="1" dirty="0"/>
              <a:t> В ролях:</a:t>
            </a:r>
            <a:r>
              <a:rPr lang="ru-RU" sz="2900" dirty="0"/>
              <a:t> </a:t>
            </a:r>
            <a:r>
              <a:rPr lang="ru-RU" sz="2900" dirty="0">
                <a:hlinkClick r:id="rId6"/>
              </a:rPr>
              <a:t>Дмитрий Иосифов</a:t>
            </a:r>
            <a:r>
              <a:rPr lang="ru-RU" sz="2900" dirty="0"/>
              <a:t>, </a:t>
            </a:r>
            <a:r>
              <a:rPr lang="ru-RU" sz="2900" dirty="0">
                <a:hlinkClick r:id="rId7"/>
              </a:rPr>
              <a:t>Татьяна Проценко</a:t>
            </a:r>
            <a:r>
              <a:rPr lang="ru-RU" sz="2900" dirty="0"/>
              <a:t>, </a:t>
            </a:r>
            <a:r>
              <a:rPr lang="ru-RU" sz="2900" dirty="0">
                <a:hlinkClick r:id="rId8"/>
              </a:rPr>
              <a:t>Роман </a:t>
            </a:r>
            <a:r>
              <a:rPr lang="ru-RU" sz="2900" dirty="0" err="1">
                <a:hlinkClick r:id="rId8"/>
              </a:rPr>
              <a:t>Столкарц</a:t>
            </a:r>
            <a:r>
              <a:rPr lang="ru-RU" sz="2900" dirty="0"/>
              <a:t>, </a:t>
            </a:r>
            <a:r>
              <a:rPr lang="ru-RU" sz="2900" dirty="0">
                <a:hlinkClick r:id="rId9"/>
              </a:rPr>
              <a:t>Томас </a:t>
            </a:r>
            <a:r>
              <a:rPr lang="ru-RU" sz="2900" dirty="0" err="1">
                <a:hlinkClick r:id="rId9"/>
              </a:rPr>
              <a:t>Аугустинас</a:t>
            </a:r>
            <a:r>
              <a:rPr lang="ru-RU" sz="2900" dirty="0"/>
              <a:t>, </a:t>
            </a:r>
            <a:r>
              <a:rPr lang="ru-RU" sz="2900" dirty="0">
                <a:hlinkClick r:id="rId10"/>
              </a:rPr>
              <a:t>Григорий </a:t>
            </a:r>
            <a:r>
              <a:rPr lang="ru-RU" sz="2900" dirty="0" err="1">
                <a:hlinkClick r:id="rId10"/>
              </a:rPr>
              <a:t>Светлорусов</a:t>
            </a:r>
            <a:r>
              <a:rPr lang="ru-RU" sz="2900" dirty="0"/>
              <a:t>, </a:t>
            </a:r>
            <a:r>
              <a:rPr lang="ru-RU" sz="2900" dirty="0">
                <a:hlinkClick r:id="rId11"/>
              </a:rPr>
              <a:t>Николай </a:t>
            </a:r>
            <a:r>
              <a:rPr lang="ru-RU" sz="2900" dirty="0" err="1">
                <a:hlinkClick r:id="rId11"/>
              </a:rPr>
              <a:t>Гринько</a:t>
            </a:r>
            <a:r>
              <a:rPr lang="ru-RU" sz="2900" dirty="0"/>
              <a:t>, </a:t>
            </a:r>
            <a:r>
              <a:rPr lang="ru-RU" sz="2900" dirty="0">
                <a:hlinkClick r:id="rId12"/>
              </a:rPr>
              <a:t>Юрий Катин-Ярцев</a:t>
            </a:r>
            <a:r>
              <a:rPr lang="ru-RU" sz="2900" dirty="0"/>
              <a:t>, </a:t>
            </a:r>
            <a:r>
              <a:rPr lang="ru-RU" sz="2900" dirty="0" err="1">
                <a:hlinkClick r:id="rId13"/>
              </a:rPr>
              <a:t>Рина</a:t>
            </a:r>
            <a:r>
              <a:rPr lang="ru-RU" sz="2900" dirty="0">
                <a:hlinkClick r:id="rId13"/>
              </a:rPr>
              <a:t> Зеленая</a:t>
            </a:r>
            <a:r>
              <a:rPr lang="ru-RU" sz="2900" dirty="0"/>
              <a:t>, </a:t>
            </a:r>
            <a:r>
              <a:rPr lang="ru-RU" sz="2900" dirty="0">
                <a:hlinkClick r:id="rId14"/>
              </a:rPr>
              <a:t>Владимир </a:t>
            </a:r>
            <a:r>
              <a:rPr lang="ru-RU" sz="2900" dirty="0" err="1">
                <a:hlinkClick r:id="rId14"/>
              </a:rPr>
              <a:t>Этуш</a:t>
            </a:r>
            <a:r>
              <a:rPr lang="ru-RU" sz="2900" dirty="0"/>
              <a:t>, </a:t>
            </a:r>
            <a:r>
              <a:rPr lang="ru-RU" sz="2900" dirty="0">
                <a:hlinkClick r:id="rId15"/>
              </a:rPr>
              <a:t>Ролан Быков</a:t>
            </a:r>
            <a:r>
              <a:rPr lang="ru-RU" sz="2900" dirty="0"/>
              <a:t>, </a:t>
            </a:r>
            <a:r>
              <a:rPr lang="ru-RU" sz="2900" dirty="0">
                <a:hlinkClick r:id="rId16"/>
              </a:rPr>
              <a:t>Елена </a:t>
            </a:r>
            <a:r>
              <a:rPr lang="ru-RU" sz="2900" dirty="0" err="1">
                <a:hlinkClick r:id="rId16"/>
              </a:rPr>
              <a:t>Санаева</a:t>
            </a:r>
            <a:r>
              <a:rPr lang="ru-RU" sz="2900" dirty="0"/>
              <a:t>, </a:t>
            </a:r>
            <a:r>
              <a:rPr lang="ru-RU" sz="2900" dirty="0">
                <a:hlinkClick r:id="rId17"/>
              </a:rPr>
              <a:t>Владимир Басов</a:t>
            </a:r>
            <a:r>
              <a:rPr lang="ru-RU" sz="2900" dirty="0"/>
              <a:t>, </a:t>
            </a:r>
            <a:r>
              <a:rPr lang="ru-RU" sz="2900" dirty="0" err="1">
                <a:hlinkClick r:id="rId18"/>
              </a:rPr>
              <a:t>Баадур</a:t>
            </a:r>
            <a:r>
              <a:rPr lang="ru-RU" sz="2900" dirty="0">
                <a:hlinkClick r:id="rId18"/>
              </a:rPr>
              <a:t> </a:t>
            </a:r>
            <a:r>
              <a:rPr lang="ru-RU" sz="2900" dirty="0" err="1">
                <a:hlinkClick r:id="rId18"/>
              </a:rPr>
              <a:t>Цуладзе</a:t>
            </a:r>
            <a:r>
              <a:rPr lang="ru-RU" sz="2900" dirty="0"/>
              <a:t>.</a:t>
            </a:r>
          </a:p>
          <a:p>
            <a:pPr marL="0" algn="just">
              <a:spcBef>
                <a:spcPts val="0"/>
              </a:spcBef>
            </a:pPr>
            <a:r>
              <a:rPr lang="ru-RU" sz="2900" dirty="0"/>
              <a:t>Это удивительная история об одном деревянном мальчике, которого выстругал из необычного полена пожилой шарманщик Карло. Небольшой кусочек дерева по всей видимости обладал волшебными свойствами, поскольку изготовленная из него кукла ожила. Так появился на свет любознательный, немного хитрый и очень наивный паренек названный своим создателем Буратино. Непосредственный озорник сразу же умудряется попасть в неприятности, отправившись вместо школы на представление кукольного театра. Безоговорочно доверяющий своим новым знакомым - коту </a:t>
            </a:r>
            <a:r>
              <a:rPr lang="ru-RU" sz="2900" dirty="0" err="1"/>
              <a:t>Базилио</a:t>
            </a:r>
            <a:r>
              <a:rPr lang="ru-RU" sz="2900" dirty="0"/>
              <a:t> и лисе Алисе, он становится жертвой обмана и лишается всех своих денег, поверив в фантастический рассказ о Поле Чудес в Стране </a:t>
            </a:r>
            <a:r>
              <a:rPr lang="ru-RU" sz="2900" dirty="0" err="1"/>
              <a:t>Дураков</a:t>
            </a:r>
            <a:r>
              <a:rPr lang="ru-RU" sz="2900" dirty="0"/>
              <a:t>. Но дальнейшие его странствия складываются более удачно, ведь впоследствии он обретает настоящих друзей, помогает куклам спастись из лап злобного хозяина театра кукол </a:t>
            </a:r>
            <a:r>
              <a:rPr lang="ru-RU" sz="2900" dirty="0" err="1"/>
              <a:t>Карабаса-Барабаса</a:t>
            </a:r>
            <a:r>
              <a:rPr lang="ru-RU" sz="2900" dirty="0"/>
              <a:t> и даже находит тайную дверь, открыть которую может только диковинный Золотой ключик. Все эти поразительные и веселые похождения сопровождаются неповторимой музыкой композитора Алексея Рыбникова, узнаваемой с первых же аккордов</a:t>
            </a:r>
            <a:r>
              <a:rPr lang="ru-RU"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08720"/>
            <a:ext cx="8229600" cy="3096344"/>
          </a:xfrm>
        </p:spPr>
        <p:txBody>
          <a:bodyPr>
            <a:normAutofit fontScale="90000"/>
          </a:bodyPr>
          <a:lstStyle/>
          <a:p>
            <a:pPr lvl="0" algn="l"/>
            <a:r>
              <a:rPr lang="ru-RU" sz="1800" b="1" dirty="0" smtClean="0"/>
              <a:t>2.Музыкально-теоретический </a:t>
            </a:r>
            <a:r>
              <a:rPr lang="ru-RU" sz="1800" b="1" dirty="0"/>
              <a:t>анализ песен: форма, структура, средства музыкальной выразительности (темп, ритм, динамика, регистр, гармония), вокальные особенности и т.д. Рассмотреть с позиции музыкально- теоретического анализа песни:</a:t>
            </a:r>
            <a:br>
              <a:rPr lang="ru-RU" sz="1800" b="1" dirty="0"/>
            </a:br>
            <a:r>
              <a:rPr lang="ru-RU" sz="1800" b="1" dirty="0"/>
              <a:t>- песня «Буратино»</a:t>
            </a:r>
            <a:br>
              <a:rPr lang="ru-RU" sz="1800" b="1" dirty="0"/>
            </a:br>
            <a:r>
              <a:rPr lang="ru-RU" sz="1800" b="1" dirty="0"/>
              <a:t>- песня фонарщиков</a:t>
            </a:r>
            <a:br>
              <a:rPr lang="ru-RU" sz="1800" b="1" dirty="0"/>
            </a:br>
            <a:r>
              <a:rPr lang="ru-RU" sz="1800" b="1" dirty="0"/>
              <a:t>- песня папы Карло</a:t>
            </a:r>
            <a:br>
              <a:rPr lang="ru-RU" sz="1800" b="1" dirty="0"/>
            </a:br>
            <a:r>
              <a:rPr lang="ru-RU" sz="1800" b="1" dirty="0"/>
              <a:t>- песня кукол «Страшный Карабас»</a:t>
            </a:r>
            <a:br>
              <a:rPr lang="ru-RU" sz="1800" b="1" dirty="0"/>
            </a:br>
            <a:r>
              <a:rPr lang="ru-RU" sz="1800" b="1" dirty="0"/>
              <a:t>- песня </a:t>
            </a:r>
            <a:r>
              <a:rPr lang="ru-RU" sz="1800" b="1" dirty="0" err="1"/>
              <a:t>Дуремара</a:t>
            </a:r>
            <a:r>
              <a:rPr lang="ru-RU" sz="1800" b="1" dirty="0"/>
              <a:t/>
            </a:r>
            <a:br>
              <a:rPr lang="ru-RU" sz="1800" b="1" dirty="0"/>
            </a:br>
            <a:r>
              <a:rPr lang="ru-RU" sz="1800" b="1" dirty="0"/>
              <a:t>- песня-танец лисы Алисы и кота </a:t>
            </a:r>
            <a:r>
              <a:rPr lang="ru-RU" sz="1800" b="1" dirty="0" err="1"/>
              <a:t>Базилио</a:t>
            </a:r>
            <a:r>
              <a:rPr lang="ru-RU" sz="1800" b="1" dirty="0"/>
              <a:t/>
            </a:r>
            <a:br>
              <a:rPr lang="ru-RU" sz="1800" b="1" dirty="0"/>
            </a:br>
            <a:r>
              <a:rPr lang="ru-RU" sz="1800" b="1" dirty="0"/>
              <a:t>- песня Карабаса </a:t>
            </a:r>
            <a:r>
              <a:rPr lang="ru-RU" sz="1800" b="1" dirty="0" err="1"/>
              <a:t>Барабаса</a:t>
            </a:r>
            <a:r>
              <a:rPr lang="ru-RU" sz="1800" b="1" dirty="0"/>
              <a:t/>
            </a:r>
            <a:br>
              <a:rPr lang="ru-RU" sz="1800" b="1" dirty="0"/>
            </a:br>
            <a:r>
              <a:rPr lang="ru-RU" sz="1800" b="1" dirty="0"/>
              <a:t>- песня Пауков и Буратино</a:t>
            </a:r>
            <a:br>
              <a:rPr lang="ru-RU" sz="1800" b="1" dirty="0"/>
            </a:br>
            <a:r>
              <a:rPr lang="ru-RU" sz="1800" b="1" dirty="0"/>
              <a:t>- песня «Поле чудес»</a:t>
            </a:r>
            <a:br>
              <a:rPr lang="ru-RU" sz="1800" b="1" dirty="0"/>
            </a:br>
            <a:r>
              <a:rPr lang="ru-RU" sz="1800" b="1" dirty="0"/>
              <a:t>- песня черепахи </a:t>
            </a:r>
            <a:r>
              <a:rPr lang="ru-RU" sz="1800" b="1" dirty="0" err="1"/>
              <a:t>Тортилы</a:t>
            </a:r>
            <a:r>
              <a:rPr lang="ru-RU" sz="1800" b="1" dirty="0"/>
              <a:t/>
            </a:r>
            <a:br>
              <a:rPr lang="ru-RU" sz="1800" b="1" dirty="0"/>
            </a:br>
            <a:r>
              <a:rPr lang="ru-RU" sz="1800" b="1" dirty="0"/>
              <a:t>- песня Пьеро</a:t>
            </a:r>
            <a:r>
              <a:rPr lang="ru-RU" dirty="0"/>
              <a:t/>
            </a:r>
            <a:br>
              <a:rPr lang="ru-RU" dirty="0"/>
            </a:br>
            <a:endParaRPr lang="ru-RU" dirty="0"/>
          </a:p>
        </p:txBody>
      </p:sp>
      <p:sp>
        <p:nvSpPr>
          <p:cNvPr id="3" name="Содержимое 2"/>
          <p:cNvSpPr>
            <a:spLocks noGrp="1"/>
          </p:cNvSpPr>
          <p:nvPr>
            <p:ph idx="1"/>
          </p:nvPr>
        </p:nvSpPr>
        <p:spPr>
          <a:xfrm>
            <a:off x="457200" y="4005064"/>
            <a:ext cx="8229600" cy="2304256"/>
          </a:xfrm>
        </p:spPr>
        <p:txBody>
          <a:bodyPr>
            <a:noAutofit/>
          </a:bodyPr>
          <a:lstStyle/>
          <a:p>
            <a:r>
              <a:rPr lang="ru-RU" sz="1600" dirty="0" smtClean="0"/>
              <a:t>1) песня Буратино звучит в </a:t>
            </a:r>
            <a:r>
              <a:rPr lang="ru-RU" sz="1600" dirty="0" err="1" smtClean="0"/>
              <a:t>мажоре,быстром</a:t>
            </a:r>
            <a:r>
              <a:rPr lang="ru-RU" sz="1600" dirty="0" smtClean="0"/>
              <a:t> темпе и подвижном ритме, который передает  непрерывное устремленное движение.</a:t>
            </a:r>
            <a:r>
              <a:rPr lang="ru-RU" sz="1600" dirty="0"/>
              <a:t> </a:t>
            </a:r>
            <a:r>
              <a:rPr lang="ru-RU" sz="1600" dirty="0" smtClean="0"/>
              <a:t>Музыка выражает жизнерадостные чувства </a:t>
            </a:r>
            <a:r>
              <a:rPr lang="ru-RU" sz="1600" dirty="0"/>
              <a:t>кипучей энергии, </a:t>
            </a:r>
            <a:r>
              <a:rPr lang="ru-RU" sz="1600" dirty="0" smtClean="0"/>
              <a:t>и создает светлое, праздничное настроение.</a:t>
            </a:r>
          </a:p>
          <a:p>
            <a:r>
              <a:rPr lang="ru-RU" sz="1600" dirty="0" smtClean="0"/>
              <a:t>2)песня фонарщиков написана в медленном темпе, в </a:t>
            </a:r>
            <a:r>
              <a:rPr lang="ru-RU" sz="1600" dirty="0" err="1" smtClean="0"/>
              <a:t>мажоре,выражающая</a:t>
            </a:r>
            <a:r>
              <a:rPr lang="ru-RU" sz="1600" dirty="0" smtClean="0"/>
              <a:t> </a:t>
            </a:r>
            <a:r>
              <a:rPr lang="ru-RU" sz="1600" dirty="0"/>
              <a:t>состояние полного </a:t>
            </a:r>
            <a:r>
              <a:rPr lang="ru-RU" sz="1600" dirty="0" smtClean="0"/>
              <a:t>покоя, умиротворения. Звучит очень легкая мелодия, которая просто завораживает своей нежностью.</a:t>
            </a:r>
          </a:p>
          <a:p>
            <a:r>
              <a:rPr lang="ru-RU" sz="1600" dirty="0" smtClean="0"/>
              <a:t>3) песня папы Карло написана в медленном </a:t>
            </a:r>
            <a:r>
              <a:rPr lang="ru-RU" sz="1600" dirty="0" err="1" smtClean="0"/>
              <a:t>темпе,в</a:t>
            </a:r>
            <a:r>
              <a:rPr lang="ru-RU" sz="1600" dirty="0" smtClean="0"/>
              <a:t> мажоре. Спокойная, </a:t>
            </a:r>
            <a:r>
              <a:rPr lang="ru-RU" sz="1600" dirty="0" err="1" smtClean="0"/>
              <a:t>протяжная.Звуки</a:t>
            </a:r>
            <a:r>
              <a:rPr lang="ru-RU" sz="1600" dirty="0" smtClean="0"/>
              <a:t> скрипки придают музыке особенное грустное настроение</a:t>
            </a:r>
            <a:r>
              <a:rPr lang="ru-RU" sz="1400" dirty="0" smtClean="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560" y="548680"/>
            <a:ext cx="8064896" cy="4031873"/>
          </a:xfrm>
          <a:prstGeom prst="rect">
            <a:avLst/>
          </a:prstGeom>
        </p:spPr>
        <p:txBody>
          <a:bodyPr wrap="square">
            <a:spAutoFit/>
          </a:bodyPr>
          <a:lstStyle/>
          <a:p>
            <a:r>
              <a:rPr lang="ru-RU" sz="1600" dirty="0" smtClean="0"/>
              <a:t>4)</a:t>
            </a:r>
            <a:r>
              <a:rPr lang="ru-RU" sz="1600" b="1" dirty="0" smtClean="0"/>
              <a:t> </a:t>
            </a:r>
            <a:r>
              <a:rPr lang="ru-RU" sz="1600" dirty="0" smtClean="0"/>
              <a:t>- песня кукол «Страшный Карабас» написана в быстром темпе. Такой ритм передает непрерывное движение. Очень </a:t>
            </a:r>
            <a:r>
              <a:rPr lang="ru-RU" sz="1600" dirty="0" err="1" smtClean="0"/>
              <a:t>резкая,четкая</a:t>
            </a:r>
            <a:r>
              <a:rPr lang="ru-RU" sz="1600" dirty="0" smtClean="0"/>
              <a:t> мелодия создает впечатление угрозы.</a:t>
            </a:r>
          </a:p>
          <a:p>
            <a:r>
              <a:rPr lang="ru-RU" sz="1600" dirty="0" smtClean="0"/>
              <a:t>5)</a:t>
            </a:r>
            <a:r>
              <a:rPr lang="ru-RU" sz="1600" b="1" dirty="0" smtClean="0"/>
              <a:t> </a:t>
            </a:r>
            <a:r>
              <a:rPr lang="ru-RU" sz="1600" dirty="0" smtClean="0"/>
              <a:t>песня </a:t>
            </a:r>
            <a:r>
              <a:rPr lang="ru-RU" sz="1600" dirty="0" err="1" smtClean="0"/>
              <a:t>Дуремара</a:t>
            </a:r>
            <a:r>
              <a:rPr lang="ru-RU" sz="1600" dirty="0" smtClean="0"/>
              <a:t> . Начало песни звучит в медленном темпе, затем резко темп меняется на быстрый и веселый. Так на протяжении всей песни меняется характер музыки с медленной спокойной на быстрый и веселый.</a:t>
            </a:r>
          </a:p>
          <a:p>
            <a:r>
              <a:rPr lang="ru-RU" sz="1600" dirty="0" smtClean="0"/>
              <a:t>6)</a:t>
            </a:r>
            <a:r>
              <a:rPr lang="ru-RU" sz="1600" b="1" dirty="0" smtClean="0"/>
              <a:t> </a:t>
            </a:r>
            <a:r>
              <a:rPr lang="ru-RU" sz="1600" dirty="0" smtClean="0"/>
              <a:t>песня-танец лисы Алисы и кота </a:t>
            </a:r>
            <a:r>
              <a:rPr lang="ru-RU" sz="1600" dirty="0" err="1" smtClean="0"/>
              <a:t>Базилио</a:t>
            </a:r>
            <a:r>
              <a:rPr lang="ru-RU" sz="1600" dirty="0" smtClean="0"/>
              <a:t> в быстром темпе, в мажоре, создает танцевальное настроение.</a:t>
            </a:r>
          </a:p>
          <a:p>
            <a:r>
              <a:rPr lang="ru-RU" sz="1600" dirty="0" smtClean="0"/>
              <a:t>7) песня Карабаса </a:t>
            </a:r>
            <a:r>
              <a:rPr lang="ru-RU" sz="1600" dirty="0" err="1" smtClean="0"/>
              <a:t>Барабаса</a:t>
            </a:r>
            <a:r>
              <a:rPr lang="ru-RU" sz="1600" dirty="0" smtClean="0"/>
              <a:t> в среднем темпе. Голос исполняющий песню создает угрожающее </a:t>
            </a:r>
            <a:r>
              <a:rPr lang="ru-RU" sz="1600" dirty="0" err="1" smtClean="0"/>
              <a:t>настроеиние</a:t>
            </a:r>
            <a:r>
              <a:rPr lang="ru-RU" sz="1600" dirty="0" smtClean="0"/>
              <a:t>, эмоциональную холодность и строгость .</a:t>
            </a:r>
          </a:p>
          <a:p>
            <a:r>
              <a:rPr lang="ru-RU" sz="1600" dirty="0" smtClean="0"/>
              <a:t>8)</a:t>
            </a:r>
            <a:r>
              <a:rPr lang="ru-RU" sz="1600" dirty="0"/>
              <a:t> песня Пауков и </a:t>
            </a:r>
            <a:r>
              <a:rPr lang="ru-RU" sz="1600" dirty="0" smtClean="0"/>
              <a:t>Буратино написана в среднем темпе,</a:t>
            </a:r>
            <a:r>
              <a:rPr lang="ru-RU" sz="1600" dirty="0"/>
              <a:t>  вносит ощущение монотонного, унылого </a:t>
            </a:r>
            <a:r>
              <a:rPr lang="ru-RU" sz="1600" dirty="0" smtClean="0"/>
              <a:t>настроения.</a:t>
            </a:r>
          </a:p>
          <a:p>
            <a:r>
              <a:rPr lang="ru-RU" sz="1600" dirty="0" smtClean="0"/>
              <a:t>9)</a:t>
            </a:r>
            <a:r>
              <a:rPr lang="ru-RU" sz="1600" b="1" dirty="0" smtClean="0"/>
              <a:t> </a:t>
            </a:r>
            <a:r>
              <a:rPr lang="ru-RU" sz="1600" dirty="0" smtClean="0"/>
              <a:t>песня «Поле чудес»</a:t>
            </a:r>
            <a:r>
              <a:rPr lang="ru-RU" sz="1600" dirty="0"/>
              <a:t> В быстром темпе </a:t>
            </a:r>
            <a:r>
              <a:rPr lang="ru-RU" sz="1600" dirty="0" smtClean="0"/>
              <a:t>бьющая </a:t>
            </a:r>
            <a:r>
              <a:rPr lang="ru-RU" sz="1600" dirty="0"/>
              <a:t>через край энергия, настойчивость, </a:t>
            </a:r>
            <a:r>
              <a:rPr lang="ru-RU" sz="1600" dirty="0" smtClean="0"/>
              <a:t>напористость.</a:t>
            </a:r>
          </a:p>
          <a:p>
            <a:r>
              <a:rPr lang="ru-RU" sz="1600" dirty="0" smtClean="0"/>
              <a:t>10)</a:t>
            </a:r>
            <a:r>
              <a:rPr lang="ru-RU" sz="1600" b="1" dirty="0" smtClean="0"/>
              <a:t> </a:t>
            </a:r>
            <a:r>
              <a:rPr lang="ru-RU" sz="1600" dirty="0" smtClean="0"/>
              <a:t>песня черепахи </a:t>
            </a:r>
            <a:r>
              <a:rPr lang="ru-RU" sz="1600" dirty="0" err="1" smtClean="0"/>
              <a:t>Тортилы</a:t>
            </a:r>
            <a:r>
              <a:rPr lang="ru-RU" sz="1600" dirty="0" smtClean="0"/>
              <a:t> в медленном ,размеренном темпе, что создает грустное настроение. Очень спокой</a:t>
            </a:r>
            <a:r>
              <a:rPr lang="ru-RU" sz="1600" dirty="0" smtClean="0"/>
              <a:t>ная мелодичная песня.</a:t>
            </a:r>
          </a:p>
          <a:p>
            <a:r>
              <a:rPr lang="ru-RU" sz="1600" dirty="0" smtClean="0"/>
              <a:t>11) </a:t>
            </a:r>
            <a:r>
              <a:rPr lang="ru-RU" sz="1600" dirty="0"/>
              <a:t>песня </a:t>
            </a:r>
            <a:r>
              <a:rPr lang="ru-RU" sz="1600" dirty="0" smtClean="0"/>
              <a:t>Пьеро звучит в среднем темпе, очень мягкая и нежная.</a:t>
            </a:r>
            <a:endParaRPr lang="ru-RU"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pPr lvl="0"/>
            <a:r>
              <a:rPr lang="ru-RU" sz="1600" dirty="0" smtClean="0"/>
              <a:t>3.Какие </a:t>
            </a:r>
            <a:r>
              <a:rPr lang="ru-RU" sz="1600" dirty="0"/>
              <a:t>песни понравились больше всего? Почему?</a:t>
            </a:r>
            <a:br>
              <a:rPr lang="ru-RU" sz="1600" dirty="0"/>
            </a:br>
            <a:endParaRPr lang="ru-RU" sz="1600" dirty="0"/>
          </a:p>
        </p:txBody>
      </p:sp>
      <p:sp>
        <p:nvSpPr>
          <p:cNvPr id="3" name="Содержимое 2"/>
          <p:cNvSpPr>
            <a:spLocks noGrp="1"/>
          </p:cNvSpPr>
          <p:nvPr>
            <p:ph idx="1"/>
          </p:nvPr>
        </p:nvSpPr>
        <p:spPr>
          <a:xfrm>
            <a:off x="457200" y="908720"/>
            <a:ext cx="8229600" cy="5217443"/>
          </a:xfrm>
        </p:spPr>
        <p:txBody>
          <a:bodyPr>
            <a:normAutofit/>
          </a:bodyPr>
          <a:lstStyle/>
          <a:p>
            <a:r>
              <a:rPr lang="ru-RU" sz="1600" dirty="0" smtClean="0"/>
              <a:t>Больше всего понравилась песня Буратино, потому что она самая веселая, стремительная и зажигательная. Слушая её хочется петь и танцевать.</a:t>
            </a:r>
          </a:p>
          <a:p>
            <a:endParaRPr lang="ru-RU" sz="1600" dirty="0"/>
          </a:p>
        </p:txBody>
      </p:sp>
      <p:pic>
        <p:nvPicPr>
          <p:cNvPr id="2050" name="Picture 2" descr="C:\Users\Рустам\Desktop\pesni-iz-buratino-iz-filma-2.gif"/>
          <p:cNvPicPr>
            <a:picLocks noChangeAspect="1" noChangeArrowheads="1"/>
          </p:cNvPicPr>
          <p:nvPr/>
        </p:nvPicPr>
        <p:blipFill>
          <a:blip r:embed="rId2" cstate="print"/>
          <a:srcRect/>
          <a:stretch>
            <a:fillRect/>
          </a:stretch>
        </p:blipFill>
        <p:spPr bwMode="auto">
          <a:xfrm>
            <a:off x="1187624" y="1484784"/>
            <a:ext cx="6879989" cy="482724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lvl="0"/>
            <a:r>
              <a:rPr lang="ru-RU" sz="1800" dirty="0" smtClean="0"/>
              <a:t>4.Если </a:t>
            </a:r>
            <a:r>
              <a:rPr lang="ru-RU" sz="1800" dirty="0"/>
              <a:t>бы у вас была возможность сняться в данном мюзикле, то какую бы вы хотели сыграть роль? Почему?</a:t>
            </a:r>
            <a:r>
              <a:rPr lang="ru-RU" dirty="0"/>
              <a:t/>
            </a:r>
            <a:br>
              <a:rPr lang="ru-RU" dirty="0"/>
            </a:br>
            <a:endParaRPr lang="ru-RU" dirty="0"/>
          </a:p>
        </p:txBody>
      </p:sp>
      <p:sp>
        <p:nvSpPr>
          <p:cNvPr id="3" name="Содержимое 2"/>
          <p:cNvSpPr>
            <a:spLocks noGrp="1"/>
          </p:cNvSpPr>
          <p:nvPr>
            <p:ph idx="1"/>
          </p:nvPr>
        </p:nvSpPr>
        <p:spPr/>
        <p:txBody>
          <a:bodyPr>
            <a:normAutofit/>
          </a:bodyPr>
          <a:lstStyle/>
          <a:p>
            <a:r>
              <a:rPr lang="ru-RU" sz="1600" dirty="0" smtClean="0"/>
              <a:t>Я хотела бы сыграть роль </a:t>
            </a:r>
            <a:r>
              <a:rPr lang="ru-RU" sz="1600" dirty="0" err="1" smtClean="0"/>
              <a:t>Мальвины</a:t>
            </a:r>
            <a:r>
              <a:rPr lang="ru-RU" sz="1600" dirty="0" smtClean="0"/>
              <a:t>, потому что она в сказке самая красивая, умная и приятная </a:t>
            </a:r>
            <a:r>
              <a:rPr lang="ru-RU" sz="1600" dirty="0" err="1" smtClean="0"/>
              <a:t>девочка,и</a:t>
            </a:r>
            <a:r>
              <a:rPr lang="ru-RU" sz="1600" dirty="0" smtClean="0"/>
              <a:t> её все любят.</a:t>
            </a:r>
            <a:endParaRPr lang="ru-RU" sz="1600" dirty="0"/>
          </a:p>
        </p:txBody>
      </p:sp>
      <p:pic>
        <p:nvPicPr>
          <p:cNvPr id="3074" name="Picture 2" descr="C:\Users\Рустам\Desktop\i.jpg"/>
          <p:cNvPicPr>
            <a:picLocks noChangeAspect="1" noChangeArrowheads="1"/>
          </p:cNvPicPr>
          <p:nvPr/>
        </p:nvPicPr>
        <p:blipFill>
          <a:blip r:embed="rId2" cstate="print"/>
          <a:srcRect/>
          <a:stretch>
            <a:fillRect/>
          </a:stretch>
        </p:blipFill>
        <p:spPr bwMode="auto">
          <a:xfrm>
            <a:off x="1979712" y="2204864"/>
            <a:ext cx="4876800" cy="3657600"/>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311</Words>
  <Application>Microsoft Office PowerPoint</Application>
  <PresentationFormat>Экран (4:3)</PresentationFormat>
  <Paragraphs>20</Paragraphs>
  <Slides>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6</vt:i4>
      </vt:variant>
    </vt:vector>
  </HeadingPairs>
  <TitlesOfParts>
    <vt:vector size="7" baseType="lpstr">
      <vt:lpstr>Тема Office</vt:lpstr>
      <vt:lpstr>Приключения Буратино</vt:lpstr>
      <vt:lpstr>1.Краткая характеристика мюзикла (год издания, режиссер, актеры и др.) </vt:lpstr>
      <vt:lpstr>2.Музыкально-теоретический анализ песен: форма, структура, средства музыкальной выразительности (темп, ритм, динамика, регистр, гармония), вокальные особенности и т.д. Рассмотреть с позиции музыкально- теоретического анализа песни: - песня «Буратино» - песня фонарщиков - песня папы Карло - песня кукол «Страшный Карабас» - песня Дуремара - песня-танец лисы Алисы и кота Базилио - песня Карабаса Барабаса - песня Пауков и Буратино - песня «Поле чудес» - песня черепахи Тортилы - песня Пьеро </vt:lpstr>
      <vt:lpstr>Слайд 4</vt:lpstr>
      <vt:lpstr>3.Какие песни понравились больше всего? Почему? </vt:lpstr>
      <vt:lpstr>4.Если бы у вас была возможность сняться в данном мюзикле, то какую бы вы хотели сыграть роль? Почему?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Приключения Буратино</dc:title>
  <dc:creator>Рустам</dc:creator>
  <cp:lastModifiedBy>Рустам</cp:lastModifiedBy>
  <cp:revision>12</cp:revision>
  <dcterms:created xsi:type="dcterms:W3CDTF">2017-03-12T19:53:26Z</dcterms:created>
  <dcterms:modified xsi:type="dcterms:W3CDTF">2017-03-12T21:26:07Z</dcterms:modified>
</cp:coreProperties>
</file>