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62242-A5BC-40F1-9F92-5944B60D4E1F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5FA5B-1C39-4248-90DB-2C6DBC7A2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5FA5B-1C39-4248-90DB-2C6DBC7A2DB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5FA5B-1C39-4248-90DB-2C6DBC7A2DB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0%BD%D1%82%D0%B8%D0%BD,_%D0%AE%D1%80%D0%B8%D0%B9_%D0%A1%D0%B5%D1%80%D0%B3%D0%B5%D0%B5%D0%B2%D0%B8%D1%87" TargetMode="External"/><Relationship Id="rId3" Type="http://schemas.openxmlformats.org/officeDocument/2006/relationships/hyperlink" Target="https://ru.wikipedia.org/wiki/%D0%9D%D0%B5%D1%87%D0%B0%D0%B5%D0%B2,_%D0%9B%D0%B5%D0%BE%D0%BD%D0%B8%D0%B4_%D0%90%D0%BB%D0%B5%D0%BA%D1%81%D0%B5%D0%B5%D0%B2%D0%B8%D1%87" TargetMode="External"/><Relationship Id="rId7" Type="http://schemas.openxmlformats.org/officeDocument/2006/relationships/hyperlink" Target="https://ru.wikipedia.org/wiki/%D0%9E%D0%BA%D1%83%D0%B4%D0%B6%D0%B0%D0%B2%D0%B0,_%D0%91%D1%83%D0%BB%D0%B0%D1%82_%D0%A8%D0%B0%D0%BB%D0%B2%D0%BE%D0%B2%D0%B8%D1%87" TargetMode="External"/><Relationship Id="rId2" Type="http://schemas.openxmlformats.org/officeDocument/2006/relationships/hyperlink" Target="https://ru.wikipedia.org/wiki/%D0%92%D0%B5%D1%82%D0%BA%D0%B8%D0%BD%D0%B0,_%D0%98%D0%BD%D0%BD%D0%B0_%D0%98%D0%B2%D0%B0%D0%BD%D0%BE%D0%B2%D0%BD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1%8B%D0%B1%D0%BD%D0%B8%D0%BA%D0%BE%D0%B2,_%D0%90%D0%BB%D0%B5%D0%BA%D1%81%D0%B5%D0%B9_%D0%9B%D1%8C%D0%B2%D0%BE%D0%B2%D0%B8%D1%87" TargetMode="External"/><Relationship Id="rId5" Type="http://schemas.openxmlformats.org/officeDocument/2006/relationships/hyperlink" Target="https://ru.wikipedia.org/w/index.php?title=%D0%95%D1%80%D1%88%D0%BE%D0%B2,_%D0%9B%D0%B5%D0%BE%D0%BD%D0%B8%D0%B4_%D0%9F%D0%B5%D1%82%D1%80%D0%BE%D0%B2%D0%B8%D1%87&amp;action=edit&amp;redlink=1" TargetMode="External"/><Relationship Id="rId10" Type="http://schemas.openxmlformats.org/officeDocument/2006/relationships/hyperlink" Target="https://ru.wikipedia.org/wiki/%D0%91%D0%B0%D1%80%D0%B4%D0%B8%D0%BD,_%D0%93%D0%B0%D1%80%D1%80%D0%B8_%D0%AF%D0%BA%D0%BE%D0%B2%D0%BB%D0%B5%D0%B2%D0%B8%D1%87" TargetMode="External"/><Relationship Id="rId4" Type="http://schemas.openxmlformats.org/officeDocument/2006/relationships/hyperlink" Target="https://ru.wikipedia.org/wiki/%D0%95%D0%BB%D1%85%D0%BE%D0%B2,_%D0%AE%D1%80%D0%B8%D0%B9_%D0%90%D0%BB%D0%B5%D0%BA%D1%81%D0%B0%D0%BD%D0%B4%D1%80%D0%BE%D0%B2%D0%B8%D1%87" TargetMode="External"/><Relationship Id="rId9" Type="http://schemas.openxmlformats.org/officeDocument/2006/relationships/hyperlink" Target="https://ru.wikipedia.org/wiki/%D0%9A%D0%BE%D0%BD%D1%81%D0%BE%D0%B2%D1%81%D0%BA%D0%B8%D0%B9,_%D0%90%D0%BB%D0%B5%D0%BA%D1%81%D0%B5%D0%B9_%D0%90%D0%BD%D0%B0%D1%82%D0%BE%D0%BB%D1%8C%D0%B5%D0%B2%D0%B8%D1%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E%D1%81%D0%B8%D1%84%D0%BE%D0%B2,_%D0%94%D0%BC%D0%B8%D1%82%D1%80%D0%B8%D0%B9_%D0%92%D0%BB%D0%B0%D0%B4%D0%B8%D0%BC%D0%B8%D1%80%D0%BE%D0%B2%D0%B8%D1%8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1%D1%83%D1%80%D0%B0%D1%82%D0%B8%D0%BD%D0%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0%BB%D1%8C%D0%B2%D0%B8%D0%BD%D0%B0_(%D0%BF%D0%B5%D1%80%D1%81%D0%BE%D0%BD%D0%B0%D0%B6)" TargetMode="External"/><Relationship Id="rId2" Type="http://schemas.openxmlformats.org/officeDocument/2006/relationships/hyperlink" Target="https://ru.wikipedia.org/wiki/%D0%9F%D1%80%D0%BE%D1%86%D0%B5%D0%BD%D0%BA%D0%BE,_%D0%A2%D0%B0%D1%82%D1%8C%D1%8F%D0%BD%D0%B0_%D0%90%D0%BD%D0%B0%D1%82%D0%BE%D0%BB%D1%8C%D0%B5%D0%B2%D0%BD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C%D0%B5%D1%80%D0%B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5%D0%BB%D1%91%D0%BD%D0%B0%D1%8F,_%D0%A0%D0%B8%D0%BD%D0%B0" TargetMode="External"/><Relationship Id="rId13" Type="http://schemas.openxmlformats.org/officeDocument/2006/relationships/hyperlink" Target="https://ru.wikipedia.org/wiki/%D0%A1%D0%B0%D0%BD%D0%B0%D0%B5%D0%B2%D0%B0,_%D0%95%D0%BB%D0%B5%D0%BD%D0%B0_%D0%92%D1%81%D0%B5%D0%B2%D0%BE%D0%BB%D0%BE%D0%B4%D0%BE%D0%B2%D0%BD%D0%B0" TargetMode="External"/><Relationship Id="rId3" Type="http://schemas.openxmlformats.org/officeDocument/2006/relationships/hyperlink" Target="https://ru.wikipedia.org/wiki/%D0%90%D1%80%D1%82%D0%B5%D0%BC%D0%BE%D0%BD_(%D0%BF%D0%B5%D1%80%D1%81%D0%BE%D0%BD%D0%B0%D0%B6)" TargetMode="External"/><Relationship Id="rId7" Type="http://schemas.openxmlformats.org/officeDocument/2006/relationships/hyperlink" Target="https://ru.wikipedia.org/wiki/%D0%9A%D0%B0%D1%82%D0%B8%D0%BD-%D0%AF%D1%80%D1%86%D0%B5%D0%B2,_%D0%AE%D1%80%D0%B8%D0%B9_%D0%92%D0%B0%D1%81%D0%B8%D0%BB%D1%8C%D0%B5%D0%B2%D0%B8%D1%87" TargetMode="External"/><Relationship Id="rId12" Type="http://schemas.openxmlformats.org/officeDocument/2006/relationships/hyperlink" Target="https://ru.wikipedia.org/wiki/%D0%9A%D0%BE%D1%82_%D0%91%D0%B0%D0%B7%D0%B8%D0%BB%D0%B8%D0%BE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s://ru.wikipedia.org/wiki/%D0%A6%D1%83%D0%BB%D0%B0%D0%B4%D0%B7%D0%B5,_%D0%91%D0%B0%D0%B0%D0%B4%D1%83%D1%80_%D0%A1%D0%BE%D0%BA%D1%80%D0%B0%D1%82%D0%BE%D0%B2%D0%B8%D1%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0%D0%BF%D0%B0_%D0%9A%D0%B0%D1%80%D0%BB%D0%BE" TargetMode="External"/><Relationship Id="rId11" Type="http://schemas.openxmlformats.org/officeDocument/2006/relationships/hyperlink" Target="https://ru.wikipedia.org/wiki/%D0%91%D1%8B%D0%BA%D0%BE%D0%B2,_%D0%A0%D0%BE%D0%BB%D0%B0%D0%BD_%D0%90%D0%BD%D1%82%D0%BE%D0%BD%D0%BE%D0%B2%D0%B8%D1%87" TargetMode="External"/><Relationship Id="rId5" Type="http://schemas.openxmlformats.org/officeDocument/2006/relationships/hyperlink" Target="https://ru.wikipedia.org/wiki/%D0%93%D1%80%D0%B8%D0%BD%D1%8C%D0%BA%D0%BE,_%D0%9D%D0%B8%D0%BA%D0%BE%D0%BB%D0%B0%D0%B9_%D0%93%D1%80%D0%B8%D0%B3%D0%BE%D1%80%D1%8C%D0%B5%D0%B2%D0%B8%D1%87" TargetMode="External"/><Relationship Id="rId15" Type="http://schemas.openxmlformats.org/officeDocument/2006/relationships/hyperlink" Target="https://ru.wikipedia.org/wiki/%D0%91%D0%B0%D1%81%D0%BE%D0%B2,_%D0%92%D0%BB%D0%B0%D0%B4%D0%B8%D0%BC%D0%B8%D1%80_%D0%9F%D0%B0%D0%B2%D0%BB%D0%BE%D0%B2%D0%B8%D1%87" TargetMode="External"/><Relationship Id="rId10" Type="http://schemas.openxmlformats.org/officeDocument/2006/relationships/hyperlink" Target="https://ru.wikipedia.org/wiki/%D0%9A%D0%B0%D1%80%D0%B0%D0%B1%D0%B0%D1%81-%D0%91%D0%B0%D1%80%D0%B0%D0%B1%D0%B0%D1%81" TargetMode="External"/><Relationship Id="rId4" Type="http://schemas.openxmlformats.org/officeDocument/2006/relationships/hyperlink" Target="https://ru.wikipedia.org/wiki/%D0%90%D1%80%D0%BB%D0%B5%D0%BA%D0%B8%D0%BD" TargetMode="External"/><Relationship Id="rId9" Type="http://schemas.openxmlformats.org/officeDocument/2006/relationships/hyperlink" Target="https://ru.wikipedia.org/wiki/%D0%AD%D1%82%D1%83%D1%88,_%D0%92%D0%BB%D0%B0%D0%B4%D0%B8%D0%BC%D0%B8%D1%80_%D0%90%D0%B1%D1%80%D0%B0%D0%BC%D0%BE%D0%B2%D0%B8%D1%87" TargetMode="External"/><Relationship Id="rId14" Type="http://schemas.openxmlformats.org/officeDocument/2006/relationships/hyperlink" Target="https://ru.wikipedia.org/wiki/%D0%9B%D0%B8%D1%81%D0%B0_%D0%90%D0%BB%D0%B8%D1%81%D0%B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0%BD%D1%82%D0%B8%D0%BD,_%D0%AE%D1%80%D0%B8%D0%B9_%D0%A1%D0%B5%D1%80%D0%B3%D0%B5%D0%B5%D0%B2%D0%B8%D1%87" TargetMode="External"/><Relationship Id="rId3" Type="http://schemas.openxmlformats.org/officeDocument/2006/relationships/hyperlink" Target="https://ru.wikipedia.org/wiki/%D0%9D%D0%B5%D1%87%D0%B0%D0%B5%D0%B2,_%D0%9B%D0%B5%D0%BE%D0%BD%D0%B8%D0%B4_%D0%90%D0%BB%D0%B5%D0%BA%D1%81%D0%B5%D0%B5%D0%B2%D0%B8%D1%87" TargetMode="External"/><Relationship Id="rId7" Type="http://schemas.openxmlformats.org/officeDocument/2006/relationships/hyperlink" Target="https://ru.wikipedia.org/wiki/%D0%9E%D0%BA%D1%83%D0%B4%D0%B6%D0%B0%D0%B2%D0%B0,_%D0%91%D1%83%D0%BB%D0%B0%D1%82_%D0%A8%D0%B0%D0%BB%D0%B2%D0%BE%D0%B2%D0%B8%D1%87" TargetMode="External"/><Relationship Id="rId2" Type="http://schemas.openxmlformats.org/officeDocument/2006/relationships/hyperlink" Target="https://ru.wikipedia.org/wiki/%D0%92%D0%B5%D1%82%D0%BA%D0%B8%D0%BD%D0%B0,_%D0%98%D0%BD%D0%BD%D0%B0_%D0%98%D0%B2%D0%B0%D0%BD%D0%BE%D0%B2%D0%BD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1%8B%D0%B1%D0%BD%D0%B8%D0%BA%D0%BE%D0%B2,_%D0%90%D0%BB%D0%B5%D0%BA%D1%81%D0%B5%D0%B9_%D0%9B%D1%8C%D0%B2%D0%BE%D0%B2%D0%B8%D1%87" TargetMode="External"/><Relationship Id="rId5" Type="http://schemas.openxmlformats.org/officeDocument/2006/relationships/hyperlink" Target="https://ru.wikipedia.org/w/index.php?title=%D0%95%D1%80%D1%88%D0%BE%D0%B2,_%D0%9B%D0%B5%D0%BE%D0%BD%D0%B8%D0%B4_%D0%9F%D0%B5%D1%82%D1%80%D0%BE%D0%B2%D0%B8%D1%87&amp;action=edit&amp;redlink=1" TargetMode="External"/><Relationship Id="rId10" Type="http://schemas.openxmlformats.org/officeDocument/2006/relationships/hyperlink" Target="https://ru.wikipedia.org/wiki/%D0%91%D0%B0%D1%80%D0%B4%D0%B8%D0%BD,_%D0%93%D0%B0%D1%80%D1%80%D0%B8_%D0%AF%D0%BA%D0%BE%D0%B2%D0%BB%D0%B5%D0%B2%D0%B8%D1%87" TargetMode="External"/><Relationship Id="rId4" Type="http://schemas.openxmlformats.org/officeDocument/2006/relationships/hyperlink" Target="https://ru.wikipedia.org/wiki/%D0%95%D0%BB%D1%85%D0%BE%D0%B2,_%D0%AE%D1%80%D0%B8%D0%B9_%D0%90%D0%BB%D0%B5%D0%BA%D1%81%D0%B0%D0%BD%D0%B4%D1%80%D0%BE%D0%B2%D0%B8%D1%87" TargetMode="External"/><Relationship Id="rId9" Type="http://schemas.openxmlformats.org/officeDocument/2006/relationships/hyperlink" Target="https://ru.wikipedia.org/wiki/%D0%9A%D0%BE%D0%BD%D1%81%D0%BE%D0%B2%D1%81%D0%BA%D0%B8%D0%B9,_%D0%90%D0%BB%D0%B5%D0%BA%D1%81%D0%B5%D0%B9_%D0%90%D0%BD%D0%B0%D1%82%D0%BE%D0%BB%D1%8C%D0%B5%D0%B2%D0%B8%D1%8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1%82%D0%BE%D1%86%D0%BA%D0%B0%D1%8F,_%D0%98%D1%80%D0%B8%D0%BD%D0%B0_%D0%90%D0%BB%D0%B5%D0%BA%D1%81%D0%B0%D0%BD%D0%B4%D1%80%D0%BE%D0%B2%D0%BD%D0%B0" TargetMode="External"/><Relationship Id="rId7" Type="http://schemas.openxmlformats.org/officeDocument/2006/relationships/hyperlink" Target="https://ru.wikipedia.org/w/index.php?title=%D0%9E%D1%81%D0%BC%D0%BE%D0%BB%D0%BE%D0%B2%D1%81%D0%BA%D0%B0%D1%8F,_%D0%A2%D0%B0%D1%82%D1%8C%D1%8F%D0%BD%D0%B0_%D0%9C%D0%B8%D1%85%D0%B0%D0%B9%D0%BB%D0%BE%D0%B2%D0%BD%D0%B0&amp;action=edit&amp;redlink=1" TargetMode="External"/><Relationship Id="rId2" Type="http://schemas.openxmlformats.org/officeDocument/2006/relationships/hyperlink" Target="https://ru.wikipedia.org/wiki/%D0%A6%D0%B5%D0%B9%D1%86,_%D0%A1%D0%B5%D1%80%D0%B3%D0%B5%D0%B9_%D0%A1%D0%B5%D1%80%D0%B3%D0%B5%D0%B5%D0%B2%D0%B8%D1%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7%D0%B0%D1%89%D0%B8%D0%BF%D0%B8%D0%BD%D0%B0,_%D0%9D%D0%B0%D1%82%D0%B0%D0%BB%D1%8C%D1%8F_%D0%90%D0%BB%D0%B5%D0%BA%D1%81%D0%B0%D0%BD%D0%B4%D1%80%D0%BE%D0%B2%D0%BD%D0%B0" TargetMode="External"/><Relationship Id="rId5" Type="http://schemas.openxmlformats.org/officeDocument/2006/relationships/hyperlink" Target="https://ru.wikipedia.org/wiki/%D0%A4%D0%B8%D0%BB%D0%B8%D0%BF%D0%BF%D0%BE%D0%B2,_%D0%A0%D0%BE%D0%BC%D0%B0%D0%BD_%D0%A1%D0%B5%D1%80%D0%B3%D0%B5%D0%B5%D0%B2%D0%B8%D1%87" TargetMode="External"/><Relationship Id="rId4" Type="http://schemas.openxmlformats.org/officeDocument/2006/relationships/hyperlink" Target="https://ru.wikipedia.org/wiki/%D0%9F%D0%B0%D0%BF%D0%B0%D0%BD%D0%BE%D0%B2,_%D0%90%D0%BD%D0%B0%D1%82%D0%BE%D0%BB%D0%B8%D0%B9_%D0%94%D0%BC%D0%B8%D1%82%D1%80%D0%B8%D0%B5%D0%B2%D0%B8%D1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2600" y="0"/>
            <a:ext cx="35814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58629774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"/>
            <a:ext cx="7315200" cy="609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0" y="0"/>
            <a:ext cx="762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04800"/>
            <a:ext cx="1066800" cy="6553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66800" y="6400800"/>
            <a:ext cx="7315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05600" y="914400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1975 </a:t>
            </a:r>
            <a:r>
              <a:rPr lang="ru-RU" dirty="0" smtClean="0"/>
              <a:t>год издания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534400" cy="640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Музыкально-теоретический анализ </a:t>
            </a:r>
            <a:r>
              <a:rPr lang="ru-RU" sz="4000" dirty="0" err="1" smtClean="0"/>
              <a:t>песен:</a:t>
            </a:r>
            <a:r>
              <a:rPr lang="ru-RU" sz="2800" dirty="0" err="1" smtClean="0"/>
              <a:t>форма,структура,средства</a:t>
            </a:r>
            <a:r>
              <a:rPr lang="ru-RU" sz="2800" dirty="0" smtClean="0"/>
              <a:t> музыкальной выразительности.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Песня «Буратино»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Форма: </a:t>
            </a:r>
            <a:r>
              <a:rPr lang="ru-RU" sz="2000" dirty="0" err="1" smtClean="0"/>
              <a:t>трехкуплетная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Средства музыкальной выразительности:</a:t>
            </a:r>
            <a:br>
              <a:rPr lang="ru-RU" sz="2000" dirty="0" smtClean="0"/>
            </a:br>
            <a:r>
              <a:rPr lang="ru-RU" sz="2000" dirty="0" smtClean="0"/>
              <a:t>-Мелодия поднимает настроение и передает чувства веселья.</a:t>
            </a:r>
            <a:br>
              <a:rPr lang="ru-RU" sz="2000" dirty="0" smtClean="0"/>
            </a:br>
            <a:r>
              <a:rPr lang="ru-RU" sz="2000" dirty="0" smtClean="0"/>
              <a:t>-Темп быстрый и оживленный.</a:t>
            </a:r>
            <a:br>
              <a:rPr lang="ru-RU" sz="2000" dirty="0" smtClean="0"/>
            </a:br>
            <a:r>
              <a:rPr lang="ru-RU" sz="2000" dirty="0" smtClean="0"/>
              <a:t>-Ритм отрывистый и веселый.</a:t>
            </a:r>
            <a:br>
              <a:rPr lang="ru-RU" sz="2000" dirty="0" smtClean="0"/>
            </a:br>
            <a:r>
              <a:rPr lang="ru-RU" sz="2000" dirty="0" smtClean="0"/>
              <a:t>-Лад-Мажор (</a:t>
            </a:r>
            <a:r>
              <a:rPr lang="ru-RU" sz="2000" dirty="0" err="1" smtClean="0"/>
              <a:t>веселый,радостный</a:t>
            </a:r>
            <a:r>
              <a:rPr lang="ru-RU" sz="2000" dirty="0" smtClean="0"/>
              <a:t>).</a:t>
            </a:r>
            <a:br>
              <a:rPr lang="ru-RU" sz="2000" dirty="0" smtClean="0"/>
            </a:br>
            <a:r>
              <a:rPr lang="ru-RU" sz="2000" dirty="0" smtClean="0"/>
              <a:t>-Динамика громкая.</a:t>
            </a:r>
            <a:br>
              <a:rPr lang="ru-RU" sz="2000" dirty="0" smtClean="0"/>
            </a:br>
            <a:r>
              <a:rPr lang="ru-RU" sz="2000" dirty="0" smtClean="0"/>
              <a:t>-Регистр высокий.</a:t>
            </a:r>
            <a:br>
              <a:rPr lang="ru-RU" sz="2000" dirty="0" smtClean="0"/>
            </a:br>
            <a:r>
              <a:rPr lang="ru-RU" sz="2000" dirty="0" smtClean="0"/>
              <a:t>-Тембр-музыка звонкая светлая (инструментально-вокальный).</a:t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3" name="Рисунок 2" descr="buratino_0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2209800" cy="25907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4780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Песня «Фонарщиков»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Форма: </a:t>
            </a:r>
            <a:r>
              <a:rPr lang="ru-RU" dirty="0" err="1" smtClean="0"/>
              <a:t>двухкуплетная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Средства музыкальной выразительности:</a:t>
            </a:r>
            <a:br>
              <a:rPr lang="ru-RU" dirty="0" smtClean="0"/>
            </a:br>
            <a:r>
              <a:rPr lang="ru-RU" dirty="0" smtClean="0"/>
              <a:t>-Мелодия спокойная.</a:t>
            </a:r>
            <a:br>
              <a:rPr lang="ru-RU" dirty="0" smtClean="0"/>
            </a:br>
            <a:r>
              <a:rPr lang="ru-RU" dirty="0" smtClean="0"/>
              <a:t>-Темп медленный.</a:t>
            </a:r>
            <a:br>
              <a:rPr lang="ru-RU" dirty="0" smtClean="0"/>
            </a:br>
            <a:r>
              <a:rPr lang="ru-RU" dirty="0" smtClean="0"/>
              <a:t>-Ритм ровный.</a:t>
            </a:r>
            <a:br>
              <a:rPr lang="ru-RU" dirty="0" smtClean="0"/>
            </a:br>
            <a:r>
              <a:rPr lang="ru-RU" dirty="0" smtClean="0"/>
              <a:t>-Лад-Минор (</a:t>
            </a:r>
            <a:r>
              <a:rPr lang="ru-RU" dirty="0" err="1" smtClean="0"/>
              <a:t>тихий,грустный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-Динамика </a:t>
            </a:r>
            <a:r>
              <a:rPr lang="ru-RU" dirty="0" err="1" smtClean="0"/>
              <a:t>средний,тихий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-Регистр средний.</a:t>
            </a:r>
            <a:br>
              <a:rPr lang="ru-RU" dirty="0" smtClean="0"/>
            </a:br>
            <a:r>
              <a:rPr lang="ru-RU" dirty="0" smtClean="0"/>
              <a:t>-Тембр тихий (инструментально-вокальный).</a:t>
            </a:r>
            <a:endParaRPr lang="ru-RU" dirty="0"/>
          </a:p>
        </p:txBody>
      </p:sp>
      <p:pic>
        <p:nvPicPr>
          <p:cNvPr id="15362" name="Picture 2" descr="https://im0-tub-ru.yandex.net/i?id=718bf6ecd255be62d94bcbcd477426f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5260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Песня «Папы Карло»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Форма: </a:t>
            </a:r>
            <a:r>
              <a:rPr lang="ru-RU" dirty="0" err="1" smtClean="0"/>
              <a:t>двухкуплетная</a:t>
            </a:r>
            <a:r>
              <a:rPr lang="ru-RU" dirty="0" smtClean="0"/>
              <a:t> (Без припева)</a:t>
            </a:r>
            <a:br>
              <a:rPr lang="ru-RU" dirty="0" smtClean="0"/>
            </a:br>
            <a:r>
              <a:rPr lang="ru-RU" dirty="0" smtClean="0"/>
              <a:t>Средства музыкальной выразительности:</a:t>
            </a:r>
            <a:br>
              <a:rPr lang="ru-RU" dirty="0" smtClean="0"/>
            </a:br>
            <a:r>
              <a:rPr lang="ru-RU" dirty="0" smtClean="0"/>
              <a:t>-Мелодия спокойная.</a:t>
            </a:r>
            <a:br>
              <a:rPr lang="ru-RU" dirty="0" smtClean="0"/>
            </a:br>
            <a:r>
              <a:rPr lang="ru-RU" dirty="0" smtClean="0"/>
              <a:t>-Темп медленный.</a:t>
            </a:r>
            <a:br>
              <a:rPr lang="ru-RU" dirty="0" smtClean="0"/>
            </a:br>
            <a:r>
              <a:rPr lang="ru-RU" dirty="0" smtClean="0"/>
              <a:t>-Ритм ровный.</a:t>
            </a:r>
            <a:br>
              <a:rPr lang="ru-RU" dirty="0" smtClean="0"/>
            </a:br>
            <a:r>
              <a:rPr lang="ru-RU" dirty="0" smtClean="0"/>
              <a:t>-Лад-Минор (</a:t>
            </a:r>
            <a:r>
              <a:rPr lang="ru-RU" dirty="0" err="1" smtClean="0"/>
              <a:t>тихий,грустный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-Динамика </a:t>
            </a:r>
            <a:r>
              <a:rPr lang="ru-RU" dirty="0" err="1" smtClean="0"/>
              <a:t>средний,тихий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-Регистр медленный.</a:t>
            </a:r>
            <a:br>
              <a:rPr lang="ru-RU" dirty="0" smtClean="0"/>
            </a:br>
            <a:r>
              <a:rPr lang="ru-RU" dirty="0" smtClean="0"/>
              <a:t>-Тембр тихий (инструментально-вокальный).</a:t>
            </a:r>
            <a:endParaRPr lang="ru-RU" dirty="0"/>
          </a:p>
        </p:txBody>
      </p:sp>
      <p:pic>
        <p:nvPicPr>
          <p:cNvPr id="14338" name="Picture 2" descr="http://s1.afisha.net/Afisha7Files/UGPhotos/090415220824/0904161521140/p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3400" y="685800"/>
            <a:ext cx="457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«Песня кукол Страшный Карабас»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Форма: </a:t>
            </a:r>
            <a:r>
              <a:rPr lang="ru-RU" dirty="0" err="1" smtClean="0"/>
              <a:t>однокуплетная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Средства музыкальной выразительности:</a:t>
            </a:r>
            <a:br>
              <a:rPr lang="ru-RU" dirty="0" smtClean="0"/>
            </a:br>
            <a:r>
              <a:rPr lang="ru-RU" dirty="0" smtClean="0"/>
              <a:t>-Мелодия волнительная.</a:t>
            </a:r>
            <a:br>
              <a:rPr lang="ru-RU" dirty="0" smtClean="0"/>
            </a:br>
            <a:r>
              <a:rPr lang="ru-RU" dirty="0" smtClean="0"/>
              <a:t>-Темп быстрый.</a:t>
            </a:r>
            <a:br>
              <a:rPr lang="ru-RU" dirty="0" smtClean="0"/>
            </a:br>
            <a:r>
              <a:rPr lang="ru-RU" dirty="0" smtClean="0"/>
              <a:t>-Ритм скачкообразный.</a:t>
            </a:r>
            <a:br>
              <a:rPr lang="ru-RU" dirty="0" smtClean="0"/>
            </a:br>
            <a:r>
              <a:rPr lang="ru-RU" dirty="0" smtClean="0"/>
              <a:t>-Лад-Минор.</a:t>
            </a:r>
            <a:br>
              <a:rPr lang="ru-RU" dirty="0" smtClean="0"/>
            </a:br>
            <a:r>
              <a:rPr lang="ru-RU" dirty="0" smtClean="0"/>
              <a:t>-Динамика </a:t>
            </a:r>
            <a:r>
              <a:rPr lang="ru-RU" dirty="0" err="1" smtClean="0"/>
              <a:t>средняя,тихая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-Регистр высокий.</a:t>
            </a:r>
            <a:br>
              <a:rPr lang="ru-RU" dirty="0" smtClean="0"/>
            </a:br>
            <a:r>
              <a:rPr lang="ru-RU" dirty="0" smtClean="0"/>
              <a:t>-Тембр тихий (инструментально-вокальный).</a:t>
            </a:r>
            <a:endParaRPr lang="ru-RU" dirty="0"/>
          </a:p>
        </p:txBody>
      </p:sp>
      <p:pic>
        <p:nvPicPr>
          <p:cNvPr id="13314" name="Picture 2" descr="https://im0-tub-ru.yandex.net/i?id=be0852b6a5133a60d71f39dc2ae6a16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0008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Песня «</a:t>
            </a:r>
            <a:r>
              <a:rPr lang="ru-RU" sz="2400" b="1" i="1" dirty="0" err="1" smtClean="0"/>
              <a:t>Дуремара</a:t>
            </a:r>
            <a:r>
              <a:rPr lang="ru-RU" sz="2400" b="1" i="1" dirty="0" smtClean="0"/>
              <a:t>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Форма: одночастная.</a:t>
            </a:r>
            <a:br>
              <a:rPr lang="ru-RU" dirty="0" smtClean="0"/>
            </a:br>
            <a:r>
              <a:rPr lang="ru-RU" dirty="0" smtClean="0"/>
              <a:t>Средства музыкальной выразительности:</a:t>
            </a:r>
            <a:br>
              <a:rPr lang="ru-RU" dirty="0" smtClean="0"/>
            </a:br>
            <a:r>
              <a:rPr lang="ru-RU" dirty="0" smtClean="0"/>
              <a:t>-Мелодия </a:t>
            </a:r>
            <a:r>
              <a:rPr lang="ru-RU" dirty="0" err="1" smtClean="0"/>
              <a:t>веселая,переменная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-Темп быстрый.</a:t>
            </a:r>
            <a:br>
              <a:rPr lang="ru-RU" dirty="0" smtClean="0"/>
            </a:br>
            <a:r>
              <a:rPr lang="ru-RU" dirty="0" smtClean="0"/>
              <a:t>-Ритм скачкообразный.</a:t>
            </a:r>
            <a:br>
              <a:rPr lang="ru-RU" dirty="0" smtClean="0"/>
            </a:br>
            <a:r>
              <a:rPr lang="ru-RU" dirty="0" smtClean="0"/>
              <a:t>-Лад-Мажор.</a:t>
            </a:r>
            <a:br>
              <a:rPr lang="ru-RU" dirty="0" smtClean="0"/>
            </a:br>
            <a:r>
              <a:rPr lang="ru-RU" dirty="0" smtClean="0"/>
              <a:t>-Динамика </a:t>
            </a:r>
            <a:r>
              <a:rPr lang="ru-RU" dirty="0" err="1" smtClean="0"/>
              <a:t>средняя,громкая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-Регистр высокий.</a:t>
            </a:r>
            <a:br>
              <a:rPr lang="ru-RU" dirty="0" smtClean="0"/>
            </a:br>
            <a:r>
              <a:rPr lang="ru-RU" dirty="0" smtClean="0"/>
              <a:t>-Тембр  (инструментально-вокальный) .</a:t>
            </a:r>
            <a:endParaRPr lang="ru-RU" dirty="0"/>
          </a:p>
        </p:txBody>
      </p:sp>
      <p:pic>
        <p:nvPicPr>
          <p:cNvPr id="11266" name="Picture 2" descr="http://www.stihi.in.ua/avatars/4795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14600" cy="608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7160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«Песня-танец лисы Алисы и кота </a:t>
            </a:r>
            <a:r>
              <a:rPr lang="ru-RU" sz="2400" b="1" i="1" dirty="0" err="1" smtClean="0"/>
              <a:t>Базилио</a:t>
            </a:r>
            <a:r>
              <a:rPr lang="ru-RU" sz="2400" b="1" i="1" dirty="0" smtClean="0"/>
              <a:t>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Форма: одночастная.</a:t>
            </a:r>
            <a:br>
              <a:rPr lang="ru-RU" dirty="0" smtClean="0"/>
            </a:br>
            <a:r>
              <a:rPr lang="ru-RU" dirty="0" smtClean="0"/>
              <a:t>Средства музыкальной выразительности:</a:t>
            </a:r>
            <a:br>
              <a:rPr lang="ru-RU" dirty="0" smtClean="0"/>
            </a:br>
            <a:r>
              <a:rPr lang="ru-RU" dirty="0" smtClean="0"/>
              <a:t>-Мелодия веселая.</a:t>
            </a:r>
            <a:br>
              <a:rPr lang="ru-RU" dirty="0" smtClean="0"/>
            </a:br>
            <a:r>
              <a:rPr lang="ru-RU" dirty="0" smtClean="0"/>
              <a:t>-Темп средний.</a:t>
            </a:r>
            <a:br>
              <a:rPr lang="ru-RU" dirty="0" smtClean="0"/>
            </a:br>
            <a:r>
              <a:rPr lang="ru-RU" dirty="0" smtClean="0"/>
              <a:t>-Ритм скачкообразный средний.</a:t>
            </a:r>
            <a:br>
              <a:rPr lang="ru-RU" dirty="0" smtClean="0"/>
            </a:br>
            <a:r>
              <a:rPr lang="ru-RU" dirty="0" smtClean="0"/>
              <a:t>-Лад-Мажор.</a:t>
            </a:r>
            <a:br>
              <a:rPr lang="ru-RU" dirty="0" smtClean="0"/>
            </a:br>
            <a:r>
              <a:rPr lang="ru-RU" dirty="0" smtClean="0"/>
              <a:t>-Динамика </a:t>
            </a:r>
            <a:r>
              <a:rPr lang="ru-RU" dirty="0" err="1" smtClean="0"/>
              <a:t>средняя,громкая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-Регистр высокий.</a:t>
            </a:r>
            <a:br>
              <a:rPr lang="ru-RU" dirty="0" smtClean="0"/>
            </a:br>
            <a:r>
              <a:rPr lang="ru-RU" dirty="0" smtClean="0"/>
              <a:t>-Тембр  (инструментально-вокальный) .</a:t>
            </a:r>
            <a:endParaRPr lang="ru-RU" dirty="0"/>
          </a:p>
        </p:txBody>
      </p:sp>
      <p:pic>
        <p:nvPicPr>
          <p:cNvPr id="9218" name="Picture 2" descr="https://im1-tub-ru.yandex.net/i?id=0fee6446fd0d380b5d51cfdd7d58f0b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2666999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752600"/>
            <a:ext cx="8534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Песня «Карабаса </a:t>
            </a:r>
            <a:r>
              <a:rPr lang="ru-RU" sz="2400" b="1" i="1" dirty="0" err="1" smtClean="0"/>
              <a:t>Барабаса</a:t>
            </a:r>
            <a:r>
              <a:rPr lang="ru-RU" sz="2400" b="1" i="1" dirty="0" smtClean="0"/>
              <a:t>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Форма: трех куплетная без припева.</a:t>
            </a:r>
            <a:br>
              <a:rPr lang="ru-RU" dirty="0" smtClean="0"/>
            </a:br>
            <a:r>
              <a:rPr lang="ru-RU" dirty="0" smtClean="0"/>
              <a:t>Средства музыкальной выразительности:</a:t>
            </a:r>
            <a:br>
              <a:rPr lang="ru-RU" dirty="0" smtClean="0"/>
            </a:br>
            <a:r>
              <a:rPr lang="ru-RU" dirty="0" smtClean="0"/>
              <a:t>-Мелодия </a:t>
            </a:r>
            <a:r>
              <a:rPr lang="ru-RU" dirty="0" err="1" smtClean="0"/>
              <a:t>веселая,энергичная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-Темп быстрый.</a:t>
            </a:r>
            <a:br>
              <a:rPr lang="ru-RU" dirty="0" smtClean="0"/>
            </a:br>
            <a:r>
              <a:rPr lang="ru-RU" dirty="0" smtClean="0"/>
              <a:t>-Ритм острый пунктирный.</a:t>
            </a:r>
            <a:br>
              <a:rPr lang="ru-RU" dirty="0" smtClean="0"/>
            </a:br>
            <a:r>
              <a:rPr lang="ru-RU" dirty="0" smtClean="0"/>
              <a:t>-Лад-Мажор.</a:t>
            </a:r>
            <a:br>
              <a:rPr lang="ru-RU" dirty="0" smtClean="0"/>
            </a:br>
            <a:r>
              <a:rPr lang="ru-RU" dirty="0" smtClean="0"/>
              <a:t>-Динамика громкая.</a:t>
            </a:r>
            <a:br>
              <a:rPr lang="ru-RU" dirty="0" smtClean="0"/>
            </a:br>
            <a:r>
              <a:rPr lang="ru-RU" dirty="0" smtClean="0"/>
              <a:t>-Регистр высокий.</a:t>
            </a:r>
            <a:br>
              <a:rPr lang="ru-RU" dirty="0" smtClean="0"/>
            </a:br>
            <a:r>
              <a:rPr lang="ru-RU" dirty="0" smtClean="0"/>
              <a:t>-Тембр  (инструментально-вокальный) .</a:t>
            </a:r>
            <a:endParaRPr lang="ru-RU" dirty="0"/>
          </a:p>
        </p:txBody>
      </p:sp>
      <p:pic>
        <p:nvPicPr>
          <p:cNvPr id="8194" name="Picture 2" descr="https://im2-tub-ru.yandex.net/i?id=53b98281c16fc868ed9b70ed624fae6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13173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Песня Пауков и </a:t>
            </a:r>
            <a:r>
              <a:rPr lang="ru-RU" sz="2400" b="1" i="1" dirty="0" err="1" smtClean="0"/>
              <a:t>буратино</a:t>
            </a:r>
            <a:r>
              <a:rPr lang="ru-RU" sz="2400" b="1" i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Форма: </a:t>
            </a:r>
            <a:r>
              <a:rPr lang="ru-RU" dirty="0" err="1" smtClean="0"/>
              <a:t>двухкуплетная</a:t>
            </a:r>
            <a:r>
              <a:rPr lang="ru-RU" dirty="0" smtClean="0"/>
              <a:t> с припевом.</a:t>
            </a:r>
            <a:br>
              <a:rPr lang="ru-RU" dirty="0" smtClean="0"/>
            </a:br>
            <a:r>
              <a:rPr lang="ru-RU" dirty="0" smtClean="0"/>
              <a:t>Средства музыкальной выразительности:</a:t>
            </a:r>
            <a:br>
              <a:rPr lang="ru-RU" dirty="0" smtClean="0"/>
            </a:br>
            <a:r>
              <a:rPr lang="ru-RU" dirty="0" smtClean="0"/>
              <a:t>-Мелодия переменная.</a:t>
            </a:r>
            <a:br>
              <a:rPr lang="ru-RU" dirty="0" smtClean="0"/>
            </a:br>
            <a:r>
              <a:rPr lang="ru-RU" dirty="0" smtClean="0"/>
              <a:t>-Темп переменный.</a:t>
            </a:r>
            <a:br>
              <a:rPr lang="ru-RU" dirty="0" smtClean="0"/>
            </a:br>
            <a:r>
              <a:rPr lang="ru-RU" dirty="0" smtClean="0"/>
              <a:t>-Ритм переменный.</a:t>
            </a:r>
            <a:br>
              <a:rPr lang="ru-RU" dirty="0" smtClean="0"/>
            </a:br>
            <a:r>
              <a:rPr lang="ru-RU" dirty="0" smtClean="0"/>
              <a:t>-Лад-Мажор.</a:t>
            </a:r>
            <a:br>
              <a:rPr lang="ru-RU" dirty="0" smtClean="0"/>
            </a:br>
            <a:r>
              <a:rPr lang="ru-RU" dirty="0" smtClean="0"/>
              <a:t>-Динамика </a:t>
            </a:r>
            <a:r>
              <a:rPr lang="ru-RU" dirty="0" err="1" smtClean="0"/>
              <a:t>средняя,громкая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-Регистр высокий.</a:t>
            </a:r>
            <a:br>
              <a:rPr lang="ru-RU" dirty="0" smtClean="0"/>
            </a:br>
            <a:r>
              <a:rPr lang="ru-RU" dirty="0" smtClean="0"/>
              <a:t>-Тембр  (инструментально-вокальный) .</a:t>
            </a:r>
            <a:endParaRPr lang="ru-RU" dirty="0"/>
          </a:p>
        </p:txBody>
      </p:sp>
      <p:pic>
        <p:nvPicPr>
          <p:cNvPr id="7170" name="Picture 2" descr="http://www.hdclips.ru/thumbnails/Russkie/TV-Kino-Kontcerti/Pesni%20iz%20Filmov/Priklyucheniya%20Buratino/Razgovor%20paukov%20s%20Buratino.vob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813173"/>
            <a:ext cx="8915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Песня «Поле чудес»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Форма: </a:t>
            </a:r>
            <a:r>
              <a:rPr lang="ru-RU" dirty="0" err="1" smtClean="0"/>
              <a:t>двукуплетная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Средства музыкальной выразительности:</a:t>
            </a:r>
            <a:br>
              <a:rPr lang="ru-RU" dirty="0" smtClean="0"/>
            </a:br>
            <a:r>
              <a:rPr lang="ru-RU" dirty="0" smtClean="0"/>
              <a:t>-Мелодия </a:t>
            </a:r>
            <a:r>
              <a:rPr lang="ru-RU" dirty="0" err="1" smtClean="0"/>
              <a:t>веселая,переменная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-Темп быстрый переменный.</a:t>
            </a:r>
            <a:br>
              <a:rPr lang="ru-RU" dirty="0" smtClean="0"/>
            </a:br>
            <a:r>
              <a:rPr lang="ru-RU" dirty="0" smtClean="0"/>
              <a:t>-Ритм пунктирный.</a:t>
            </a:r>
            <a:br>
              <a:rPr lang="ru-RU" dirty="0" smtClean="0"/>
            </a:br>
            <a:r>
              <a:rPr lang="ru-RU" dirty="0" smtClean="0"/>
              <a:t>-Лад-Мажор.</a:t>
            </a:r>
            <a:br>
              <a:rPr lang="ru-RU" dirty="0" smtClean="0"/>
            </a:br>
            <a:r>
              <a:rPr lang="ru-RU" dirty="0" smtClean="0"/>
              <a:t>-Динамика громкая.</a:t>
            </a:r>
            <a:br>
              <a:rPr lang="ru-RU" dirty="0" smtClean="0"/>
            </a:br>
            <a:r>
              <a:rPr lang="ru-RU" dirty="0" smtClean="0"/>
              <a:t>-Регистр высокий.</a:t>
            </a:r>
            <a:br>
              <a:rPr lang="ru-RU" dirty="0" smtClean="0"/>
            </a:br>
            <a:r>
              <a:rPr lang="ru-RU" dirty="0" smtClean="0"/>
              <a:t>-Тембр  (инструментально-вокальный) .</a:t>
            </a:r>
            <a:endParaRPr lang="ru-RU" dirty="0"/>
          </a:p>
        </p:txBody>
      </p:sp>
      <p:pic>
        <p:nvPicPr>
          <p:cNvPr id="6146" name="Picture 2" descr="http://i2.x8.net/T/UTkY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7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562600" y="0"/>
            <a:ext cx="35814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95433-400x4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58084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62600" y="0"/>
            <a:ext cx="35814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rgbClr val="0070C0"/>
                </a:solidFill>
              </a:rPr>
              <a:t>Режиссер:Леонид</a:t>
            </a:r>
            <a:r>
              <a:rPr lang="ru-RU" sz="5400" dirty="0" smtClean="0">
                <a:solidFill>
                  <a:srgbClr val="0070C0"/>
                </a:solidFill>
              </a:rPr>
              <a:t> Нечаев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13173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Песня черепахи </a:t>
            </a:r>
            <a:r>
              <a:rPr lang="ru-RU" sz="2400" b="1" i="1" dirty="0" err="1" smtClean="0"/>
              <a:t>Тортилы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Форма: </a:t>
            </a:r>
            <a:r>
              <a:rPr lang="ru-RU" dirty="0" err="1" smtClean="0"/>
              <a:t>четырехкуплетная</a:t>
            </a:r>
            <a:r>
              <a:rPr lang="ru-RU" dirty="0" smtClean="0"/>
              <a:t>(без припева).</a:t>
            </a:r>
            <a:br>
              <a:rPr lang="ru-RU" dirty="0" smtClean="0"/>
            </a:br>
            <a:r>
              <a:rPr lang="ru-RU" dirty="0" smtClean="0"/>
              <a:t>Средства музыкальной выразительности:</a:t>
            </a:r>
            <a:br>
              <a:rPr lang="ru-RU" dirty="0" smtClean="0"/>
            </a:br>
            <a:r>
              <a:rPr lang="ru-RU" dirty="0" smtClean="0"/>
              <a:t>-Мелодия </a:t>
            </a:r>
            <a:r>
              <a:rPr lang="ru-RU" dirty="0" err="1" smtClean="0"/>
              <a:t>веселая,спокойная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-Темп средний.</a:t>
            </a:r>
            <a:br>
              <a:rPr lang="ru-RU" dirty="0" smtClean="0"/>
            </a:br>
            <a:r>
              <a:rPr lang="ru-RU" dirty="0" smtClean="0"/>
              <a:t>-Ритм ровный.</a:t>
            </a:r>
            <a:br>
              <a:rPr lang="ru-RU" dirty="0" smtClean="0"/>
            </a:br>
            <a:r>
              <a:rPr lang="ru-RU" dirty="0" smtClean="0"/>
              <a:t>-Лад-Мажор.</a:t>
            </a:r>
            <a:br>
              <a:rPr lang="ru-RU" dirty="0" smtClean="0"/>
            </a:br>
            <a:r>
              <a:rPr lang="ru-RU" dirty="0" smtClean="0"/>
              <a:t>-Динамика средняя.</a:t>
            </a:r>
            <a:br>
              <a:rPr lang="ru-RU" dirty="0" smtClean="0"/>
            </a:br>
            <a:r>
              <a:rPr lang="ru-RU" dirty="0" smtClean="0"/>
              <a:t>-Регистр средний.</a:t>
            </a:r>
            <a:br>
              <a:rPr lang="ru-RU" dirty="0" smtClean="0"/>
            </a:br>
            <a:r>
              <a:rPr lang="ru-RU" dirty="0" smtClean="0"/>
              <a:t>-Тембр  (инструментально-вокальный) .</a:t>
            </a:r>
            <a:endParaRPr lang="ru-RU" dirty="0"/>
          </a:p>
        </p:txBody>
      </p:sp>
      <p:pic>
        <p:nvPicPr>
          <p:cNvPr id="5122" name="Picture 2" descr="https://im2-tub-ru.yandex.net/i?id=8e11e71344dac773c67f0003e8a2260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13173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Песня Пьеро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Форма: </a:t>
            </a:r>
            <a:r>
              <a:rPr lang="ru-RU" dirty="0" err="1" smtClean="0"/>
              <a:t>двухкуплетная</a:t>
            </a:r>
            <a:r>
              <a:rPr lang="ru-RU" dirty="0" smtClean="0"/>
              <a:t>(с припевом).</a:t>
            </a:r>
            <a:br>
              <a:rPr lang="ru-RU" dirty="0" smtClean="0"/>
            </a:br>
            <a:r>
              <a:rPr lang="ru-RU" dirty="0" smtClean="0"/>
              <a:t>Средства музыкальной выразительности:</a:t>
            </a:r>
            <a:br>
              <a:rPr lang="ru-RU" dirty="0" smtClean="0"/>
            </a:br>
            <a:r>
              <a:rPr lang="ru-RU" dirty="0" smtClean="0"/>
              <a:t>-Мелодия </a:t>
            </a:r>
            <a:r>
              <a:rPr lang="ru-RU" dirty="0" err="1" smtClean="0"/>
              <a:t>грустная,переменная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-Темп </a:t>
            </a:r>
            <a:r>
              <a:rPr lang="ru-RU" dirty="0" err="1" smtClean="0"/>
              <a:t>медленный,умеренный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-Ритм ровный пунктирный.</a:t>
            </a:r>
            <a:br>
              <a:rPr lang="ru-RU" dirty="0" smtClean="0"/>
            </a:br>
            <a:r>
              <a:rPr lang="ru-RU" dirty="0" smtClean="0"/>
              <a:t>-Лад-Минор.</a:t>
            </a:r>
            <a:br>
              <a:rPr lang="ru-RU" dirty="0" smtClean="0"/>
            </a:br>
            <a:r>
              <a:rPr lang="ru-RU" dirty="0" smtClean="0"/>
              <a:t>-Динамика </a:t>
            </a:r>
            <a:r>
              <a:rPr lang="ru-RU" dirty="0" err="1" smtClean="0"/>
              <a:t>тихая,переменная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-Регистр средний.</a:t>
            </a:r>
            <a:br>
              <a:rPr lang="ru-RU" dirty="0" smtClean="0"/>
            </a:br>
            <a:r>
              <a:rPr lang="ru-RU" dirty="0" smtClean="0"/>
              <a:t>-Тембр  (инструментально-вокальный) .</a:t>
            </a:r>
            <a:endParaRPr lang="ru-RU" dirty="0"/>
          </a:p>
        </p:txBody>
      </p:sp>
      <p:pic>
        <p:nvPicPr>
          <p:cNvPr id="4098" name="Picture 2" descr="https://im2-tub-ru.yandex.net/i?id=5f61b8a4f9c62afa86846d4b51ca073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451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1317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Мне больше всего понравилась песня «Буратино» ,потому что она веселая , быстрая , легко  запоминается.</a:t>
            </a:r>
            <a:endParaRPr lang="ru-RU" dirty="0"/>
          </a:p>
        </p:txBody>
      </p:sp>
      <p:pic>
        <p:nvPicPr>
          <p:cNvPr id="3074" name="Picture 2" descr="http://download.photo-sj.ru/images/%D1%81%D0%BA%D0%B0%D1%87%D0%B0%D1%82%D1%8C%20%D0%BA%D0%B0%D1%80%D1%82%D0%B8%D0%BD%D0%BA%D1%83%20%D0%B1%D1%83%D1%80%D0%B0%D1%82%D0%B8%D0%BD%D0%BE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8194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13173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Если бы у меня была возможность сняться в данном мюзикле, то я бы хотела сыграть роль </a:t>
            </a:r>
            <a:r>
              <a:rPr lang="ru-RU" sz="2800" b="1" i="1" dirty="0" err="1" smtClean="0"/>
              <a:t>Мальвины</a:t>
            </a:r>
            <a:r>
              <a:rPr lang="ru-RU" sz="2800" b="1" i="1" dirty="0" smtClean="0"/>
              <a:t>, потому что она добрая, умная, красивая и воспитанная.</a:t>
            </a:r>
            <a:endParaRPr lang="ru-RU" sz="2800" b="1" i="1" dirty="0"/>
          </a:p>
        </p:txBody>
      </p:sp>
      <p:pic>
        <p:nvPicPr>
          <p:cNvPr id="2050" name="Picture 2" descr="http://ic.pics.livejournal.com/kyxapka/63836493/492671/492671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81400"/>
            <a:ext cx="5181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678_sovetskie_filmy_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/>
              <a:t>Сценарий </a:t>
            </a:r>
            <a:r>
              <a:rPr lang="ru-RU" sz="4400" dirty="0" smtClean="0">
                <a:solidFill>
                  <a:schemeClr val="bg2"/>
                </a:solidFill>
                <a:hlinkClick r:id="rId2" tooltip="Веткина, Инна Ивановна"/>
              </a:rPr>
              <a:t>Инны Веткиной</a:t>
            </a:r>
            <a:endParaRPr lang="ru-RU" sz="4400" dirty="0" smtClean="0">
              <a:solidFill>
                <a:schemeClr val="bg2"/>
              </a:solidFill>
            </a:endParaRPr>
          </a:p>
          <a:p>
            <a:r>
              <a:rPr lang="ru-RU" sz="4400" dirty="0" smtClean="0"/>
              <a:t>Постановка </a:t>
            </a:r>
            <a:r>
              <a:rPr lang="ru-RU" sz="4400" dirty="0" smtClean="0">
                <a:hlinkClick r:id="rId3" tooltip="Нечаев, Леонид Алексеевич"/>
              </a:rPr>
              <a:t>Леонида Нечаева</a:t>
            </a:r>
            <a:endParaRPr lang="ru-RU" sz="4400" dirty="0" smtClean="0"/>
          </a:p>
          <a:p>
            <a:r>
              <a:rPr lang="ru-RU" sz="4400" dirty="0" smtClean="0"/>
              <a:t>Главный оператор: </a:t>
            </a:r>
            <a:r>
              <a:rPr lang="ru-RU" sz="4400" dirty="0" smtClean="0">
                <a:hlinkClick r:id="rId4" tooltip="Елхов, Юрий Александрович"/>
              </a:rPr>
              <a:t>Юрий </a:t>
            </a:r>
            <a:r>
              <a:rPr lang="ru-RU" sz="4400" dirty="0" err="1" smtClean="0">
                <a:hlinkClick r:id="rId4" tooltip="Елхов, Юрий Александрович"/>
              </a:rPr>
              <a:t>Елхов</a:t>
            </a:r>
            <a:endParaRPr lang="ru-RU" sz="4400" dirty="0" smtClean="0"/>
          </a:p>
          <a:p>
            <a:r>
              <a:rPr lang="ru-RU" sz="4400" dirty="0" smtClean="0"/>
              <a:t>Главный художник: </a:t>
            </a:r>
            <a:r>
              <a:rPr lang="ru-RU" sz="4400" dirty="0" smtClean="0">
                <a:hlinkClick r:id="rId5" tooltip="Ершов, Леонид Петрович (страница отсутствует)"/>
              </a:rPr>
              <a:t>Леонид Ершов</a:t>
            </a:r>
            <a:endParaRPr lang="ru-RU" sz="4400" dirty="0" smtClean="0"/>
          </a:p>
          <a:p>
            <a:r>
              <a:rPr lang="ru-RU" sz="4400" dirty="0" smtClean="0"/>
              <a:t>Музыка </a:t>
            </a:r>
            <a:r>
              <a:rPr lang="ru-RU" sz="4400" dirty="0" smtClean="0">
                <a:hlinkClick r:id="rId6" tooltip="Рыбников, Алексей Львович"/>
              </a:rPr>
              <a:t>Алексея Рыбникова</a:t>
            </a:r>
            <a:endParaRPr lang="ru-RU" sz="4400" dirty="0" smtClean="0"/>
          </a:p>
          <a:p>
            <a:r>
              <a:rPr lang="ru-RU" sz="4400" dirty="0" smtClean="0"/>
              <a:t>Стихи </a:t>
            </a:r>
            <a:r>
              <a:rPr lang="ru-RU" sz="4400" dirty="0" smtClean="0">
                <a:hlinkClick r:id="rId7" tooltip="Окуджава, Булат Шалвович"/>
              </a:rPr>
              <a:t>Булата Окуджавы</a:t>
            </a:r>
            <a:r>
              <a:rPr lang="ru-RU" sz="4400" dirty="0" smtClean="0"/>
              <a:t>, </a:t>
            </a:r>
            <a:r>
              <a:rPr lang="ru-RU" sz="4400" dirty="0" smtClean="0">
                <a:hlinkClick r:id="rId8" tooltip="Энтин, Юрий Сергеевич"/>
              </a:rPr>
              <a:t>Юрия </a:t>
            </a:r>
            <a:r>
              <a:rPr lang="ru-RU" sz="4400" dirty="0" err="1" smtClean="0">
                <a:hlinkClick r:id="rId8" tooltip="Энтин, Юрий Сергеевич"/>
              </a:rPr>
              <a:t>Энтина</a:t>
            </a:r>
            <a:endParaRPr lang="ru-RU" sz="4400" dirty="0" smtClean="0"/>
          </a:p>
          <a:p>
            <a:r>
              <a:rPr lang="ru-RU" sz="4400" dirty="0" smtClean="0"/>
              <a:t>Роли озвучивали: </a:t>
            </a:r>
            <a:r>
              <a:rPr lang="ru-RU" sz="4400" dirty="0" smtClean="0">
                <a:hlinkClick r:id="rId9" tooltip="Консовский, Алексей Анатольевич"/>
              </a:rPr>
              <a:t>Алексей </a:t>
            </a:r>
            <a:r>
              <a:rPr lang="ru-RU" sz="4400" dirty="0" err="1" smtClean="0">
                <a:hlinkClick r:id="rId9" tooltip="Консовский, Алексей Анатольевич"/>
              </a:rPr>
              <a:t>Консовский</a:t>
            </a:r>
            <a:r>
              <a:rPr lang="ru-RU" sz="4400" dirty="0" smtClean="0"/>
              <a:t> (Говорящий Сверчок), </a:t>
            </a:r>
            <a:r>
              <a:rPr lang="ru-RU" sz="4400" dirty="0" smtClean="0">
                <a:hlinkClick r:id="rId10" tooltip="Бардин, Гарри Яковлевич"/>
              </a:rPr>
              <a:t>Гарри Бардин</a:t>
            </a:r>
            <a:r>
              <a:rPr lang="ru-RU" sz="4400" dirty="0" smtClean="0"/>
              <a:t> (паук)</a:t>
            </a: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ratino_0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54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05400" y="0"/>
            <a:ext cx="40386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600" u="sng" dirty="0" smtClean="0">
                <a:solidFill>
                  <a:schemeClr val="bg1"/>
                </a:solidFill>
                <a:hlinkClick r:id="rId3" tooltip="Иосифов, Дмитрий Владимирович"/>
              </a:rPr>
              <a:t>Дмитрий Иосифов</a:t>
            </a:r>
            <a:r>
              <a:rPr lang="ru-RU" sz="6600" dirty="0" smtClean="0">
                <a:solidFill>
                  <a:schemeClr val="bg1"/>
                </a:solidFill>
              </a:rPr>
              <a:t> — </a:t>
            </a:r>
            <a:r>
              <a:rPr lang="ru-RU" sz="6600" i="1" dirty="0" smtClean="0">
                <a:solidFill>
                  <a:schemeClr val="bg1"/>
                </a:solidFill>
                <a:hlinkClick r:id="rId4" tooltip="Буратино"/>
              </a:rPr>
              <a:t>Буратино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0200" y="0"/>
            <a:ext cx="37338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000" u="sng" dirty="0" smtClean="0">
                <a:hlinkClick r:id="rId2" tooltip="Проценко, Татьяна Анатольевна"/>
              </a:rPr>
              <a:t>Татьяна Проценко</a:t>
            </a:r>
            <a:r>
              <a:rPr lang="ru-RU" sz="6000" dirty="0" smtClean="0"/>
              <a:t> — </a:t>
            </a:r>
            <a:r>
              <a:rPr lang="ru-RU" sz="6000" i="1" dirty="0" err="1" smtClean="0">
                <a:hlinkClick r:id="rId3" tooltip="Мальвина (персонаж)"/>
              </a:rPr>
              <a:t>Мальвина</a:t>
            </a:r>
            <a:endParaRPr lang="ru-RU" sz="6000" dirty="0"/>
          </a:p>
        </p:txBody>
      </p:sp>
      <p:pic>
        <p:nvPicPr>
          <p:cNvPr id="3" name="Рисунок 2" descr="Мальв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10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00800" y="0"/>
            <a:ext cx="27432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/>
              <a:t>Роман </a:t>
            </a:r>
            <a:r>
              <a:rPr lang="ru-RU" sz="4800" dirty="0" err="1" smtClean="0"/>
              <a:t>Столкарц</a:t>
            </a:r>
            <a:r>
              <a:rPr lang="ru-RU" sz="4800" dirty="0" smtClean="0"/>
              <a:t> — </a:t>
            </a:r>
            <a:r>
              <a:rPr lang="ru-RU" sz="4800" i="1" dirty="0" smtClean="0">
                <a:hlinkClick r:id="rId3" tooltip="Пьеро"/>
              </a:rPr>
              <a:t>Пьеро</a:t>
            </a:r>
            <a:endParaRPr lang="ru-RU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678_sovetskie_filmy_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 smtClean="0"/>
              <a:t>Томас </a:t>
            </a:r>
            <a:r>
              <a:rPr lang="ru-RU" sz="2200" dirty="0" err="1" smtClean="0"/>
              <a:t>Аугустинас</a:t>
            </a:r>
            <a:r>
              <a:rPr lang="ru-RU" sz="2200" dirty="0" smtClean="0"/>
              <a:t> — </a:t>
            </a:r>
            <a:r>
              <a:rPr lang="ru-RU" sz="2200" i="1" u="sng" dirty="0" err="1" smtClean="0">
                <a:hlinkClick r:id="rId3" tooltip="Артемон (персонаж)"/>
              </a:rPr>
              <a:t>Артемон</a:t>
            </a:r>
            <a:endParaRPr lang="ru-RU" sz="2200" dirty="0" smtClean="0"/>
          </a:p>
          <a:p>
            <a:r>
              <a:rPr lang="ru-RU" sz="2200" dirty="0" smtClean="0"/>
              <a:t>Григорий </a:t>
            </a:r>
            <a:r>
              <a:rPr lang="ru-RU" sz="2200" dirty="0" err="1" smtClean="0"/>
              <a:t>Светлорусов</a:t>
            </a:r>
            <a:r>
              <a:rPr lang="ru-RU" sz="2200" dirty="0" smtClean="0"/>
              <a:t> — </a:t>
            </a:r>
            <a:r>
              <a:rPr lang="ru-RU" sz="2200" i="1" dirty="0" smtClean="0">
                <a:hlinkClick r:id="rId4" tooltip="Арлекин"/>
              </a:rPr>
              <a:t>Арлекин</a:t>
            </a:r>
            <a:endParaRPr lang="ru-RU" sz="2200" dirty="0" smtClean="0"/>
          </a:p>
          <a:p>
            <a:r>
              <a:rPr lang="ru-RU" sz="2200" dirty="0" smtClean="0">
                <a:hlinkClick r:id="rId5" tooltip="Гринько, Николай Григорьевич"/>
              </a:rPr>
              <a:t>Николай </a:t>
            </a:r>
            <a:r>
              <a:rPr lang="ru-RU" sz="2200" dirty="0" err="1" smtClean="0">
                <a:hlinkClick r:id="rId5" tooltip="Гринько, Николай Григорьевич"/>
              </a:rPr>
              <a:t>Гринько</a:t>
            </a:r>
            <a:r>
              <a:rPr lang="ru-RU" sz="2200" dirty="0" smtClean="0"/>
              <a:t> — </a:t>
            </a:r>
            <a:r>
              <a:rPr lang="ru-RU" sz="2200" i="1" dirty="0" smtClean="0">
                <a:hlinkClick r:id="rId6" tooltip="Папа Карло"/>
              </a:rPr>
              <a:t>папа Карло</a:t>
            </a:r>
            <a:endParaRPr lang="ru-RU" sz="2200" dirty="0" smtClean="0"/>
          </a:p>
          <a:p>
            <a:r>
              <a:rPr lang="ru-RU" sz="2200" dirty="0" smtClean="0">
                <a:hlinkClick r:id="rId7" tooltip="Катин-Ярцев, Юрий Васильевич"/>
              </a:rPr>
              <a:t>Юрий Катин-Ярцев</a:t>
            </a:r>
            <a:r>
              <a:rPr lang="ru-RU" sz="2200" dirty="0" smtClean="0"/>
              <a:t> — </a:t>
            </a:r>
            <a:r>
              <a:rPr lang="ru-RU" sz="2200" i="1" dirty="0" smtClean="0"/>
              <a:t>Джузеппе</a:t>
            </a:r>
            <a:endParaRPr lang="ru-RU" sz="2200" dirty="0" smtClean="0"/>
          </a:p>
          <a:p>
            <a:r>
              <a:rPr lang="ru-RU" sz="2200" dirty="0" err="1" smtClean="0">
                <a:hlinkClick r:id="rId8" tooltip="Зелёная, Рина"/>
              </a:rPr>
              <a:t>Рина</a:t>
            </a:r>
            <a:r>
              <a:rPr lang="ru-RU" sz="2200" dirty="0" smtClean="0">
                <a:hlinkClick r:id="rId8" tooltip="Зелёная, Рина"/>
              </a:rPr>
              <a:t> Зелёная</a:t>
            </a:r>
            <a:r>
              <a:rPr lang="ru-RU" sz="2200" dirty="0" smtClean="0"/>
              <a:t> — </a:t>
            </a:r>
            <a:r>
              <a:rPr lang="ru-RU" sz="2200" i="1" dirty="0" smtClean="0"/>
              <a:t>черепаха </a:t>
            </a:r>
            <a:r>
              <a:rPr lang="ru-RU" sz="2200" i="1" dirty="0" err="1" smtClean="0"/>
              <a:t>Тортила</a:t>
            </a:r>
            <a:endParaRPr lang="ru-RU" sz="2200" dirty="0" smtClean="0"/>
          </a:p>
          <a:p>
            <a:r>
              <a:rPr lang="ru-RU" sz="2200" dirty="0" smtClean="0">
                <a:hlinkClick r:id="rId9" tooltip="Этуш, Владимир Абрамович"/>
              </a:rPr>
              <a:t>Владимир </a:t>
            </a:r>
            <a:r>
              <a:rPr lang="ru-RU" sz="2200" dirty="0" err="1" smtClean="0">
                <a:hlinkClick r:id="rId9" tooltip="Этуш, Владимир Абрамович"/>
              </a:rPr>
              <a:t>Этуш</a:t>
            </a:r>
            <a:r>
              <a:rPr lang="ru-RU" sz="2200" dirty="0" smtClean="0"/>
              <a:t> — </a:t>
            </a:r>
            <a:r>
              <a:rPr lang="ru-RU" sz="2200" i="1" dirty="0" err="1" smtClean="0">
                <a:hlinkClick r:id="rId10" tooltip="Карабас-Барабас"/>
              </a:rPr>
              <a:t>Карабас-Барабас</a:t>
            </a:r>
            <a:endParaRPr lang="ru-RU" sz="2200" dirty="0" smtClean="0"/>
          </a:p>
          <a:p>
            <a:r>
              <a:rPr lang="ru-RU" sz="2200" dirty="0" smtClean="0">
                <a:hlinkClick r:id="rId11" tooltip="Быков, Ролан Антонович"/>
              </a:rPr>
              <a:t>Ролан Быков</a:t>
            </a:r>
            <a:r>
              <a:rPr lang="ru-RU" sz="2200" dirty="0" smtClean="0"/>
              <a:t> — </a:t>
            </a:r>
            <a:r>
              <a:rPr lang="ru-RU" sz="2200" i="1" dirty="0" smtClean="0">
                <a:hlinkClick r:id="rId12" tooltip="Кот Базилио"/>
              </a:rPr>
              <a:t>кот </a:t>
            </a:r>
            <a:r>
              <a:rPr lang="ru-RU" sz="2200" i="1" dirty="0" err="1" smtClean="0">
                <a:hlinkClick r:id="rId12" tooltip="Кот Базилио"/>
              </a:rPr>
              <a:t>Базилио</a:t>
            </a:r>
            <a:endParaRPr lang="ru-RU" sz="2200" dirty="0" smtClean="0"/>
          </a:p>
          <a:p>
            <a:r>
              <a:rPr lang="ru-RU" sz="2200" dirty="0" smtClean="0">
                <a:hlinkClick r:id="rId13" tooltip="Санаева, Елена Всеволодовна"/>
              </a:rPr>
              <a:t>Елена </a:t>
            </a:r>
            <a:r>
              <a:rPr lang="ru-RU" sz="2200" dirty="0" err="1" smtClean="0">
                <a:hlinkClick r:id="rId13" tooltip="Санаева, Елена Всеволодовна"/>
              </a:rPr>
              <a:t>Санаева</a:t>
            </a:r>
            <a:r>
              <a:rPr lang="ru-RU" sz="2200" dirty="0" smtClean="0"/>
              <a:t> — </a:t>
            </a:r>
            <a:r>
              <a:rPr lang="ru-RU" sz="2200" i="1" dirty="0" smtClean="0">
                <a:hlinkClick r:id="rId14" tooltip="Лиса Алиса"/>
              </a:rPr>
              <a:t>лиса Алиса</a:t>
            </a:r>
            <a:endParaRPr lang="ru-RU" sz="2200" dirty="0" smtClean="0"/>
          </a:p>
          <a:p>
            <a:r>
              <a:rPr lang="ru-RU" sz="2200" dirty="0" smtClean="0">
                <a:hlinkClick r:id="rId15" tooltip="Басов, Владимир Павлович"/>
              </a:rPr>
              <a:t>Владимир Басов</a:t>
            </a:r>
            <a:r>
              <a:rPr lang="ru-RU" sz="2200" dirty="0" smtClean="0"/>
              <a:t> — </a:t>
            </a:r>
            <a:r>
              <a:rPr lang="ru-RU" sz="2200" i="1" dirty="0" err="1" smtClean="0"/>
              <a:t>Дуремар</a:t>
            </a:r>
            <a:endParaRPr lang="ru-RU" sz="2200" dirty="0" smtClean="0"/>
          </a:p>
          <a:p>
            <a:r>
              <a:rPr lang="ru-RU" sz="2200" dirty="0" err="1" smtClean="0">
                <a:hlinkClick r:id="rId16" tooltip="Цуладзе, Баадур Сократович"/>
              </a:rPr>
              <a:t>Баадур</a:t>
            </a:r>
            <a:r>
              <a:rPr lang="ru-RU" sz="2200" dirty="0" smtClean="0">
                <a:hlinkClick r:id="rId16" tooltip="Цуладзе, Баадур Сократович"/>
              </a:rPr>
              <a:t> </a:t>
            </a:r>
            <a:r>
              <a:rPr lang="ru-RU" sz="2200" dirty="0" err="1" smtClean="0">
                <a:hlinkClick r:id="rId16" tooltip="Цуладзе, Баадур Сократович"/>
              </a:rPr>
              <a:t>Цуладзе</a:t>
            </a:r>
            <a:r>
              <a:rPr lang="ru-RU" sz="2200" dirty="0" smtClean="0"/>
              <a:t> — </a:t>
            </a:r>
            <a:r>
              <a:rPr lang="ru-RU" sz="2200" i="1" dirty="0" smtClean="0"/>
              <a:t>хозяин харчевни трёх пескарей</a:t>
            </a:r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/>
              <a:t>Съёмочная группа:</a:t>
            </a:r>
          </a:p>
          <a:p>
            <a:r>
              <a:rPr lang="ru-RU" sz="4000" dirty="0" smtClean="0"/>
              <a:t>Сценарий </a:t>
            </a:r>
            <a:r>
              <a:rPr lang="ru-RU" sz="4000" dirty="0" smtClean="0">
                <a:hlinkClick r:id="rId2" tooltip="Веткина, Инна Ивановна"/>
              </a:rPr>
              <a:t>Инны Веткиной</a:t>
            </a:r>
            <a:endParaRPr lang="ru-RU" sz="4000" dirty="0" smtClean="0"/>
          </a:p>
          <a:p>
            <a:r>
              <a:rPr lang="ru-RU" sz="4000" dirty="0" smtClean="0"/>
              <a:t>Постановка </a:t>
            </a:r>
            <a:r>
              <a:rPr lang="ru-RU" sz="4000" dirty="0" smtClean="0">
                <a:hlinkClick r:id="rId3" tooltip="Нечаев, Леонид Алексеевич"/>
              </a:rPr>
              <a:t>Леонида Нечаева</a:t>
            </a:r>
            <a:endParaRPr lang="ru-RU" sz="4000" dirty="0" smtClean="0"/>
          </a:p>
          <a:p>
            <a:r>
              <a:rPr lang="ru-RU" sz="4000" dirty="0" smtClean="0"/>
              <a:t>Главный оператор: </a:t>
            </a:r>
            <a:r>
              <a:rPr lang="ru-RU" sz="4000" dirty="0" smtClean="0">
                <a:hlinkClick r:id="rId4" tooltip="Елхов, Юрий Александрович"/>
              </a:rPr>
              <a:t>Юрий </a:t>
            </a:r>
            <a:r>
              <a:rPr lang="ru-RU" sz="4000" dirty="0" err="1" smtClean="0">
                <a:hlinkClick r:id="rId4" tooltip="Елхов, Юрий Александрович"/>
              </a:rPr>
              <a:t>Елхов</a:t>
            </a:r>
            <a:endParaRPr lang="ru-RU" sz="4000" dirty="0" smtClean="0"/>
          </a:p>
          <a:p>
            <a:r>
              <a:rPr lang="ru-RU" sz="4000" dirty="0" smtClean="0"/>
              <a:t>Главный художник: </a:t>
            </a:r>
            <a:r>
              <a:rPr lang="ru-RU" sz="4000" dirty="0" smtClean="0">
                <a:hlinkClick r:id="rId5" tooltip="Ершов, Леонид Петрович (страница отсутствует)"/>
              </a:rPr>
              <a:t>Леонид Ершов</a:t>
            </a:r>
            <a:endParaRPr lang="ru-RU" sz="4000" dirty="0" smtClean="0"/>
          </a:p>
          <a:p>
            <a:r>
              <a:rPr lang="ru-RU" sz="4000" dirty="0" smtClean="0"/>
              <a:t>Музыка </a:t>
            </a:r>
            <a:r>
              <a:rPr lang="ru-RU" sz="4000" dirty="0" smtClean="0">
                <a:hlinkClick r:id="rId6" tooltip="Рыбников, Алексей Львович"/>
              </a:rPr>
              <a:t>Алексея Рыбникова</a:t>
            </a:r>
            <a:endParaRPr lang="ru-RU" sz="4000" dirty="0" smtClean="0"/>
          </a:p>
          <a:p>
            <a:r>
              <a:rPr lang="ru-RU" sz="4000" dirty="0" smtClean="0"/>
              <a:t>Стихи </a:t>
            </a:r>
            <a:r>
              <a:rPr lang="ru-RU" sz="4000" dirty="0" smtClean="0">
                <a:hlinkClick r:id="rId7" tooltip="Окуджава, Булат Шалвович"/>
              </a:rPr>
              <a:t>Булата Окуджавы</a:t>
            </a:r>
            <a:r>
              <a:rPr lang="ru-RU" sz="4000" dirty="0" smtClean="0"/>
              <a:t>, </a:t>
            </a:r>
            <a:r>
              <a:rPr lang="ru-RU" sz="4000" dirty="0" smtClean="0">
                <a:hlinkClick r:id="rId8" tooltip="Энтин, Юрий Сергеевич"/>
              </a:rPr>
              <a:t>Юрия </a:t>
            </a:r>
            <a:r>
              <a:rPr lang="ru-RU" sz="4000" dirty="0" err="1" smtClean="0">
                <a:hlinkClick r:id="rId8" tooltip="Энтин, Юрий Сергеевич"/>
              </a:rPr>
              <a:t>Энтина</a:t>
            </a:r>
            <a:endParaRPr lang="ru-RU" sz="4000" dirty="0" smtClean="0"/>
          </a:p>
          <a:p>
            <a:r>
              <a:rPr lang="ru-RU" sz="4000" dirty="0" smtClean="0"/>
              <a:t>Роли озвучивали: </a:t>
            </a:r>
            <a:r>
              <a:rPr lang="ru-RU" sz="4000" dirty="0" smtClean="0">
                <a:hlinkClick r:id="rId9" tooltip="Консовский, Алексей Анатольевич"/>
              </a:rPr>
              <a:t>Алексей </a:t>
            </a:r>
            <a:r>
              <a:rPr lang="ru-RU" sz="4000" dirty="0" err="1" smtClean="0">
                <a:hlinkClick r:id="rId9" tooltip="Консовский, Алексей Анатольевич"/>
              </a:rPr>
              <a:t>Консовский</a:t>
            </a:r>
            <a:r>
              <a:rPr lang="ru-RU" sz="4000" dirty="0" smtClean="0"/>
              <a:t> (Говорящий Сверчок), </a:t>
            </a:r>
            <a:r>
              <a:rPr lang="ru-RU" sz="4000" dirty="0" smtClean="0">
                <a:hlinkClick r:id="rId10" tooltip="Бардин, Гарри Яковлевич"/>
              </a:rPr>
              <a:t>Гарри Бардин</a:t>
            </a:r>
            <a:r>
              <a:rPr lang="ru-RU" sz="4000" dirty="0" smtClean="0"/>
              <a:t> (паук)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Участники записи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Музыка: Алексей Рыбников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Тексты песен: Булат Окуджава, Юрий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Энтин</a:t>
            </a:r>
            <a:endParaRPr lang="ru-RU" sz="20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Режиссёр: Николай Субботин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Вокальный ансамбль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Оркестр Госкино под управлением Георгия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Гараняна</a:t>
            </a:r>
            <a:endParaRPr lang="ru-RU" sz="20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Звукорежиссёр: Н. Данилин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Действующие лица и исполнители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Ведущий — </a:t>
            </a:r>
            <a:r>
              <a:rPr lang="ru-RU" sz="2000" dirty="0" smtClean="0">
                <a:solidFill>
                  <a:srgbClr val="0B0080"/>
                </a:solidFill>
                <a:latin typeface="Arial" charset="0"/>
                <a:cs typeface="Arial" charset="0"/>
                <a:hlinkClick r:id="rId2" tooltip="Цейц, Сергей Сергеевич"/>
              </a:rPr>
              <a:t>Сергей </a:t>
            </a:r>
            <a:r>
              <a:rPr lang="ru-RU" sz="2000" dirty="0" err="1" smtClean="0">
                <a:solidFill>
                  <a:srgbClr val="0B0080"/>
                </a:solidFill>
                <a:latin typeface="Arial" charset="0"/>
                <a:cs typeface="Arial" charset="0"/>
                <a:hlinkClick r:id="rId2" tooltip="Цейц, Сергей Сергеевич"/>
              </a:rPr>
              <a:t>Цейц</a:t>
            </a:r>
            <a:endParaRPr lang="ru-RU" sz="20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Буратино — </a:t>
            </a:r>
            <a:r>
              <a:rPr lang="ru-RU" sz="2000" dirty="0" smtClean="0">
                <a:solidFill>
                  <a:srgbClr val="0B0080"/>
                </a:solidFill>
                <a:latin typeface="Arial" charset="0"/>
                <a:cs typeface="Arial" charset="0"/>
                <a:hlinkClick r:id="rId3" tooltip="Потоцкая, Ирина Александровна"/>
              </a:rPr>
              <a:t>Ирина </a:t>
            </a:r>
            <a:r>
              <a:rPr lang="ru-RU" sz="2000" dirty="0" err="1" smtClean="0">
                <a:solidFill>
                  <a:srgbClr val="0B0080"/>
                </a:solidFill>
                <a:latin typeface="Arial" charset="0"/>
                <a:cs typeface="Arial" charset="0"/>
                <a:hlinkClick r:id="rId3" tooltip="Потоцкая, Ирина Александровна"/>
              </a:rPr>
              <a:t>Потоцкая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 (речь), Татьяна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Канаева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(вокал)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Папа Карло — Николай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Гринько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Джузеппе — Юрий Катин-Ярцев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Карабас-Барабас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 — </a:t>
            </a:r>
            <a:r>
              <a:rPr lang="ru-RU" sz="2000" dirty="0" smtClean="0">
                <a:solidFill>
                  <a:srgbClr val="0B0080"/>
                </a:solidFill>
                <a:latin typeface="Arial" charset="0"/>
                <a:cs typeface="Arial" charset="0"/>
                <a:hlinkClick r:id="rId4" tooltip="Папанов, Анатолий Дмитриевич"/>
              </a:rPr>
              <a:t>Анатолий Папанов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 (речь), </a:t>
            </a:r>
            <a:r>
              <a:rPr lang="ru-RU" sz="2000" dirty="0" smtClean="0">
                <a:solidFill>
                  <a:srgbClr val="0B0080"/>
                </a:solidFill>
                <a:latin typeface="Arial" charset="0"/>
                <a:cs typeface="Arial" charset="0"/>
                <a:hlinkClick r:id="rId5" tooltip="Филиппов, Роман Сергеевич"/>
              </a:rPr>
              <a:t>Роман Филиппов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 (вокал)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Лиса Алиса — </a:t>
            </a:r>
            <a:r>
              <a:rPr lang="ru-RU" sz="2000" dirty="0" smtClean="0">
                <a:solidFill>
                  <a:srgbClr val="0B0080"/>
                </a:solidFill>
                <a:latin typeface="Arial" charset="0"/>
                <a:cs typeface="Arial" charset="0"/>
                <a:hlinkClick r:id="rId6" tooltip="Защипина, Наталья Александровна"/>
              </a:rPr>
              <a:t>Наталья </a:t>
            </a:r>
            <a:r>
              <a:rPr lang="ru-RU" sz="2000" dirty="0" err="1" smtClean="0">
                <a:solidFill>
                  <a:srgbClr val="0B0080"/>
                </a:solidFill>
                <a:latin typeface="Arial" charset="0"/>
                <a:cs typeface="Arial" charset="0"/>
                <a:hlinkClick r:id="rId6" tooltip="Защипина, Наталья Александровна"/>
              </a:rPr>
              <a:t>Защипина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 (речь), Елена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Санаева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(вокал)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Кот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Базилио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 — Ролан Быков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Мальвина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 — Татьяна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Канаева</a:t>
            </a:r>
            <a:endParaRPr lang="ru-RU" sz="20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Черепаха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Тортила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 —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Рина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Зелёная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Дуремар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 — Владимир Басов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Пьеро — </a:t>
            </a:r>
            <a:r>
              <a:rPr lang="ru-RU" sz="2000" dirty="0" smtClean="0">
                <a:solidFill>
                  <a:srgbClr val="A55858"/>
                </a:solidFill>
                <a:latin typeface="Arial" charset="0"/>
                <a:cs typeface="Arial" charset="0"/>
                <a:hlinkClick r:id="rId7" tooltip="Осмоловская, Татьяна Михайловна (страница отсутствует)"/>
              </a:rPr>
              <a:t>Татьяна </a:t>
            </a:r>
            <a:r>
              <a:rPr lang="ru-RU" sz="2000" dirty="0" err="1" smtClean="0">
                <a:solidFill>
                  <a:srgbClr val="A55858"/>
                </a:solidFill>
                <a:latin typeface="Arial" charset="0"/>
                <a:cs typeface="Arial" charset="0"/>
                <a:hlinkClick r:id="rId7" tooltip="Осмоловская, Татьяна Михайловна (страница отсутствует)"/>
              </a:rPr>
              <a:t>Осмоловская</a:t>
            </a:r>
            <a:endParaRPr lang="ru-RU" sz="20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Паук — Гарри Бардин</a:t>
            </a:r>
          </a:p>
          <a:p>
            <a:pPr algn="ctr"/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45719" cy="6020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162</Words>
  <PresentationFormat>Экран (4:3)</PresentationFormat>
  <Paragraphs>67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Усман</dc:creator>
  <cp:lastModifiedBy>Усман</cp:lastModifiedBy>
  <cp:revision>51</cp:revision>
  <dcterms:created xsi:type="dcterms:W3CDTF">2017-02-24T19:10:29Z</dcterms:created>
  <dcterms:modified xsi:type="dcterms:W3CDTF">2017-03-12T17:29:09Z</dcterms:modified>
</cp:coreProperties>
</file>