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64" r:id="rId5"/>
    <p:sldId id="259" r:id="rId6"/>
    <p:sldId id="260" r:id="rId7"/>
    <p:sldId id="261" r:id="rId8"/>
    <p:sldId id="262" r:id="rId9"/>
    <p:sldId id="263" r:id="rId10"/>
    <p:sldId id="266" r:id="rId11"/>
    <p:sldId id="265" r:id="rId12"/>
    <p:sldId id="268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24" autoAdjust="0"/>
  </p:normalViewPr>
  <p:slideViewPr>
    <p:cSldViewPr>
      <p:cViewPr varScale="1">
        <p:scale>
          <a:sx n="69" d="100"/>
          <a:sy n="69" d="100"/>
        </p:scale>
        <p:origin x="-54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BC4BB-4D1C-454A-AC08-16D1E7748E97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82988675-828C-4738-AECE-C3C81F3E84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6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BC4BB-4D1C-454A-AC08-16D1E7748E97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88675-828C-4738-AECE-C3C81F3E84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BC4BB-4D1C-454A-AC08-16D1E7748E97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88675-828C-4738-AECE-C3C81F3E84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BC4BB-4D1C-454A-AC08-16D1E7748E97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88675-828C-4738-AECE-C3C81F3E84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 advClick="0" advTm="6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BC4BB-4D1C-454A-AC08-16D1E7748E97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82988675-828C-4738-AECE-C3C81F3E84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6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BC4BB-4D1C-454A-AC08-16D1E7748E97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88675-828C-4738-AECE-C3C81F3E84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 advClick="0" advTm="6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BC4BB-4D1C-454A-AC08-16D1E7748E97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88675-828C-4738-AECE-C3C81F3E84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 advClick="0" advTm="6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BC4BB-4D1C-454A-AC08-16D1E7748E97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88675-828C-4738-AECE-C3C81F3E84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BC4BB-4D1C-454A-AC08-16D1E7748E97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88675-828C-4738-AECE-C3C81F3E84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BC4BB-4D1C-454A-AC08-16D1E7748E97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88675-828C-4738-AECE-C3C81F3E84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 advClick="0" advTm="6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BC4BB-4D1C-454A-AC08-16D1E7748E97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82988675-828C-4738-AECE-C3C81F3E84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  <p:transition spd="slow" advClick="0" advTm="6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31BC4BB-4D1C-454A-AC08-16D1E7748E97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82988675-828C-4738-AECE-C3C81F3E84B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 advClick="0" advTm="6000">
    <p:dissolve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FOXCONN\Downloads\Dlya-Detey.com-Buratino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2%D0%BE%D0%BB%D1%81%D1%82%D0%BE%D0%B9,_%D0%90%D0%BB%D0%B5%D0%BA%D1%81%D0%B5%D0%B9_%D0%9D%D0%B8%D0%BA%D0%BE%D0%BB%D0%B0%D0%B5%D0%B2%D0%B8%D1%87" TargetMode="External"/><Relationship Id="rId2" Type="http://schemas.openxmlformats.org/officeDocument/2006/relationships/hyperlink" Target="https://ru.wikipedia.org/wiki/%D0%A2%D0%B5%D0%BB%D0%B5%D0%B2%D0%B8%D0%B7%D0%B8%D0%BE%D0%BD%D0%BD%D1%8B%D0%B9_%D1%84%D0%B8%D0%BB%D1%8C%D0%BC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hyperlink" Target="https://ru.wikipedia.org/wiki/%D0%91%D0%B5%D0%BB%D0%B0%D1%80%D1%83%D1%81%D1%8C%D1%84%D0%B8%D0%BB%D1%8C%D0%BC" TargetMode="External"/><Relationship Id="rId4" Type="http://schemas.openxmlformats.org/officeDocument/2006/relationships/hyperlink" Target="https://ru.wikipedia.org/wiki/%D0%97%D0%BE%D0%BB%D0%BE%D1%82%D0%BE%D0%B9_%D0%BA%D0%BB%D1%8E%D1%87%D0%B8%D0%BA,_%D0%B8%D0%BB%D0%B8_%D0%9F%D1%80%D0%B8%D0%BA%D0%BB%D1%8E%D1%87%D0%B5%D0%BD%D0%B8%D1%8F_%D0%91%D1%83%D1%80%D0%B0%D1%82%D0%B8%D0%BD%D0%B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inomania.ru/people/1809903/" TargetMode="External"/><Relationship Id="rId7" Type="http://schemas.openxmlformats.org/officeDocument/2006/relationships/image" Target="../media/image1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kinomania.ru/people/307011/" TargetMode="External"/><Relationship Id="rId5" Type="http://schemas.openxmlformats.org/officeDocument/2006/relationships/image" Target="../media/image11.jpeg"/><Relationship Id="rId4" Type="http://schemas.openxmlformats.org/officeDocument/2006/relationships/hyperlink" Target="http://www.kinomania.ru/people/237229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kinomania.ru/people/603682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inomania.ru/people/840426/" TargetMode="External"/><Relationship Id="rId7" Type="http://schemas.openxmlformats.org/officeDocument/2006/relationships/hyperlink" Target="http://www.kinomania.ru/people/662807/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hyperlink" Target="http://www.kinomania.ru/people/115180/" TargetMode="Externa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inomania.ru/people/56357/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FOXCONN\Desktop\d008b9fa8ac507f68a577657b73f7d4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548680"/>
            <a:ext cx="4968552" cy="5965671"/>
          </a:xfrm>
          <a:prstGeom prst="rect">
            <a:avLst/>
          </a:prstGeom>
          <a:noFill/>
        </p:spPr>
      </p:pic>
      <p:pic>
        <p:nvPicPr>
          <p:cNvPr id="10" name="Dlya-Detey.com-Buratino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95536" y="587727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6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0" y="474345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/>
              <a:t>Кто доброй сказкой входит в дом?</a:t>
            </a:r>
            <a:br>
              <a:rPr lang="ru-RU" dirty="0" smtClean="0"/>
            </a:br>
            <a:r>
              <a:rPr lang="ru-RU" dirty="0" smtClean="0"/>
              <a:t>Кто с детства каждому знаком?</a:t>
            </a:r>
            <a:br>
              <a:rPr lang="ru-RU" dirty="0" smtClean="0"/>
            </a:br>
            <a:r>
              <a:rPr lang="ru-RU" dirty="0" smtClean="0"/>
              <a:t>Кто не ученый, не поэт,</a:t>
            </a:r>
            <a:br>
              <a:rPr lang="ru-RU" dirty="0" smtClean="0"/>
            </a:br>
            <a:r>
              <a:rPr lang="ru-RU" dirty="0" smtClean="0"/>
              <a:t>А покорил весь белый свет?</a:t>
            </a:r>
            <a:br>
              <a:rPr lang="ru-RU" dirty="0" smtClean="0"/>
            </a:br>
            <a:r>
              <a:rPr lang="ru-RU" dirty="0" smtClean="0"/>
              <a:t>Кого повсюду узнают?</a:t>
            </a:r>
            <a:br>
              <a:rPr lang="ru-RU" dirty="0" smtClean="0"/>
            </a:br>
            <a:r>
              <a:rPr lang="ru-RU" dirty="0" smtClean="0"/>
              <a:t>Скажите, как его зовут?..</a:t>
            </a:r>
            <a:br>
              <a:rPr lang="ru-RU" dirty="0" smtClean="0"/>
            </a:br>
            <a:r>
              <a:rPr lang="ru-RU" dirty="0" smtClean="0"/>
              <a:t>— </a:t>
            </a:r>
            <a:r>
              <a:rPr lang="ru-RU" dirty="0" err="1" smtClean="0"/>
              <a:t>Бу-ра-ти-но</a:t>
            </a:r>
            <a:r>
              <a:rPr lang="ru-RU" dirty="0" smtClean="0"/>
              <a:t>!</a:t>
            </a:r>
          </a:p>
          <a:p>
            <a:pPr algn="ctr"/>
            <a:r>
              <a:rPr lang="ru-RU" dirty="0" smtClean="0"/>
              <a:t>На голове его колпак,</a:t>
            </a:r>
            <a:br>
              <a:rPr lang="ru-RU" dirty="0" smtClean="0"/>
            </a:br>
            <a:r>
              <a:rPr lang="ru-RU" dirty="0" smtClean="0"/>
              <a:t>Но околпачен будет враг.</a:t>
            </a:r>
            <a:br>
              <a:rPr lang="ru-RU" dirty="0" smtClean="0"/>
            </a:br>
            <a:r>
              <a:rPr lang="ru-RU" dirty="0" smtClean="0"/>
              <a:t>Злодеям он покажет нос</a:t>
            </a:r>
            <a:br>
              <a:rPr lang="ru-RU" dirty="0" smtClean="0"/>
            </a:br>
            <a:r>
              <a:rPr lang="ru-RU" dirty="0" smtClean="0"/>
              <a:t>И рассмешит друзей до слез.</a:t>
            </a:r>
            <a:br>
              <a:rPr lang="ru-RU" dirty="0" smtClean="0"/>
            </a:br>
            <a:r>
              <a:rPr lang="ru-RU" dirty="0" smtClean="0"/>
              <a:t>Он очень скоро будет тут.</a:t>
            </a:r>
            <a:br>
              <a:rPr lang="ru-RU" dirty="0" smtClean="0"/>
            </a:br>
            <a:r>
              <a:rPr lang="ru-RU" dirty="0" smtClean="0"/>
              <a:t>Скажите, как его зовут?..</a:t>
            </a:r>
            <a:br>
              <a:rPr lang="ru-RU" dirty="0" smtClean="0"/>
            </a:br>
            <a:r>
              <a:rPr lang="ru-RU" dirty="0" smtClean="0"/>
              <a:t>— </a:t>
            </a:r>
            <a:r>
              <a:rPr lang="ru-RU" dirty="0" err="1" smtClean="0"/>
              <a:t>Бу-ра-ти-но</a:t>
            </a:r>
            <a:r>
              <a:rPr lang="ru-RU" dirty="0" smtClean="0"/>
              <a:t>!</a:t>
            </a:r>
          </a:p>
          <a:p>
            <a:pPr algn="ctr"/>
            <a:r>
              <a:rPr lang="ru-RU" dirty="0" smtClean="0"/>
              <a:t>Он окружен людской молвой,</a:t>
            </a:r>
            <a:br>
              <a:rPr lang="ru-RU" dirty="0" smtClean="0"/>
            </a:br>
            <a:r>
              <a:rPr lang="ru-RU" dirty="0" smtClean="0"/>
              <a:t>Он не игрушка, он живой!</a:t>
            </a:r>
            <a:br>
              <a:rPr lang="ru-RU" dirty="0" smtClean="0"/>
            </a:br>
            <a:r>
              <a:rPr lang="ru-RU" dirty="0" smtClean="0"/>
              <a:t>В его руках от счастья ключ,</a:t>
            </a:r>
            <a:br>
              <a:rPr lang="ru-RU" dirty="0" smtClean="0"/>
            </a:br>
            <a:r>
              <a:rPr lang="ru-RU" dirty="0" smtClean="0"/>
              <a:t>И потому он так везуч.</a:t>
            </a:r>
            <a:br>
              <a:rPr lang="ru-RU" dirty="0" smtClean="0"/>
            </a:br>
            <a:r>
              <a:rPr lang="ru-RU" dirty="0" smtClean="0"/>
              <a:t>Все песенки о нем поют!</a:t>
            </a:r>
            <a:br>
              <a:rPr lang="ru-RU" dirty="0" smtClean="0"/>
            </a:br>
            <a:r>
              <a:rPr lang="ru-RU" dirty="0" smtClean="0"/>
              <a:t>Скажите, как его зовут?..</a:t>
            </a:r>
            <a:br>
              <a:rPr lang="ru-RU" dirty="0" smtClean="0"/>
            </a:br>
            <a:r>
              <a:rPr lang="ru-RU" dirty="0" smtClean="0"/>
              <a:t>— </a:t>
            </a:r>
            <a:r>
              <a:rPr lang="ru-RU" dirty="0" err="1" smtClean="0"/>
              <a:t>Бу-ра-ти-но</a:t>
            </a:r>
            <a:r>
              <a:rPr lang="ru-RU" dirty="0" smtClean="0"/>
              <a:t>!</a:t>
            </a:r>
            <a:endParaRPr lang="ru-RU" dirty="0"/>
          </a:p>
        </p:txBody>
      </p:sp>
    </p:spTree>
  </p:cSld>
  <p:clrMapOvr>
    <a:masterClrMapping/>
  </p:clrMapOvr>
  <p:transition spd="slow" advClick="0" advTm="6000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1412776"/>
            <a:ext cx="7272808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dirty="0" smtClean="0">
                <a:solidFill>
                  <a:srgbClr val="7030A0"/>
                </a:solidFill>
                <a:latin typeface="+mj-lt"/>
              </a:rPr>
              <a:t>Форма</a:t>
            </a:r>
            <a:r>
              <a:rPr lang="en-US" sz="2400" dirty="0" smtClean="0">
                <a:solidFill>
                  <a:srgbClr val="7030A0"/>
                </a:solidFill>
                <a:latin typeface="+mj-lt"/>
              </a:rPr>
              <a:t>:</a:t>
            </a:r>
            <a:r>
              <a:rPr lang="ru-RU" sz="2400" dirty="0" smtClean="0">
                <a:solidFill>
                  <a:srgbClr val="7030A0"/>
                </a:solidFill>
                <a:latin typeface="+mj-lt"/>
              </a:rPr>
              <a:t> Куплетная.</a:t>
            </a:r>
          </a:p>
          <a:p>
            <a:pPr algn="ctr">
              <a:buNone/>
            </a:pPr>
            <a:r>
              <a:rPr lang="ru-RU" sz="2400" dirty="0" smtClean="0">
                <a:solidFill>
                  <a:srgbClr val="7030A0"/>
                </a:solidFill>
                <a:latin typeface="+mj-lt"/>
              </a:rPr>
              <a:t>Темп</a:t>
            </a:r>
            <a:r>
              <a:rPr lang="en-US" sz="2400" dirty="0" smtClean="0">
                <a:solidFill>
                  <a:srgbClr val="7030A0"/>
                </a:solidFill>
                <a:latin typeface="+mj-lt"/>
              </a:rPr>
              <a:t>:</a:t>
            </a:r>
            <a:r>
              <a:rPr lang="ru-RU" sz="2400" dirty="0" smtClean="0">
                <a:solidFill>
                  <a:srgbClr val="7030A0"/>
                </a:solidFill>
                <a:latin typeface="+mj-lt"/>
              </a:rPr>
              <a:t> Подвижный.</a:t>
            </a:r>
          </a:p>
          <a:p>
            <a:pPr algn="ctr">
              <a:buNone/>
            </a:pPr>
            <a:r>
              <a:rPr lang="ru-RU" sz="2400" dirty="0" smtClean="0">
                <a:solidFill>
                  <a:srgbClr val="7030A0"/>
                </a:solidFill>
                <a:latin typeface="+mj-lt"/>
              </a:rPr>
              <a:t>Динамика</a:t>
            </a:r>
            <a:r>
              <a:rPr lang="en-US" sz="2400" dirty="0" smtClean="0">
                <a:solidFill>
                  <a:srgbClr val="7030A0"/>
                </a:solidFill>
                <a:latin typeface="+mj-lt"/>
              </a:rPr>
              <a:t>:</a:t>
            </a:r>
            <a:r>
              <a:rPr lang="ru-RU" sz="2400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2400" dirty="0" smtClean="0">
                <a:solidFill>
                  <a:srgbClr val="7030A0"/>
                </a:solidFill>
                <a:latin typeface="+mj-lt"/>
              </a:rPr>
              <a:t>f</a:t>
            </a:r>
            <a:r>
              <a:rPr lang="ru-RU" sz="2400" dirty="0" smtClean="0">
                <a:solidFill>
                  <a:srgbClr val="7030A0"/>
                </a:solidFill>
                <a:latin typeface="+mj-lt"/>
              </a:rPr>
              <a:t>  (форте)</a:t>
            </a:r>
            <a:endParaRPr lang="en-US" sz="2400" dirty="0" smtClean="0">
              <a:solidFill>
                <a:srgbClr val="7030A0"/>
              </a:solidFill>
              <a:latin typeface="+mj-lt"/>
            </a:endParaRPr>
          </a:p>
          <a:p>
            <a:pPr algn="ctr">
              <a:buNone/>
            </a:pPr>
            <a:r>
              <a:rPr lang="ru-RU" sz="2400" dirty="0" smtClean="0">
                <a:solidFill>
                  <a:srgbClr val="7030A0"/>
                </a:solidFill>
                <a:latin typeface="+mj-lt"/>
              </a:rPr>
              <a:t>Регистр</a:t>
            </a:r>
            <a:r>
              <a:rPr lang="en-US" sz="2400" dirty="0" smtClean="0">
                <a:solidFill>
                  <a:srgbClr val="7030A0"/>
                </a:solidFill>
                <a:latin typeface="+mj-lt"/>
              </a:rPr>
              <a:t>: </a:t>
            </a:r>
            <a:r>
              <a:rPr lang="ru-RU" sz="2400" dirty="0" smtClean="0">
                <a:solidFill>
                  <a:srgbClr val="7030A0"/>
                </a:solidFill>
                <a:latin typeface="+mj-lt"/>
              </a:rPr>
              <a:t>Средний.</a:t>
            </a:r>
          </a:p>
          <a:p>
            <a:pPr algn="ctr">
              <a:buNone/>
            </a:pPr>
            <a:r>
              <a:rPr lang="ru-RU" sz="2400" dirty="0" smtClean="0">
                <a:solidFill>
                  <a:srgbClr val="7030A0"/>
                </a:solidFill>
                <a:latin typeface="+mj-lt"/>
              </a:rPr>
              <a:t>Тональность</a:t>
            </a:r>
            <a:r>
              <a:rPr lang="en-US" sz="2400" dirty="0" smtClean="0">
                <a:solidFill>
                  <a:srgbClr val="7030A0"/>
                </a:solidFill>
                <a:latin typeface="+mj-lt"/>
              </a:rPr>
              <a:t>:</a:t>
            </a:r>
            <a:r>
              <a:rPr lang="ru-RU" sz="2400" dirty="0" smtClean="0">
                <a:solidFill>
                  <a:srgbClr val="7030A0"/>
                </a:solidFill>
                <a:latin typeface="+mj-lt"/>
              </a:rPr>
              <a:t> До мажор.</a:t>
            </a:r>
          </a:p>
          <a:p>
            <a:pPr algn="ctr">
              <a:buNone/>
            </a:pPr>
            <a:r>
              <a:rPr lang="ru-RU" sz="2400" dirty="0" smtClean="0">
                <a:solidFill>
                  <a:srgbClr val="7030A0"/>
                </a:solidFill>
                <a:latin typeface="+mj-lt"/>
              </a:rPr>
              <a:t>Ритм</a:t>
            </a:r>
            <a:r>
              <a:rPr lang="en-US" sz="2400" dirty="0" smtClean="0">
                <a:solidFill>
                  <a:srgbClr val="7030A0"/>
                </a:solidFill>
                <a:latin typeface="+mj-lt"/>
              </a:rPr>
              <a:t>:</a:t>
            </a:r>
            <a:r>
              <a:rPr lang="ru-RU" sz="2400" dirty="0" smtClean="0">
                <a:solidFill>
                  <a:srgbClr val="7030A0"/>
                </a:solidFill>
                <a:latin typeface="+mj-lt"/>
              </a:rPr>
              <a:t> Преобладают восьмые длительности.</a:t>
            </a:r>
          </a:p>
          <a:p>
            <a:pPr algn="ctr">
              <a:buNone/>
            </a:pPr>
            <a:r>
              <a:rPr lang="ru-RU" sz="2400" dirty="0" smtClean="0">
                <a:solidFill>
                  <a:srgbClr val="7030A0"/>
                </a:solidFill>
                <a:latin typeface="+mj-lt"/>
              </a:rPr>
              <a:t>Гармония</a:t>
            </a:r>
            <a:r>
              <a:rPr lang="en-US" sz="2400" dirty="0" smtClean="0">
                <a:solidFill>
                  <a:srgbClr val="7030A0"/>
                </a:solidFill>
                <a:latin typeface="+mj-lt"/>
              </a:rPr>
              <a:t>:</a:t>
            </a:r>
            <a:r>
              <a:rPr lang="ru-RU" sz="2400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  <a:latin typeface="+mj-lt"/>
              </a:rPr>
              <a:t>Одноголосие</a:t>
            </a:r>
            <a:r>
              <a:rPr lang="ru-RU" sz="2400" dirty="0" smtClean="0">
                <a:solidFill>
                  <a:srgbClr val="7030A0"/>
                </a:solidFill>
                <a:latin typeface="+mj-lt"/>
              </a:rPr>
              <a:t>, консонанс.</a:t>
            </a:r>
          </a:p>
          <a:p>
            <a:pPr algn="ctr">
              <a:buNone/>
            </a:pPr>
            <a:r>
              <a:rPr lang="ru-RU" sz="2400" dirty="0" smtClean="0">
                <a:solidFill>
                  <a:srgbClr val="7030A0"/>
                </a:solidFill>
                <a:latin typeface="+mj-lt"/>
              </a:rPr>
              <a:t>Вокальные особенности</a:t>
            </a:r>
            <a:r>
              <a:rPr lang="en-US" sz="2400" dirty="0" smtClean="0">
                <a:solidFill>
                  <a:srgbClr val="7030A0"/>
                </a:solidFill>
                <a:latin typeface="+mj-lt"/>
              </a:rPr>
              <a:t>:</a:t>
            </a:r>
            <a:r>
              <a:rPr lang="ru-RU" sz="2400" dirty="0" smtClean="0">
                <a:solidFill>
                  <a:srgbClr val="7030A0"/>
                </a:solidFill>
                <a:latin typeface="+mj-lt"/>
              </a:rPr>
              <a:t>Очень удобное исполнение, вначале интервалы  терция, далее движется </a:t>
            </a:r>
            <a:r>
              <a:rPr lang="ru-RU" sz="2400" dirty="0" err="1" smtClean="0">
                <a:solidFill>
                  <a:srgbClr val="7030A0"/>
                </a:solidFill>
                <a:latin typeface="+mj-lt"/>
              </a:rPr>
              <a:t>поступенно</a:t>
            </a:r>
            <a:r>
              <a:rPr lang="ru-RU" sz="2400" dirty="0" smtClean="0">
                <a:solidFill>
                  <a:srgbClr val="7030A0"/>
                </a:solidFill>
                <a:latin typeface="+mj-lt"/>
              </a:rPr>
              <a:t>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ransition spd="slow" advClick="0" advTm="6000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7772400" cy="5256584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Песня Буратино замечательная. Очень позитивная и веселая. Нравится текст и музыка песни, очень легкая и хорошо запоминается.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/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/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Если бы была возможность сыграть в мюзикле , то я бы взяла роль </a:t>
            </a:r>
            <a:r>
              <a:rPr lang="ru-RU" sz="3200" dirty="0" err="1" smtClean="0">
                <a:solidFill>
                  <a:srgbClr val="FF0000"/>
                </a:solidFill>
              </a:rPr>
              <a:t>Мальвины</a:t>
            </a:r>
            <a:r>
              <a:rPr lang="ru-RU" sz="3200" dirty="0" smtClean="0">
                <a:solidFill>
                  <a:srgbClr val="FF0000"/>
                </a:solidFill>
              </a:rPr>
              <a:t>. Почему? Потому что мне нравится  поучать других и помогать  им. 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  <p:transition spd="slow" advClick="0" advTm="6000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1331640" y="260648"/>
            <a:ext cx="6624736" cy="4234482"/>
          </a:xfrm>
        </p:spPr>
        <p:txBody>
          <a:bodyPr>
            <a:normAutofit/>
          </a:bodyPr>
          <a:lstStyle/>
          <a:p>
            <a:pPr algn="ctr"/>
            <a:r>
              <a:rPr lang="ru-RU" sz="660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Спасибо за внимание!</a:t>
            </a:r>
            <a:endParaRPr lang="ru-RU" sz="6600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slow" advClick="0" advTm="6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2996952"/>
            <a:ext cx="5961856" cy="3493368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«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Приключения Буратино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» — советский двухсерийный музыкальный </a:t>
            </a:r>
            <a:r>
              <a:rPr lang="ru-RU" dirty="0" smtClean="0">
                <a:latin typeface="Arial" pitchFamily="34" charset="0"/>
                <a:cs typeface="Arial" pitchFamily="34" charset="0"/>
                <a:hlinkClick r:id="rId2" tooltip="Телевизионный фильм"/>
              </a:rPr>
              <a:t>телевизионный фильм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 по мотивам сказки </a:t>
            </a:r>
            <a:r>
              <a:rPr lang="ru-RU" dirty="0" smtClean="0">
                <a:latin typeface="Arial" pitchFamily="34" charset="0"/>
                <a:cs typeface="Arial" pitchFamily="34" charset="0"/>
                <a:hlinkClick r:id="rId3" tooltip="Толстой, Алексей Николаевич"/>
              </a:rPr>
              <a:t>Алексея Толстого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 «</a:t>
            </a:r>
            <a:r>
              <a:rPr lang="ru-RU" dirty="0" smtClean="0">
                <a:latin typeface="Arial" pitchFamily="34" charset="0"/>
                <a:cs typeface="Arial" pitchFamily="34" charset="0"/>
                <a:hlinkClick r:id="rId4" tooltip="Золотой ключик, или Приключения Буратино"/>
              </a:rPr>
              <a:t>Золотой ключик, или Приключения Буратино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», созданный на киностудии «</a:t>
            </a:r>
            <a:r>
              <a:rPr lang="ru-RU" dirty="0" err="1" smtClean="0">
                <a:latin typeface="Arial" pitchFamily="34" charset="0"/>
                <a:cs typeface="Arial" pitchFamily="34" charset="0"/>
                <a:hlinkClick r:id="rId5" tooltip="Беларусьфильм"/>
              </a:rPr>
              <a:t>Беларусьфильм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» в 1975 году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D:\FOXCONN\Desktop\buratino_040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064" y="332656"/>
            <a:ext cx="3552395" cy="2664296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6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3945632" cy="3168352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Леонид Нечаев</a:t>
            </a:r>
            <a:br>
              <a:rPr lang="ru-RU" sz="2800" b="1" dirty="0" smtClean="0"/>
            </a:br>
            <a:r>
              <a:rPr lang="ru-RU" sz="2800" dirty="0" smtClean="0"/>
              <a:t>Белорусский и российский советский кинорежиссёр, Заслуженный деятель искусств Российской Федерации, народный артист Российской Федерации.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641080" y="5229200"/>
            <a:ext cx="45719" cy="79060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 descr="D:\FOXCONN\Desktop\Leonid_Nechayev_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332656"/>
            <a:ext cx="3600032" cy="4508835"/>
          </a:xfrm>
          <a:prstGeom prst="rect">
            <a:avLst/>
          </a:prstGeom>
          <a:noFill/>
        </p:spPr>
      </p:pic>
      <p:pic>
        <p:nvPicPr>
          <p:cNvPr id="3075" name="Picture 3" descr="D:\FOXCONN\Desktop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645024"/>
            <a:ext cx="4805467" cy="2977505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6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860032" y="1340768"/>
            <a:ext cx="28244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FFC000"/>
                </a:solidFill>
              </a:rPr>
              <a:t>Алексей Рыбников</a:t>
            </a:r>
            <a:endParaRPr lang="ru-RU" sz="2400" dirty="0">
              <a:solidFill>
                <a:srgbClr val="FFC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148064" y="3717032"/>
            <a:ext cx="25740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C000"/>
                </a:solidFill>
              </a:rPr>
              <a:t>Булат Окуджава</a:t>
            </a:r>
          </a:p>
          <a:p>
            <a:endParaRPr lang="ru-RU" sz="2400" dirty="0">
              <a:solidFill>
                <a:srgbClr val="FFC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47864" y="2708920"/>
            <a:ext cx="21912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Тексты песен: 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419872" y="620688"/>
            <a:ext cx="18125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prstClr val="black"/>
                </a:solidFill>
              </a:rPr>
              <a:t>Музыка: 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292080" y="5301208"/>
            <a:ext cx="19463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FFC000"/>
                </a:solidFill>
              </a:rPr>
              <a:t>Юрий </a:t>
            </a:r>
            <a:r>
              <a:rPr lang="ru-RU" sz="2400" dirty="0" err="1" smtClean="0">
                <a:solidFill>
                  <a:srgbClr val="FFC000"/>
                </a:solidFill>
              </a:rPr>
              <a:t>Энтин</a:t>
            </a:r>
            <a:endParaRPr lang="ru-RU" dirty="0"/>
          </a:p>
        </p:txBody>
      </p:sp>
      <p:pic>
        <p:nvPicPr>
          <p:cNvPr id="1027" name="Picture 3" descr="D:\FOXCONN\Desktop\загружен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4653136"/>
            <a:ext cx="1181100" cy="1771650"/>
          </a:xfrm>
          <a:prstGeom prst="rect">
            <a:avLst/>
          </a:prstGeom>
          <a:noFill/>
        </p:spPr>
      </p:pic>
      <p:pic>
        <p:nvPicPr>
          <p:cNvPr id="1029" name="Picture 5" descr="D:\FOXCONN\Desktop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284984"/>
            <a:ext cx="2343238" cy="1311969"/>
          </a:xfrm>
          <a:prstGeom prst="rect">
            <a:avLst/>
          </a:prstGeom>
          <a:noFill/>
        </p:spPr>
      </p:pic>
      <p:pic>
        <p:nvPicPr>
          <p:cNvPr id="1030" name="Picture 6" descr="D:\FOXCONN\Desktop\i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836712"/>
            <a:ext cx="1440160" cy="1822988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60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FOXCONN\Desktop\i (1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32656"/>
            <a:ext cx="2733675" cy="204787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139952" y="620688"/>
            <a:ext cx="336991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3200" b="1" cap="all" dirty="0" smtClean="0">
                <a:hlinkClick r:id="rId3"/>
              </a:rPr>
              <a:t>ДМИТРИЙ ИОСИФОВ</a:t>
            </a:r>
            <a:r>
              <a:rPr lang="ru-RU" sz="3200" b="1" cap="all" dirty="0" smtClean="0"/>
              <a:t> -Буратино</a:t>
            </a:r>
            <a:endParaRPr lang="ru-RU" sz="3200" b="1" cap="all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75856" y="2564904"/>
            <a:ext cx="289174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3200" b="1" cap="all" dirty="0">
                <a:hlinkClick r:id="rId4"/>
              </a:rPr>
              <a:t>ВЛАДИМИР </a:t>
            </a:r>
            <a:r>
              <a:rPr lang="ru-RU" sz="3200" b="1" cap="all" dirty="0" err="1" smtClean="0">
                <a:hlinkClick r:id="rId4"/>
              </a:rPr>
              <a:t>ЭТУШ</a:t>
            </a:r>
            <a:r>
              <a:rPr lang="ru-RU" sz="3200" b="1" cap="all" dirty="0" err="1" smtClean="0"/>
              <a:t>-карабас</a:t>
            </a:r>
            <a:r>
              <a:rPr lang="ru-RU" sz="3200" b="1" cap="all" dirty="0" smtClean="0"/>
              <a:t> БАРАБАС</a:t>
            </a:r>
            <a:endParaRPr lang="ru-RU" sz="3200" b="1" cap="all" dirty="0"/>
          </a:p>
        </p:txBody>
      </p:sp>
      <p:pic>
        <p:nvPicPr>
          <p:cNvPr id="4099" name="Picture 3" descr="D:\FOXCONN\Desktop\nt_5mc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2348880"/>
            <a:ext cx="1802682" cy="2376263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563888" y="5013176"/>
            <a:ext cx="309634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3200" b="1" cap="all" dirty="0">
                <a:hlinkClick r:id="rId6"/>
              </a:rPr>
              <a:t>НИКОЛАЙ </a:t>
            </a:r>
            <a:r>
              <a:rPr lang="ru-RU" sz="3200" b="1" cap="all" dirty="0" smtClean="0">
                <a:hlinkClick r:id="rId6"/>
              </a:rPr>
              <a:t>ГРИНЬКО</a:t>
            </a:r>
            <a:r>
              <a:rPr lang="ru-RU" sz="3200" b="1" cap="all" dirty="0" smtClean="0"/>
              <a:t>-ПАПА </a:t>
            </a:r>
            <a:r>
              <a:rPr lang="ru-RU" sz="3200" b="1" cap="all" dirty="0" err="1" smtClean="0"/>
              <a:t>карло</a:t>
            </a:r>
            <a:endParaRPr lang="ru-RU" sz="3200" b="1" cap="all" dirty="0" smtClean="0"/>
          </a:p>
          <a:p>
            <a:pPr algn="ctr" fontAlgn="base"/>
            <a:endParaRPr lang="ru-RU" sz="3200" b="1" cap="all" dirty="0"/>
          </a:p>
        </p:txBody>
      </p:sp>
      <p:pic>
        <p:nvPicPr>
          <p:cNvPr id="4101" name="Picture 5" descr="http://www.kinomania.ru/images/people/nt_7c8q.jpg?943244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5576" y="4077072"/>
            <a:ext cx="1872208" cy="2467913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600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4048" y="332656"/>
            <a:ext cx="261698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3200" b="1" cap="all" dirty="0">
                <a:solidFill>
                  <a:srgbClr val="FFCC00"/>
                </a:solidFill>
                <a:hlinkClick r:id="rId2"/>
              </a:rPr>
              <a:t>ТАТЬЯНА </a:t>
            </a:r>
            <a:r>
              <a:rPr lang="ru-RU" sz="3200" b="1" cap="all" dirty="0" err="1" smtClean="0">
                <a:solidFill>
                  <a:srgbClr val="FFCC00"/>
                </a:solidFill>
                <a:hlinkClick r:id="rId2"/>
              </a:rPr>
              <a:t>ПРОЦЕНКО</a:t>
            </a:r>
            <a:r>
              <a:rPr lang="ru-RU" sz="3200" b="1" cap="all" dirty="0" err="1" smtClean="0"/>
              <a:t>-мальвина</a:t>
            </a:r>
            <a:endParaRPr lang="ru-RU" sz="3200" b="1" cap="all" dirty="0"/>
          </a:p>
        </p:txBody>
      </p:sp>
      <p:pic>
        <p:nvPicPr>
          <p:cNvPr id="17410" name="Picture 2" descr="D:\FOXCONN\Desktop\i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88640"/>
            <a:ext cx="2733675" cy="2047875"/>
          </a:xfrm>
          <a:prstGeom prst="rect">
            <a:avLst/>
          </a:prstGeom>
          <a:noFill/>
        </p:spPr>
      </p:pic>
      <p:pic>
        <p:nvPicPr>
          <p:cNvPr id="17412" name="Picture 4" descr="D:\FOXCONN\Desktop\roman-stolkarc-14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1988840"/>
            <a:ext cx="1944216" cy="272190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987824" y="2420888"/>
            <a:ext cx="244827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u="sng" dirty="0" smtClean="0">
                <a:solidFill>
                  <a:srgbClr val="FF9933"/>
                </a:solidFill>
              </a:rPr>
              <a:t>РОМАН СТОЛКАРЦ</a:t>
            </a:r>
            <a:r>
              <a:rPr lang="ru-RU" sz="3200" b="1" dirty="0" smtClean="0"/>
              <a:t>-ПЬЕРО</a:t>
            </a:r>
            <a:endParaRPr lang="ru-RU" sz="3200" b="1" dirty="0" smtClean="0">
              <a:solidFill>
                <a:srgbClr val="FF9933"/>
              </a:solidFill>
            </a:endParaRPr>
          </a:p>
          <a:p>
            <a:endParaRPr lang="ru-RU" sz="3200" b="1" dirty="0"/>
          </a:p>
        </p:txBody>
      </p:sp>
      <p:pic>
        <p:nvPicPr>
          <p:cNvPr id="17413" name="Picture 5" descr="D:\FOXCONN\Desktop\i (3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4077072"/>
            <a:ext cx="1865107" cy="252028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3131840" y="4581128"/>
            <a:ext cx="35283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u="sng" dirty="0" smtClean="0">
                <a:solidFill>
                  <a:srgbClr val="FF9933"/>
                </a:solidFill>
              </a:rPr>
              <a:t>ТОМАС  АУГУСТИНАС</a:t>
            </a:r>
            <a:r>
              <a:rPr lang="ru-RU" sz="3200" b="1" dirty="0" smtClean="0"/>
              <a:t>-АРТЕМОН</a:t>
            </a:r>
            <a:endParaRPr lang="ru-RU" sz="3200" u="sng" dirty="0"/>
          </a:p>
        </p:txBody>
      </p:sp>
    </p:spTree>
  </p:cSld>
  <p:clrMapOvr>
    <a:masterClrMapping/>
  </p:clrMapOvr>
  <p:transition spd="slow" advClick="0" advTm="600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FOXCONN\Desktop\nt_kg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04664"/>
            <a:ext cx="1728192" cy="227807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915816" y="404664"/>
            <a:ext cx="281814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3200" b="1" cap="all" dirty="0">
                <a:hlinkClick r:id="rId3"/>
              </a:rPr>
              <a:t>РИНА </a:t>
            </a:r>
            <a:r>
              <a:rPr lang="ru-RU" sz="3200" b="1" cap="all" dirty="0" smtClean="0">
                <a:hlinkClick r:id="rId3"/>
              </a:rPr>
              <a:t>ЗЕЛЁНАЯ</a:t>
            </a:r>
            <a:r>
              <a:rPr lang="ru-RU" sz="3200" b="1" cap="all" dirty="0" smtClean="0"/>
              <a:t>-ЧЕРЕПАХА ТОРТИЛА</a:t>
            </a:r>
            <a:endParaRPr lang="ru-RU" sz="3200" b="1" cap="all" dirty="0"/>
          </a:p>
        </p:txBody>
      </p:sp>
      <p:pic>
        <p:nvPicPr>
          <p:cNvPr id="18435" name="Picture 3" descr="D:\FOXCONN\Desktop\nt_2p5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2348880"/>
            <a:ext cx="1787252" cy="2355923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004048" y="2492896"/>
            <a:ext cx="259228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3200" b="1" cap="all" dirty="0">
                <a:hlinkClick r:id="rId5"/>
              </a:rPr>
              <a:t>РОЛАН </a:t>
            </a:r>
            <a:r>
              <a:rPr lang="ru-RU" sz="3200" b="1" cap="all" dirty="0" smtClean="0">
                <a:hlinkClick r:id="rId5"/>
              </a:rPr>
              <a:t>БЫКОВ</a:t>
            </a:r>
            <a:r>
              <a:rPr lang="ru-RU" sz="3200" b="1" cap="all" dirty="0" smtClean="0"/>
              <a:t>-</a:t>
            </a:r>
          </a:p>
          <a:p>
            <a:pPr fontAlgn="base"/>
            <a:r>
              <a:rPr lang="ru-RU" sz="3200" b="1" cap="all" dirty="0" smtClean="0"/>
              <a:t>КОТ БАЗИЛИО</a:t>
            </a:r>
            <a:endParaRPr lang="ru-RU" sz="3200" b="1" cap="all" dirty="0"/>
          </a:p>
        </p:txBody>
      </p:sp>
      <p:pic>
        <p:nvPicPr>
          <p:cNvPr id="18436" name="Picture 4" descr="D:\FOXCONN\Desktop\nt_gb1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600" y="4221088"/>
            <a:ext cx="1728192" cy="2278071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059832" y="4509120"/>
            <a:ext cx="266429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3200" b="1" cap="all" dirty="0">
                <a:hlinkClick r:id="rId7"/>
              </a:rPr>
              <a:t>ЕЛЕНА </a:t>
            </a:r>
            <a:r>
              <a:rPr lang="ru-RU" sz="3200" b="1" cap="all" dirty="0" smtClean="0">
                <a:hlinkClick r:id="rId7"/>
              </a:rPr>
              <a:t>САНАЕВА</a:t>
            </a:r>
            <a:r>
              <a:rPr lang="ru-RU" sz="3200" b="1" cap="all" dirty="0" smtClean="0"/>
              <a:t>-ЛИСА АЛИСА</a:t>
            </a:r>
            <a:endParaRPr lang="ru-RU" sz="3200" b="1" cap="all" dirty="0"/>
          </a:p>
        </p:txBody>
      </p:sp>
    </p:spTree>
  </p:cSld>
  <p:clrMapOvr>
    <a:masterClrMapping/>
  </p:clrMapOvr>
  <p:transition spd="slow" advClick="0" advTm="600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:\FOXCONN\Desktop\nt_1aa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1643236" cy="216608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43808" y="692696"/>
            <a:ext cx="293432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3200" b="1" cap="all" dirty="0">
                <a:solidFill>
                  <a:srgbClr val="FFCC00"/>
                </a:solidFill>
                <a:hlinkClick r:id="rId3"/>
              </a:rPr>
              <a:t>ВЛАДИМИР </a:t>
            </a:r>
            <a:r>
              <a:rPr lang="ru-RU" sz="3200" b="1" cap="all" dirty="0" smtClean="0">
                <a:solidFill>
                  <a:srgbClr val="FFCC00"/>
                </a:solidFill>
                <a:hlinkClick r:id="rId3"/>
              </a:rPr>
              <a:t>БАСОВ</a:t>
            </a:r>
            <a:r>
              <a:rPr lang="ru-RU" sz="3200" b="1" cap="all" dirty="0" smtClean="0"/>
              <a:t>-ДУРЕМАР</a:t>
            </a:r>
            <a:endParaRPr lang="ru-RU" sz="3200" b="1" cap="all" dirty="0"/>
          </a:p>
        </p:txBody>
      </p:sp>
      <p:pic>
        <p:nvPicPr>
          <p:cNvPr id="19459" name="Picture 3" descr="D:\FOXCONN\Desktop\np_9gi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1340768"/>
            <a:ext cx="2664296" cy="351950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259632" y="2708920"/>
            <a:ext cx="453650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3200" b="1" u="sng" dirty="0" smtClean="0">
                <a:solidFill>
                  <a:srgbClr val="FF9933"/>
                </a:solidFill>
              </a:rPr>
              <a:t>ЮРИЙ КАТИН-ЯРЦЕВ</a:t>
            </a:r>
            <a:r>
              <a:rPr lang="ru-RU" sz="3200" b="1" dirty="0" smtClean="0"/>
              <a:t>-ДЖУЗЕППЕ</a:t>
            </a:r>
            <a:endParaRPr lang="ru-RU" sz="3200" b="1" dirty="0"/>
          </a:p>
        </p:txBody>
      </p:sp>
      <p:pic>
        <p:nvPicPr>
          <p:cNvPr id="19460" name="Picture 4" descr="D:\FOXCONN\Desktop\24905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3861047"/>
            <a:ext cx="1656184" cy="2622291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3275856" y="4653136"/>
            <a:ext cx="533626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sz="3200" b="1" u="sng" dirty="0" smtClean="0">
                <a:solidFill>
                  <a:srgbClr val="FF9933"/>
                </a:solidFill>
              </a:rPr>
              <a:t>ГРИГОРИЙ СВЕТЛОРУСОВ</a:t>
            </a:r>
            <a:r>
              <a:rPr lang="ru-RU" sz="3200" b="1" dirty="0" smtClean="0"/>
              <a:t>-</a:t>
            </a:r>
          </a:p>
          <a:p>
            <a:pPr fontAlgn="base"/>
            <a:r>
              <a:rPr lang="ru-RU" sz="3200" b="1" dirty="0" smtClean="0"/>
              <a:t>АРЛЕКИНО</a:t>
            </a:r>
            <a:endParaRPr lang="ru-RU" sz="3200" b="1" dirty="0">
              <a:solidFill>
                <a:srgbClr val="FF9933"/>
              </a:solidFill>
            </a:endParaRPr>
          </a:p>
        </p:txBody>
      </p:sp>
    </p:spTree>
  </p:cSld>
  <p:clrMapOvr>
    <a:masterClrMapping/>
  </p:clrMapOvr>
  <p:transition spd="slow" advClick="0" advTm="6000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250629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Музыкально-теоретический анализ песни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00B050"/>
                </a:solidFill>
                <a:latin typeface="Arial Black" pitchFamily="34" charset="0"/>
              </a:rPr>
              <a:t>“</a:t>
            </a:r>
            <a:r>
              <a:rPr lang="ru-RU" dirty="0" smtClean="0">
                <a:solidFill>
                  <a:srgbClr val="00B050"/>
                </a:solidFill>
                <a:latin typeface="Arial Black" pitchFamily="34" charset="0"/>
              </a:rPr>
              <a:t>БУРАТИНО</a:t>
            </a:r>
            <a:r>
              <a:rPr lang="en-US" dirty="0" smtClean="0">
                <a:solidFill>
                  <a:srgbClr val="00B050"/>
                </a:solidFill>
                <a:latin typeface="Arial Black" pitchFamily="34" charset="0"/>
              </a:rPr>
              <a:t>”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31" name="Picture 7" descr="D:\FOXCONN\Desktop\15d06ac4ef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420888"/>
            <a:ext cx="3051582" cy="4032448"/>
          </a:xfrm>
          <a:prstGeom prst="rect">
            <a:avLst/>
          </a:prstGeom>
          <a:noFill/>
        </p:spPr>
      </p:pic>
      <p:pic>
        <p:nvPicPr>
          <p:cNvPr id="1032" name="Picture 8" descr="D:\FOXCONN\Desktop\81735fe2ad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2924944"/>
            <a:ext cx="2736304" cy="3615830"/>
          </a:xfrm>
          <a:prstGeom prst="rect">
            <a:avLst/>
          </a:prstGeom>
          <a:noFill/>
        </p:spPr>
      </p:pic>
      <p:pic>
        <p:nvPicPr>
          <p:cNvPr id="1033" name="Picture 9" descr="D:\FOXCONN\Desktop\c8c82fdd34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2924944"/>
            <a:ext cx="2649412" cy="3501008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6000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395</TotalTime>
  <Words>136</Words>
  <Application>Microsoft Office PowerPoint</Application>
  <PresentationFormat>Экран (4:3)</PresentationFormat>
  <Paragraphs>38</Paragraphs>
  <Slides>13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Справедливость</vt:lpstr>
      <vt:lpstr>Слайд 1</vt:lpstr>
      <vt:lpstr>Слайд 2</vt:lpstr>
      <vt:lpstr>Леонид Нечаев Белорусский и российский советский кинорежиссёр, Заслуженный деятель искусств Российской Федерации, народный артист Российской Федерации.</vt:lpstr>
      <vt:lpstr>Слайд 4</vt:lpstr>
      <vt:lpstr>Слайд 5</vt:lpstr>
      <vt:lpstr>Слайд 6</vt:lpstr>
      <vt:lpstr>Слайд 7</vt:lpstr>
      <vt:lpstr>Слайд 8</vt:lpstr>
      <vt:lpstr>Музыкально-теоретический анализ песни  “БУРАТИНО” </vt:lpstr>
      <vt:lpstr>Слайд 10</vt:lpstr>
      <vt:lpstr>Слайд 11</vt:lpstr>
      <vt:lpstr>Песня Буратино замечательная. Очень позитивная и веселая. Нравится текст и музыка песни, очень легкая и хорошо запоминается.   Если бы была возможность сыграть в мюзикле , то я бы взяла роль Мальвины. Почему? Потому что мне нравится  поучать других и помогать  им. 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User2</dc:creator>
  <cp:lastModifiedBy>User2</cp:lastModifiedBy>
  <cp:revision>38</cp:revision>
  <dcterms:created xsi:type="dcterms:W3CDTF">2017-02-26T17:04:22Z</dcterms:created>
  <dcterms:modified xsi:type="dcterms:W3CDTF">2017-03-05T18:55:48Z</dcterms:modified>
</cp:coreProperties>
</file>