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67" r:id="rId3"/>
    <p:sldId id="266" r:id="rId4"/>
    <p:sldId id="268" r:id="rId5"/>
    <p:sldId id="270" r:id="rId6"/>
    <p:sldId id="271" r:id="rId7"/>
    <p:sldId id="269" r:id="rId8"/>
    <p:sldId id="262" r:id="rId9"/>
    <p:sldId id="259" r:id="rId10"/>
    <p:sldId id="272" r:id="rId11"/>
    <p:sldId id="287" r:id="rId12"/>
    <p:sldId id="273" r:id="rId13"/>
    <p:sldId id="274" r:id="rId14"/>
    <p:sldId id="275" r:id="rId15"/>
    <p:sldId id="276" r:id="rId16"/>
    <p:sldId id="277" r:id="rId17"/>
    <p:sldId id="286" r:id="rId18"/>
    <p:sldId id="278" r:id="rId19"/>
    <p:sldId id="279" r:id="rId20"/>
    <p:sldId id="280" r:id="rId21"/>
    <p:sldId id="281" r:id="rId22"/>
    <p:sldId id="282" r:id="rId23"/>
    <p:sldId id="285" r:id="rId24"/>
    <p:sldId id="284" r:id="rId25"/>
  </p:sldIdLst>
  <p:sldSz cx="9144000" cy="6858000" type="screen4x3"/>
  <p:notesSz cx="6858000" cy="9144000"/>
  <p:embeddedFontLst>
    <p:embeddedFont>
      <p:font typeface="Rubius"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DB9DC"/>
    <a:srgbClr val="8D1E1B"/>
    <a:srgbClr val="FFFF99"/>
    <a:srgbClr val="246E24"/>
    <a:srgbClr val="339933"/>
    <a:srgbClr val="005E5C"/>
    <a:srgbClr val="00487E"/>
    <a:srgbClr val="006600"/>
    <a:srgbClr val="C42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2" autoAdjust="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9928F-8EAC-4FD4-9D8F-49C043011810}" type="datetimeFigureOut">
              <a:rPr lang="ru-RU" smtClean="0"/>
              <a:t>10.03.2017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11626-7EEF-4238-BDF7-AE350B54E138}" type="slidenum">
              <a:rPr lang="ru-RU" smtClean="0"/>
              <a:t>‹#›</a:t>
            </a:fld>
            <a:endParaRPr lang="ru-RU"/>
          </a:p>
        </p:txBody>
      </p:sp>
    </p:spTree>
    <p:extLst>
      <p:ext uri="{BB962C8B-B14F-4D97-AF65-F5344CB8AC3E}">
        <p14:creationId xmlns:p14="http://schemas.microsoft.com/office/powerpoint/2010/main" val="203370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D11626-7EEF-4238-BDF7-AE350B54E138}" type="slidenum">
              <a:rPr lang="ru-RU" smtClean="0"/>
              <a:t>10</a:t>
            </a:fld>
            <a:endParaRPr lang="ru-RU"/>
          </a:p>
        </p:txBody>
      </p:sp>
    </p:spTree>
    <p:extLst>
      <p:ext uri="{BB962C8B-B14F-4D97-AF65-F5344CB8AC3E}">
        <p14:creationId xmlns:p14="http://schemas.microsoft.com/office/powerpoint/2010/main" val="2594018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1924" TargetMode="External"/><Relationship Id="rId3" Type="http://schemas.openxmlformats.org/officeDocument/2006/relationships/hyperlink" Target="http://yandex.ru/clck/jsredir?from=yandex.ru;search/;web;;&amp;text=&amp;etext=1331.KLdXXRhcptVJPtpPzXo8fOR5I4WXQZwxe-oGc1LrZkXBOOXWLccUIEe2I02jXFB7.c0260e17156c029fd11f6f16934f83136738065c&amp;uuid=&amp;state=PEtFfuTeVD5kpHnK9lio9T6U0-imFY5Ibl_FxS8ahbetb9q-Ws8tqQaT6YcO5ES2WU_XNsggvSsFTfHqJ8Yy-1diqrUkiHwNVkMEv806VSQ&amp;data=UlNrNmk5WktYejY4cHFySjRXSWhXQzdLY3hSTVNzV2ZCVXgzZzFIWmJXemRtSl9GU3pqWkpZZHVXUjktbGpiMDRydng2cVFfN0ZzazIzcUl0MlNkUUJOd1BDLW9xNUxCRGo1Y3Q5bEVYblJ4V1lVd3J1N1kyT1VfZ1JucWpOVndBRWlmQUo0emZSSFdadWRHYjAyZDJYYnViRUhoQ1hXT0J0aC0wZ3hBTzFJS3Y0TWt6cDNwNU9obVlsdGtjVHI1Y0s0Y1NVRnB2U2IxWjBZa3lraDROREhFYzRqU1BnVU1vdTZIcjNoOHkzcE5wYURySmQ3Y0w3akl1WFdPcmtra0dNbFlLWkU3WWMzVlp1aGh6TmR1OUdJRWJTMWJKMDhkNDV5emVBLUdkd1VKMFFDc2I2SW15ajhkLW5RVHlUdUdCcGlGZm5zdlhlXzR6ZWYxLU9NSTQxNE9NYmdHRHZnNWZSYkZCZUxnSjBB&amp;b64e=2&amp;sign=54f1504e66717959f9a1d4450a1e9495&amp;keyno=0&amp;cst=AiuY0DBWFJ5fN_r-AEszky-RH_XkajP3-dNNUHSkhSWICsrPt9WooVcx3QfbCasMCwCJ52MLepRSy67DIIBHE-KOVguuBfFCiC9kITiitrN98GFKMRooinEDCFcc0YSZifBD01rKllx5FEt0na8EFSbetkXuDzmbzgY-wW5wHsooWXEeqkiDWyApXyY18ifBK7aCtFnOMulZl5QTUmZ1Tp0SlAPd31aMlAAOVgbutGZOcnjHd8Bdfq0vZrAv6i-e2NljQy8nJBpXDTW3LHiB3G9d17OMAyqcDRtzNSyOOvrjyKr1D3WTlw&amp;ref=orjY4mGPRjk5boDnW0uvlrrd71vZw9kpRCW0UBsb0xcy73JSQzswgH6fSG0t_3jVPmr_4xCq87h-rls4uxULBKVc3CJ7GXnF6WKoWcYf2wFj2OaSYOzp9qsvEQfH1TLIT2aUf3Qc0waVdxjQAnwLrYjPeYrzG8to&amp;l10n=ru&amp;cts=1487056069413&amp;mc=5.659675110931676" TargetMode="External"/><Relationship Id="rId7" Type="http://schemas.openxmlformats.org/officeDocument/2006/relationships/hyperlink" Target="https://ru.wikipedia.org/wiki/9_%D0%BC%D0%B0%D1%8F" TargetMode="External"/><Relationship Id="rId12"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s://ru.wikipedia.org/wiki/%D0%9C%D0%BE%D1%81%D0%BA%D0%B2%D0%B0" TargetMode="External"/><Relationship Id="rId11" Type="http://schemas.openxmlformats.org/officeDocument/2006/relationships/image" Target="../media/image10.jpg"/><Relationship Id="rId5" Type="http://schemas.openxmlformats.org/officeDocument/2006/relationships/hyperlink" Target="https://ru.wikipedia.org/wiki/1935_%D0%B3%D0%BE%D0%B4" TargetMode="External"/><Relationship Id="rId10" Type="http://schemas.openxmlformats.org/officeDocument/2006/relationships/hyperlink" Target="https://ru.wikipedia.org/wiki/1997" TargetMode="External"/><Relationship Id="rId4" Type="http://schemas.openxmlformats.org/officeDocument/2006/relationships/hyperlink" Target="https://ru.wikipedia.org/wiki/21_%D0%B0%D0%B2%D0%B3%D1%83%D1%81%D1%82%D0%B0" TargetMode="External"/><Relationship Id="rId9" Type="http://schemas.openxmlformats.org/officeDocument/2006/relationships/hyperlink" Target="https://ru.wikipedia.org/wiki/12_%D0%B8%D1%8E%D0%BD%D1%8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kino-teatr.ru/kino/acter/m/sov/1113/bio/" TargetMode="External"/><Relationship Id="rId13" Type="http://schemas.openxmlformats.org/officeDocument/2006/relationships/hyperlink" Target="http://www.kino-teatr.ru/kino/acter/w/sov/1608/bio/" TargetMode="External"/><Relationship Id="rId3" Type="http://schemas.openxmlformats.org/officeDocument/2006/relationships/hyperlink" Target="http://www.kino-teatr.ru/kino/acter/m/sov/1748/bio/" TargetMode="External"/><Relationship Id="rId7" Type="http://schemas.openxmlformats.org/officeDocument/2006/relationships/hyperlink" Target="http://www.kino-teatr.ru/kino/acter/c/sov/24714/bio/" TargetMode="External"/><Relationship Id="rId12" Type="http://schemas.openxmlformats.org/officeDocument/2006/relationships/hyperlink" Target="http://www.kino-teatr.ru/kino/acter/m/sov/636/bio/" TargetMode="External"/><Relationship Id="rId2" Type="http://schemas.openxmlformats.org/officeDocument/2006/relationships/image" Target="../media/image12.jpg"/><Relationship Id="rId16" Type="http://schemas.openxmlformats.org/officeDocument/2006/relationships/hyperlink" Target="http://www.kino-teatr.ru/kino/acter/m/sov/592/bio/" TargetMode="External"/><Relationship Id="rId1" Type="http://schemas.openxmlformats.org/officeDocument/2006/relationships/slideLayout" Target="../slideLayouts/slideLayout2.xml"/><Relationship Id="rId6" Type="http://schemas.openxmlformats.org/officeDocument/2006/relationships/hyperlink" Target="http://www.kino-teatr.ru/kino/acter/c/sov/15819/bio/" TargetMode="External"/><Relationship Id="rId11" Type="http://schemas.openxmlformats.org/officeDocument/2006/relationships/hyperlink" Target="http://www.kino-teatr.ru/kino/acter/w/sov/3779/bio/" TargetMode="External"/><Relationship Id="rId5" Type="http://schemas.openxmlformats.org/officeDocument/2006/relationships/hyperlink" Target="http://www.kino-teatr.ru/kino/acter/c/sov/15818/bio/" TargetMode="External"/><Relationship Id="rId15" Type="http://schemas.openxmlformats.org/officeDocument/2006/relationships/hyperlink" Target="http://www.kino-teatr.ru/kino/acter/m/sov/4687/bio/" TargetMode="External"/><Relationship Id="rId10" Type="http://schemas.openxmlformats.org/officeDocument/2006/relationships/hyperlink" Target="http://www.kino-teatr.ru/kino/acter/m/sov/341/bio/" TargetMode="External"/><Relationship Id="rId4" Type="http://schemas.openxmlformats.org/officeDocument/2006/relationships/hyperlink" Target="http://www.kino-teatr.ru/kino/acter/c/sov/3511/bio/" TargetMode="External"/><Relationship Id="rId9" Type="http://schemas.openxmlformats.org/officeDocument/2006/relationships/hyperlink" Target="http://www.kino-teatr.ru/kino/acter/m/sov/4999/bio/" TargetMode="External"/><Relationship Id="rId14" Type="http://schemas.openxmlformats.org/officeDocument/2006/relationships/hyperlink" Target="http://www.kino-teatr.ru/kino/acter/m/sov/1906/bi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39599"/>
            <a:ext cx="7178254" cy="2634509"/>
          </a:xfrm>
        </p:spPr>
        <p:txBody>
          <a:bodyPr>
            <a:noAutofit/>
            <a:scene3d>
              <a:camera prst="orthographicFront"/>
              <a:lightRig rig="threePt" dir="t"/>
            </a:scene3d>
            <a:sp3d extrusionH="57150">
              <a:bevelT w="38100" h="38100" prst="angle"/>
            </a:sp3d>
          </a:bodyPr>
          <a:lstStyle/>
          <a:p>
            <a:pPr>
              <a:lnSpc>
                <a:spcPct val="90000"/>
              </a:lnSpc>
            </a:pPr>
            <a:r>
              <a:rPr lang="ru-RU" sz="3600" b="1" dirty="0" smtClean="0">
                <a:ln w="9525">
                  <a:solidFill>
                    <a:srgbClr val="246E24"/>
                  </a:solidFill>
                </a:ln>
                <a:gradFill>
                  <a:gsLst>
                    <a:gs pos="93000">
                      <a:srgbClr val="339933"/>
                    </a:gs>
                    <a:gs pos="10000">
                      <a:srgbClr val="339933"/>
                    </a:gs>
                    <a:gs pos="24000">
                      <a:schemeClr val="tx2">
                        <a:lumMod val="40000"/>
                        <a:lumOff val="60000"/>
                      </a:schemeClr>
                    </a:gs>
                    <a:gs pos="37000">
                      <a:srgbClr val="FFFFCC"/>
                    </a:gs>
                    <a:gs pos="54000">
                      <a:srgbClr val="EDB9DC"/>
                    </a:gs>
                    <a:gs pos="69000">
                      <a:srgbClr val="FFFFCC"/>
                    </a:gs>
                    <a:gs pos="81000">
                      <a:schemeClr val="tx2">
                        <a:lumMod val="40000"/>
                        <a:lumOff val="60000"/>
                      </a:schemeClr>
                    </a:gs>
                  </a:gsLst>
                  <a:lin ang="5400000" scaled="0"/>
                </a:gradFill>
                <a:effectLst>
                  <a:reflection blurRad="6350" stA="55000" endA="300" endPos="45500" dir="5400000" sy="-100000" algn="bl" rotWithShape="0"/>
                </a:effectLst>
                <a:latin typeface="Rubius" pitchFamily="2" charset="0"/>
              </a:rPr>
              <a:t>Художественный фильм </a:t>
            </a:r>
            <a:r>
              <a:rPr lang="ru-RU" sz="4800" b="1" dirty="0" smtClean="0">
                <a:ln w="9525">
                  <a:solidFill>
                    <a:srgbClr val="246E24"/>
                  </a:solidFill>
                </a:ln>
                <a:gradFill>
                  <a:gsLst>
                    <a:gs pos="93000">
                      <a:srgbClr val="339933"/>
                    </a:gs>
                    <a:gs pos="10000">
                      <a:srgbClr val="339933"/>
                    </a:gs>
                    <a:gs pos="24000">
                      <a:schemeClr val="tx2">
                        <a:lumMod val="40000"/>
                        <a:lumOff val="60000"/>
                      </a:schemeClr>
                    </a:gs>
                    <a:gs pos="37000">
                      <a:srgbClr val="FFFFCC"/>
                    </a:gs>
                    <a:gs pos="54000">
                      <a:srgbClr val="EDB9DC"/>
                    </a:gs>
                    <a:gs pos="69000">
                      <a:srgbClr val="FFFFCC"/>
                    </a:gs>
                    <a:gs pos="81000">
                      <a:schemeClr val="tx2">
                        <a:lumMod val="40000"/>
                        <a:lumOff val="60000"/>
                      </a:schemeClr>
                    </a:gs>
                  </a:gsLst>
                  <a:lin ang="5400000" scaled="0"/>
                </a:gradFill>
                <a:effectLst>
                  <a:reflection blurRad="6350" stA="55000" endA="300" endPos="45500" dir="5400000" sy="-100000" algn="bl" rotWithShape="0"/>
                </a:effectLst>
                <a:latin typeface="Rubius" pitchFamily="2" charset="0"/>
              </a:rPr>
              <a:t>«Золотой ключик или приключения Буратино»</a:t>
            </a:r>
            <a:endParaRPr lang="ru-RU" sz="4800" b="1" dirty="0">
              <a:ln w="9525">
                <a:solidFill>
                  <a:srgbClr val="246E24"/>
                </a:solidFill>
              </a:ln>
              <a:gradFill>
                <a:gsLst>
                  <a:gs pos="93000">
                    <a:srgbClr val="339933"/>
                  </a:gs>
                  <a:gs pos="10000">
                    <a:srgbClr val="339933"/>
                  </a:gs>
                  <a:gs pos="24000">
                    <a:schemeClr val="tx2">
                      <a:lumMod val="40000"/>
                      <a:lumOff val="60000"/>
                    </a:schemeClr>
                  </a:gs>
                  <a:gs pos="37000">
                    <a:srgbClr val="FFFFCC"/>
                  </a:gs>
                  <a:gs pos="54000">
                    <a:srgbClr val="EDB9DC"/>
                  </a:gs>
                  <a:gs pos="69000">
                    <a:srgbClr val="FFFFCC"/>
                  </a:gs>
                  <a:gs pos="81000">
                    <a:schemeClr val="tx2">
                      <a:lumMod val="40000"/>
                      <a:lumOff val="60000"/>
                    </a:schemeClr>
                  </a:gs>
                </a:gsLst>
                <a:lin ang="5400000" scaled="0"/>
              </a:gradFill>
              <a:effectLst>
                <a:reflection blurRad="6350" stA="55000" endA="300" endPos="45500" dir="5400000" sy="-100000" algn="bl" rotWithShape="0"/>
              </a:effectLst>
              <a:latin typeface="Rubius" pitchFamily="2" charset="0"/>
            </a:endParaRPr>
          </a:p>
        </p:txBody>
      </p:sp>
      <p:sp>
        <p:nvSpPr>
          <p:cNvPr id="3" name="Подзаголовок 2"/>
          <p:cNvSpPr>
            <a:spLocks noGrp="1"/>
          </p:cNvSpPr>
          <p:nvPr>
            <p:ph type="subTitle" idx="1"/>
          </p:nvPr>
        </p:nvSpPr>
        <p:spPr>
          <a:xfrm>
            <a:off x="1985665" y="4941168"/>
            <a:ext cx="5116537" cy="1512168"/>
          </a:xfrm>
        </p:spPr>
        <p:txBody>
          <a:bodyPr>
            <a:noAutofit/>
          </a:bodyPr>
          <a:lstStyle/>
          <a:p>
            <a:pPr>
              <a:spcBef>
                <a:spcPts val="0"/>
              </a:spcBef>
            </a:pPr>
            <a:r>
              <a:rPr lang="ru-RU" sz="2800" dirty="0" err="1" smtClean="0">
                <a:ln w="1905"/>
                <a:solidFill>
                  <a:srgbClr val="C42A26"/>
                </a:solidFill>
                <a:effectLst>
                  <a:outerShdw blurRad="38100" dist="38100" dir="2700000" algn="tl">
                    <a:srgbClr val="000000">
                      <a:alpha val="43137"/>
                    </a:srgbClr>
                  </a:outerShdw>
                </a:effectLst>
                <a:latin typeface="Rubius" pitchFamily="2" charset="0"/>
              </a:rPr>
              <a:t>Ардисламов</a:t>
            </a:r>
            <a:r>
              <a:rPr lang="ru-RU" sz="2800" dirty="0" smtClean="0">
                <a:ln w="1905"/>
                <a:solidFill>
                  <a:srgbClr val="C42A26"/>
                </a:solidFill>
                <a:effectLst>
                  <a:outerShdw blurRad="38100" dist="38100" dir="2700000" algn="tl">
                    <a:srgbClr val="000000">
                      <a:alpha val="43137"/>
                    </a:srgbClr>
                  </a:outerShdw>
                </a:effectLst>
                <a:latin typeface="Rubius" pitchFamily="2" charset="0"/>
              </a:rPr>
              <a:t> Ильнар </a:t>
            </a:r>
            <a:r>
              <a:rPr lang="ru-RU" sz="2800" dirty="0" err="1" smtClean="0">
                <a:ln w="1905"/>
                <a:solidFill>
                  <a:srgbClr val="C42A26"/>
                </a:solidFill>
                <a:effectLst>
                  <a:outerShdw blurRad="38100" dist="38100" dir="2700000" algn="tl">
                    <a:srgbClr val="000000">
                      <a:alpha val="43137"/>
                    </a:srgbClr>
                  </a:outerShdw>
                </a:effectLst>
                <a:latin typeface="Rubius" pitchFamily="2" charset="0"/>
              </a:rPr>
              <a:t>Динарович</a:t>
            </a:r>
            <a:endParaRPr lang="ru-RU" sz="2800" dirty="0" smtClean="0">
              <a:ln w="1905"/>
              <a:solidFill>
                <a:srgbClr val="C42A26"/>
              </a:solidFill>
              <a:effectLst>
                <a:outerShdw blurRad="38100" dist="38100" dir="2700000" algn="tl">
                  <a:srgbClr val="000000">
                    <a:alpha val="43137"/>
                  </a:srgbClr>
                </a:outerShdw>
              </a:effectLst>
              <a:latin typeface="Rubius" pitchFamily="2" charset="0"/>
            </a:endParaRPr>
          </a:p>
          <a:p>
            <a:pPr>
              <a:spcBef>
                <a:spcPts val="0"/>
              </a:spcBef>
            </a:pPr>
            <a:r>
              <a:rPr lang="ru-RU" sz="2800" dirty="0" smtClean="0">
                <a:solidFill>
                  <a:schemeClr val="tx1"/>
                </a:solidFill>
                <a:latin typeface="Rubius" pitchFamily="2" charset="0"/>
              </a:rPr>
              <a:t>Ученик 4 «Д» класса</a:t>
            </a:r>
          </a:p>
          <a:p>
            <a:pPr>
              <a:spcBef>
                <a:spcPts val="0"/>
              </a:spcBef>
            </a:pPr>
            <a:r>
              <a:rPr lang="ru-RU" sz="2800" dirty="0" smtClean="0">
                <a:solidFill>
                  <a:schemeClr val="tx1"/>
                </a:solidFill>
                <a:latin typeface="Rubius" pitchFamily="2" charset="0"/>
              </a:rPr>
              <a:t> МБОУ №7 г. Туймазы</a:t>
            </a:r>
            <a:endParaRPr lang="ru-RU" sz="2800" dirty="0">
              <a:solidFill>
                <a:schemeClr val="tx1"/>
              </a:solidFill>
              <a:latin typeface="Rubius" pitchFamily="2" charset="0"/>
            </a:endParaRPr>
          </a:p>
        </p:txBody>
      </p:sp>
      <p:sp>
        <p:nvSpPr>
          <p:cNvPr id="5" name="Прямоугольник 4"/>
          <p:cNvSpPr/>
          <p:nvPr/>
        </p:nvSpPr>
        <p:spPr>
          <a:xfrm>
            <a:off x="1618171" y="404664"/>
            <a:ext cx="5851526" cy="1077218"/>
          </a:xfrm>
          <a:prstGeom prst="rect">
            <a:avLst/>
          </a:prstGeom>
        </p:spPr>
        <p:txBody>
          <a:bodyPr wrap="square">
            <a:spAutoFit/>
          </a:bodyPr>
          <a:lstStyle/>
          <a:p>
            <a:pPr algn="ctr"/>
            <a:r>
              <a:rPr lang="ru-RU" sz="3200" dirty="0" smtClean="0">
                <a:ln w="3175">
                  <a:noFill/>
                </a:ln>
                <a:solidFill>
                  <a:srgbClr val="006600"/>
                </a:solidFill>
                <a:effectLst>
                  <a:outerShdw blurRad="38100" dist="38100" dir="2700000" algn="tl">
                    <a:srgbClr val="000000">
                      <a:alpha val="43137"/>
                    </a:srgbClr>
                  </a:outerShdw>
                </a:effectLst>
                <a:latin typeface="Rubius" pitchFamily="2" charset="0"/>
              </a:rPr>
              <a:t>Дистанционная </a:t>
            </a:r>
            <a:r>
              <a:rPr lang="ru-RU" sz="3200" dirty="0" err="1" smtClean="0">
                <a:ln w="3175">
                  <a:noFill/>
                </a:ln>
                <a:solidFill>
                  <a:srgbClr val="006600"/>
                </a:solidFill>
                <a:effectLst>
                  <a:outerShdw blurRad="38100" dist="38100" dir="2700000" algn="tl">
                    <a:srgbClr val="000000">
                      <a:alpha val="43137"/>
                    </a:srgbClr>
                  </a:outerShdw>
                </a:effectLst>
                <a:latin typeface="Rubius" pitchFamily="2" charset="0"/>
              </a:rPr>
              <a:t>Акмуллинская</a:t>
            </a:r>
            <a:r>
              <a:rPr lang="ru-RU" sz="3200" dirty="0" smtClean="0">
                <a:ln w="3175">
                  <a:noFill/>
                </a:ln>
                <a:solidFill>
                  <a:srgbClr val="006600"/>
                </a:solidFill>
                <a:effectLst>
                  <a:outerShdw blurRad="38100" dist="38100" dir="2700000" algn="tl">
                    <a:srgbClr val="000000">
                      <a:alpha val="43137"/>
                    </a:srgbClr>
                  </a:outerShdw>
                </a:effectLst>
                <a:latin typeface="Rubius" pitchFamily="2" charset="0"/>
              </a:rPr>
              <a:t> олимпиада по музыке</a:t>
            </a:r>
            <a:endParaRPr lang="ru-RU" sz="3200" dirty="0">
              <a:solidFill>
                <a:srgbClr val="006600"/>
              </a:solidFill>
              <a:effectLst>
                <a:outerShdw blurRad="38100" dist="38100" dir="2700000" algn="tl">
                  <a:srgbClr val="000000">
                    <a:alpha val="43137"/>
                  </a:srgbClr>
                </a:outerShdw>
              </a:effectLst>
            </a:endParaRPr>
          </a:p>
        </p:txBody>
      </p:sp>
      <p:sp>
        <p:nvSpPr>
          <p:cNvPr id="6" name="Прямоугольник 5"/>
          <p:cNvSpPr/>
          <p:nvPr/>
        </p:nvSpPr>
        <p:spPr>
          <a:xfrm>
            <a:off x="5508104" y="1647212"/>
            <a:ext cx="3475262" cy="584775"/>
          </a:xfrm>
          <a:prstGeom prst="rect">
            <a:avLst/>
          </a:prstGeom>
        </p:spPr>
        <p:txBody>
          <a:bodyPr wrap="square">
            <a:spAutoFit/>
          </a:bodyPr>
          <a:lstStyle/>
          <a:p>
            <a:pPr algn="ctr"/>
            <a:r>
              <a:rPr lang="en-US" sz="3200" dirty="0" smtClean="0">
                <a:ln w="3175">
                  <a:noFill/>
                </a:ln>
                <a:solidFill>
                  <a:srgbClr val="006600"/>
                </a:solidFill>
                <a:effectLst>
                  <a:outerShdw blurRad="38100" dist="38100" dir="2700000" algn="tl">
                    <a:srgbClr val="000000">
                      <a:alpha val="43137"/>
                    </a:srgbClr>
                  </a:outerShdw>
                </a:effectLst>
                <a:latin typeface="Rubius" pitchFamily="2" charset="0"/>
              </a:rPr>
              <a:t>III </a:t>
            </a:r>
            <a:r>
              <a:rPr lang="ru-RU" sz="3200" dirty="0" smtClean="0">
                <a:ln w="3175">
                  <a:noFill/>
                </a:ln>
                <a:solidFill>
                  <a:srgbClr val="006600"/>
                </a:solidFill>
                <a:effectLst>
                  <a:outerShdw blurRad="38100" dist="38100" dir="2700000" algn="tl">
                    <a:srgbClr val="000000">
                      <a:alpha val="43137"/>
                    </a:srgbClr>
                  </a:outerShdw>
                </a:effectLst>
                <a:latin typeface="Rubius" pitchFamily="2" charset="0"/>
              </a:rPr>
              <a:t>тур</a:t>
            </a:r>
            <a:r>
              <a:rPr lang="en-US" sz="3200" dirty="0" smtClean="0">
                <a:ln w="3175">
                  <a:noFill/>
                </a:ln>
                <a:solidFill>
                  <a:srgbClr val="006600"/>
                </a:solidFill>
                <a:effectLst>
                  <a:outerShdw blurRad="38100" dist="38100" dir="2700000" algn="tl">
                    <a:srgbClr val="000000">
                      <a:alpha val="43137"/>
                    </a:srgbClr>
                  </a:outerShdw>
                </a:effectLst>
                <a:latin typeface="Rubius" pitchFamily="2" charset="0"/>
              </a:rPr>
              <a:t> </a:t>
            </a:r>
            <a:endParaRPr lang="ru-RU" sz="3200" dirty="0">
              <a:solidFill>
                <a:srgbClr val="006600"/>
              </a:solidFill>
              <a:effectLst>
                <a:outerShdw blurRad="38100" dist="38100" dir="2700000" algn="tl">
                  <a:srgbClr val="000000">
                    <a:alpha val="43137"/>
                  </a:srgbClr>
                </a:outerShdw>
              </a:effectLst>
            </a:endParaRPr>
          </a:p>
        </p:txBody>
      </p:sp>
      <p:pic>
        <p:nvPicPr>
          <p:cNvPr id="7" name="006. Бу-ра-ти-но">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5844607"/>
            <a:ext cx="609600" cy="609600"/>
          </a:xfrm>
          <a:prstGeom prst="rect">
            <a:avLst/>
          </a:prstGeom>
        </p:spPr>
      </p:pic>
    </p:spTree>
    <p:extLst>
      <p:ext uri="{BB962C8B-B14F-4D97-AF65-F5344CB8AC3E}">
        <p14:creationId xmlns:p14="http://schemas.microsoft.com/office/powerpoint/2010/main" val="7835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6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098819"/>
            <a:ext cx="8208912" cy="2872482"/>
          </a:xfrm>
        </p:spPr>
        <p:txBody>
          <a:bodyPr>
            <a:noAutofit/>
          </a:bodyPr>
          <a:lstStyle/>
          <a:p>
            <a:pPr algn="just"/>
            <a:r>
              <a:rPr lang="ru-RU" sz="1800" dirty="0" smtClean="0">
                <a:solidFill>
                  <a:schemeClr val="tx1"/>
                </a:solidFill>
              </a:rPr>
              <a:t>      Буратино </a:t>
            </a:r>
            <a:r>
              <a:rPr lang="ru-RU" sz="1800" dirty="0">
                <a:solidFill>
                  <a:schemeClr val="tx1"/>
                </a:solidFill>
              </a:rPr>
              <a:t>вызывает наше восхищение, что не мешает, однако, смеяться над его весёлыми проделками. Этот деревянный мальчишка — хороший товарищ и верный </a:t>
            </a:r>
            <a:r>
              <a:rPr lang="ru-RU" sz="1800" dirty="0" smtClean="0">
                <a:solidFill>
                  <a:schemeClr val="tx1"/>
                </a:solidFill>
              </a:rPr>
              <a:t>друг. Это </a:t>
            </a:r>
            <a:r>
              <a:rPr lang="ru-RU" sz="1800" dirty="0">
                <a:solidFill>
                  <a:schemeClr val="tx1"/>
                </a:solidFill>
              </a:rPr>
              <a:t>доверчивый, глупый дурачок. Он очень любопытный, добрый, открытый миру, готовый к приключениям. Буратино старается всем помочь, мечтает обрести верных друзей, верит людям. </a:t>
            </a:r>
            <a:endParaRPr lang="ru-RU" sz="1800" dirty="0" smtClean="0">
              <a:solidFill>
                <a:schemeClr val="tx1"/>
              </a:solidFill>
            </a:endParaRPr>
          </a:p>
          <a:p>
            <a:pPr algn="just"/>
            <a:r>
              <a:rPr lang="ru-RU" sz="1800" dirty="0" smtClean="0">
                <a:solidFill>
                  <a:schemeClr val="tx1"/>
                </a:solidFill>
                <a:latin typeface="Times New Roman" panose="02020603050405020304" pitchFamily="18" charset="0"/>
                <a:cs typeface="Times New Roman" panose="02020603050405020304" pitchFamily="18" charset="0"/>
              </a:rPr>
              <a:t>       Сюжет </a:t>
            </a:r>
            <a:r>
              <a:rPr lang="ru-RU" sz="1800" dirty="0">
                <a:solidFill>
                  <a:schemeClr val="tx1"/>
                </a:solidFill>
                <a:latin typeface="Times New Roman" panose="02020603050405020304" pitchFamily="18" charset="0"/>
                <a:cs typeface="Times New Roman" panose="02020603050405020304" pitchFamily="18" charset="0"/>
              </a:rPr>
              <a:t>из фильма для данной песни полностью соответствует его музыкальному образу</a:t>
            </a:r>
            <a:r>
              <a:rPr lang="ru-RU" sz="1800" dirty="0" smtClean="0">
                <a:solidFill>
                  <a:schemeClr val="tx1"/>
                </a:solidFill>
              </a:rPr>
              <a:t>. С первых нот чувствуется радость и доброта. </a:t>
            </a:r>
            <a:r>
              <a:rPr lang="ru-RU" sz="1800" dirty="0" smtClean="0">
                <a:solidFill>
                  <a:schemeClr val="tx1"/>
                </a:solidFill>
                <a:latin typeface="Times New Roman" panose="02020603050405020304" pitchFamily="18" charset="0"/>
                <a:cs typeface="Times New Roman" panose="02020603050405020304" pitchFamily="18" charset="0"/>
              </a:rPr>
              <a:t>Этот деревянный мальчик, </a:t>
            </a:r>
            <a:r>
              <a:rPr lang="ru-RU" sz="1800" dirty="0" smtClean="0">
                <a:solidFill>
                  <a:schemeClr val="tx1"/>
                </a:solidFill>
              </a:rPr>
              <a:t>беспечный </a:t>
            </a:r>
            <a:r>
              <a:rPr lang="ru-RU" sz="1800" dirty="0">
                <a:solidFill>
                  <a:schemeClr val="tx1"/>
                </a:solidFill>
              </a:rPr>
              <a:t>и непоседливый, стремящийся к своей </a:t>
            </a:r>
            <a:r>
              <a:rPr lang="ru-RU" sz="1800" dirty="0" smtClean="0">
                <a:solidFill>
                  <a:schemeClr val="tx1"/>
                </a:solidFill>
              </a:rPr>
              <a:t>мечте, </a:t>
            </a:r>
            <a:r>
              <a:rPr lang="ru-RU" sz="1800" dirty="0" smtClean="0">
                <a:solidFill>
                  <a:schemeClr val="tx1"/>
                </a:solidFill>
                <a:latin typeface="Times New Roman" panose="02020603050405020304" pitchFamily="18" charset="0"/>
                <a:cs typeface="Times New Roman" panose="02020603050405020304" pitchFamily="18" charset="0"/>
              </a:rPr>
              <a:t>с его </a:t>
            </a:r>
            <a:r>
              <a:rPr lang="ru-RU" sz="1800" dirty="0">
                <a:solidFill>
                  <a:schemeClr val="tx1"/>
                </a:solidFill>
                <a:latin typeface="Times New Roman" panose="02020603050405020304" pitchFamily="18" charset="0"/>
                <a:cs typeface="Times New Roman" panose="02020603050405020304" pitchFamily="18" charset="0"/>
              </a:rPr>
              <a:t>удивительным воображением поёт песню и веселится. Слушая данную песню сразу поднимается настроение</a:t>
            </a:r>
            <a:r>
              <a:rPr lang="ru-RU" sz="1800" dirty="0" smtClean="0">
                <a:solidFill>
                  <a:schemeClr val="tx1"/>
                </a:solidFill>
                <a:latin typeface="Times New Roman" panose="02020603050405020304" pitchFamily="18" charset="0"/>
                <a:cs typeface="Times New Roman" panose="02020603050405020304" pitchFamily="18" charset="0"/>
              </a:rPr>
              <a:t>.</a:t>
            </a:r>
          </a:p>
          <a:p>
            <a:pPr algn="just"/>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Буратино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433338"/>
            <a:ext cx="2448272" cy="1823962"/>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sp>
        <p:nvSpPr>
          <p:cNvPr id="6" name="TextBox 5"/>
          <p:cNvSpPr txBox="1"/>
          <p:nvPr/>
        </p:nvSpPr>
        <p:spPr>
          <a:xfrm>
            <a:off x="8460432" y="6309320"/>
            <a:ext cx="184731" cy="369332"/>
          </a:xfrm>
          <a:prstGeom prst="rect">
            <a:avLst/>
          </a:prstGeom>
          <a:noFill/>
        </p:spPr>
        <p:txBody>
          <a:bodyPr wrap="none" rtlCol="0">
            <a:spAutoFit/>
          </a:bodyPr>
          <a:lstStyle/>
          <a:p>
            <a:endParaRPr lang="ru-RU" dirty="0"/>
          </a:p>
        </p:txBody>
      </p:sp>
      <p:sp>
        <p:nvSpPr>
          <p:cNvPr id="7" name="TextBox 6"/>
          <p:cNvSpPr txBox="1"/>
          <p:nvPr/>
        </p:nvSpPr>
        <p:spPr>
          <a:xfrm>
            <a:off x="2411760" y="4010534"/>
            <a:ext cx="6336704" cy="2585323"/>
          </a:xfrm>
          <a:prstGeom prst="rect">
            <a:avLst/>
          </a:prstGeom>
          <a:noFill/>
        </p:spPr>
        <p:txBody>
          <a:bodyPr wrap="square" rtlCol="0">
            <a:spAutoFit/>
          </a:bodyPr>
          <a:lstStyle/>
          <a:p>
            <a:pPr algn="ctr"/>
            <a:r>
              <a:rPr lang="ru-RU" dirty="0"/>
              <a:t> </a:t>
            </a:r>
            <a:r>
              <a:rPr lang="ru-RU" dirty="0">
                <a:latin typeface="Times New Roman" panose="02020603050405020304" pitchFamily="18" charset="0"/>
                <a:cs typeface="Times New Roman" panose="02020603050405020304" pitchFamily="18" charset="0"/>
              </a:rPr>
              <a:t>Мелодия  позитивная, </a:t>
            </a:r>
            <a:r>
              <a:rPr lang="ru-RU" dirty="0" smtClean="0">
                <a:latin typeface="Times New Roman" panose="02020603050405020304" pitchFamily="18" charset="0"/>
                <a:cs typeface="Times New Roman" panose="02020603050405020304" pitchFamily="18" charset="0"/>
              </a:rPr>
              <a:t>задорная, игривая, </a:t>
            </a:r>
            <a:r>
              <a:rPr lang="ru-RU" dirty="0">
                <a:latin typeface="Times New Roman" panose="02020603050405020304" pitchFamily="18" charset="0"/>
                <a:cs typeface="Times New Roman" panose="02020603050405020304" pitchFamily="18" charset="0"/>
              </a:rPr>
              <a:t>энергичная, веселая.</a:t>
            </a:r>
          </a:p>
          <a:p>
            <a:pPr algn="ctr"/>
            <a:r>
              <a:rPr lang="ru-RU" dirty="0">
                <a:latin typeface="Times New Roman" panose="02020603050405020304" pitchFamily="18" charset="0"/>
                <a:cs typeface="Times New Roman" panose="02020603050405020304" pitchFamily="18" charset="0"/>
              </a:rPr>
              <a:t>Жанр – песня</a:t>
            </a:r>
          </a:p>
          <a:p>
            <a:pPr algn="ctr"/>
            <a:r>
              <a:rPr lang="ru-RU" dirty="0">
                <a:latin typeface="Times New Roman" panose="02020603050405020304" pitchFamily="18" charset="0"/>
                <a:cs typeface="Times New Roman" panose="02020603050405020304" pitchFamily="18" charset="0"/>
              </a:rPr>
              <a:t>Лад – мажор</a:t>
            </a:r>
          </a:p>
          <a:p>
            <a:pPr algn="ctr"/>
            <a:r>
              <a:rPr lang="ru-RU" dirty="0">
                <a:latin typeface="Times New Roman" panose="02020603050405020304" pitchFamily="18" charset="0"/>
                <a:cs typeface="Times New Roman" panose="02020603050405020304" pitchFamily="18" charset="0"/>
              </a:rPr>
              <a:t>Ритм  - </a:t>
            </a:r>
            <a:r>
              <a:rPr lang="ru-RU" dirty="0" smtClean="0">
                <a:latin typeface="Times New Roman" panose="02020603050405020304" pitchFamily="18" charset="0"/>
                <a:cs typeface="Times New Roman" panose="02020603050405020304" pitchFamily="18" charset="0"/>
              </a:rPr>
              <a:t>ровный</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Регистр – средний</a:t>
            </a:r>
          </a:p>
          <a:p>
            <a:pPr algn="ctr"/>
            <a:r>
              <a:rPr lang="ru-RU" dirty="0">
                <a:latin typeface="Times New Roman" panose="02020603050405020304" pitchFamily="18" charset="0"/>
                <a:cs typeface="Times New Roman" panose="02020603050405020304" pitchFamily="18" charset="0"/>
              </a:rPr>
              <a:t>Динамика – громкая</a:t>
            </a:r>
          </a:p>
          <a:p>
            <a:pPr algn="ctr"/>
            <a:r>
              <a:rPr lang="ru-RU" dirty="0">
                <a:latin typeface="Times New Roman" panose="02020603050405020304" pitchFamily="18" charset="0"/>
                <a:cs typeface="Times New Roman" panose="02020603050405020304" pitchFamily="18" charset="0"/>
              </a:rPr>
              <a:t>Темп песни весьма быстрый</a:t>
            </a:r>
          </a:p>
          <a:p>
            <a:pPr algn="ctr"/>
            <a:r>
              <a:rPr lang="ru-RU" dirty="0">
                <a:latin typeface="Times New Roman" panose="02020603050405020304" pitchFamily="18" charset="0"/>
                <a:cs typeface="Times New Roman" panose="02020603050405020304" pitchFamily="18" charset="0"/>
              </a:rPr>
              <a:t>Тембр –  </a:t>
            </a:r>
            <a:r>
              <a:rPr lang="ru-RU" dirty="0" smtClean="0">
                <a:latin typeface="Times New Roman" panose="02020603050405020304" pitchFamily="18" charset="0"/>
                <a:cs typeface="Times New Roman" panose="02020603050405020304" pitchFamily="18" charset="0"/>
              </a:rPr>
              <a:t>вокал, сопрано</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Форма </a:t>
            </a:r>
            <a:r>
              <a:rPr lang="en-US" dirty="0">
                <a:latin typeface="Times New Roman" panose="02020603050405020304" pitchFamily="18" charset="0"/>
                <a:cs typeface="Times New Roman" panose="02020603050405020304" pitchFamily="18" charset="0"/>
              </a:rPr>
              <a:t>II - </a:t>
            </a:r>
            <a:r>
              <a:rPr lang="ru-RU" dirty="0">
                <a:latin typeface="Times New Roman" panose="02020603050405020304" pitchFamily="18" charset="0"/>
                <a:cs typeface="Times New Roman" panose="02020603050405020304" pitchFamily="18" charset="0"/>
              </a:rPr>
              <a:t>частная</a:t>
            </a:r>
            <a:endParaRPr lang="ru-RU" dirty="0"/>
          </a:p>
        </p:txBody>
      </p:sp>
    </p:spTree>
    <p:extLst>
      <p:ext uri="{BB962C8B-B14F-4D97-AF65-F5344CB8AC3E}">
        <p14:creationId xmlns:p14="http://schemas.microsoft.com/office/powerpoint/2010/main" val="385723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9180" y="1124744"/>
            <a:ext cx="7920880" cy="5256584"/>
          </a:xfrm>
        </p:spPr>
        <p:txBody>
          <a:bodyPr>
            <a:noAutofit/>
          </a:bodyPr>
          <a:lstStyle/>
          <a:p>
            <a:pPr algn="just"/>
            <a:r>
              <a:rPr lang="ru-RU" sz="1800" dirty="0" smtClean="0">
                <a:solidFill>
                  <a:schemeClr val="tx1"/>
                </a:solidFill>
              </a:rPr>
              <a:t>       Во </a:t>
            </a:r>
            <a:r>
              <a:rPr lang="ru-RU" sz="1800" dirty="0">
                <a:solidFill>
                  <a:schemeClr val="tx1"/>
                </a:solidFill>
              </a:rPr>
              <a:t>внешности </a:t>
            </a:r>
            <a:r>
              <a:rPr lang="ru-RU" sz="1800" dirty="0" smtClean="0">
                <a:solidFill>
                  <a:schemeClr val="tx1"/>
                </a:solidFill>
              </a:rPr>
              <a:t>героя </a:t>
            </a:r>
            <a:r>
              <a:rPr lang="ru-RU" sz="1800" dirty="0">
                <a:solidFill>
                  <a:schemeClr val="tx1"/>
                </a:solidFill>
              </a:rPr>
              <a:t>особое значение имеет </a:t>
            </a:r>
            <a:r>
              <a:rPr lang="ru-RU" sz="1800" b="1" i="1" dirty="0">
                <a:solidFill>
                  <a:schemeClr val="tx1"/>
                </a:solidFill>
              </a:rPr>
              <a:t>нос</a:t>
            </a:r>
            <a:r>
              <a:rPr lang="ru-RU" sz="1800" dirty="0">
                <a:solidFill>
                  <a:schemeClr val="tx1"/>
                </a:solidFill>
              </a:rPr>
              <a:t>. </a:t>
            </a:r>
            <a:r>
              <a:rPr lang="ru-RU" sz="1800" b="1" i="1" dirty="0" smtClean="0">
                <a:solidFill>
                  <a:schemeClr val="tx1"/>
                </a:solidFill>
              </a:rPr>
              <a:t>Нос</a:t>
            </a:r>
            <a:r>
              <a:rPr lang="ru-RU" sz="1800" dirty="0" smtClean="0">
                <a:solidFill>
                  <a:schemeClr val="tx1"/>
                </a:solidFill>
              </a:rPr>
              <a:t> </a:t>
            </a:r>
            <a:r>
              <a:rPr lang="ru-RU" sz="1800" dirty="0">
                <a:solidFill>
                  <a:schemeClr val="tx1"/>
                </a:solidFill>
              </a:rPr>
              <a:t>Буратино всегда длинный. Это как отличительная черта его внешности. В этой черте и отражение его характера. </a:t>
            </a:r>
          </a:p>
          <a:p>
            <a:pPr algn="just"/>
            <a:r>
              <a:rPr lang="ru-RU" sz="1800" dirty="0" smtClean="0">
                <a:solidFill>
                  <a:schemeClr val="tx1"/>
                </a:solidFill>
              </a:rPr>
              <a:t>      Используя крылатые </a:t>
            </a:r>
            <a:r>
              <a:rPr lang="ru-RU" sz="1800" dirty="0">
                <a:solidFill>
                  <a:schemeClr val="tx1"/>
                </a:solidFill>
              </a:rPr>
              <a:t>выражения со словом </a:t>
            </a:r>
            <a:r>
              <a:rPr lang="ru-RU" sz="1800" b="1" i="1" dirty="0">
                <a:solidFill>
                  <a:schemeClr val="tx1"/>
                </a:solidFill>
              </a:rPr>
              <a:t>«нос» </a:t>
            </a:r>
            <a:r>
              <a:rPr lang="ru-RU" sz="1800" dirty="0">
                <a:solidFill>
                  <a:schemeClr val="tx1"/>
                </a:solidFill>
              </a:rPr>
              <a:t>и </a:t>
            </a:r>
            <a:r>
              <a:rPr lang="ru-RU" sz="1800" dirty="0" smtClean="0">
                <a:solidFill>
                  <a:schemeClr val="tx1"/>
                </a:solidFill>
              </a:rPr>
              <a:t>уточнив их значение, я применил их непосредственно </a:t>
            </a:r>
            <a:r>
              <a:rPr lang="ru-RU" sz="1800" dirty="0">
                <a:solidFill>
                  <a:schemeClr val="tx1"/>
                </a:solidFill>
              </a:rPr>
              <a:t>к образу главного героя Буратино. </a:t>
            </a:r>
            <a:r>
              <a:rPr lang="ru-RU" sz="1800" dirty="0" smtClean="0">
                <a:solidFill>
                  <a:schemeClr val="tx1"/>
                </a:solidFill>
              </a:rPr>
              <a:t>И вот что у </a:t>
            </a:r>
            <a:r>
              <a:rPr lang="ru-RU" sz="1800" dirty="0">
                <a:solidFill>
                  <a:schemeClr val="tx1"/>
                </a:solidFill>
              </a:rPr>
              <a:t>меня получилось следующее.</a:t>
            </a:r>
          </a:p>
          <a:p>
            <a:pPr algn="just"/>
            <a:r>
              <a:rPr lang="ru-RU" sz="1800" dirty="0" smtClean="0">
                <a:solidFill>
                  <a:schemeClr val="tx1"/>
                </a:solidFill>
              </a:rPr>
              <a:t>       Сделанный </a:t>
            </a:r>
            <a:r>
              <a:rPr lang="ru-RU" sz="1800" dirty="0">
                <a:solidFill>
                  <a:schemeClr val="tx1"/>
                </a:solidFill>
              </a:rPr>
              <a:t>из куска полена маленький деревянный человечек тут же начинает баловаться. Он </a:t>
            </a:r>
            <a:r>
              <a:rPr lang="ru-RU" sz="1800" b="1" i="1" dirty="0">
                <a:solidFill>
                  <a:schemeClr val="tx1"/>
                </a:solidFill>
              </a:rPr>
              <a:t>задирает нос</a:t>
            </a:r>
            <a:r>
              <a:rPr lang="ru-RU" sz="1800" b="1" dirty="0">
                <a:solidFill>
                  <a:schemeClr val="tx1"/>
                </a:solidFill>
              </a:rPr>
              <a:t>, </a:t>
            </a:r>
            <a:r>
              <a:rPr lang="ru-RU" sz="1800" dirty="0">
                <a:solidFill>
                  <a:schemeClr val="tx1"/>
                </a:solidFill>
              </a:rPr>
              <a:t>не слушает добрых наставлений папы Карло и добрых советов Говорящего Сверчка. Он ведет себя легкомысленно, </a:t>
            </a:r>
            <a:r>
              <a:rPr lang="ru-RU" sz="1800" b="1" i="1" dirty="0">
                <a:solidFill>
                  <a:schemeClr val="tx1"/>
                </a:solidFill>
              </a:rPr>
              <a:t>не видит дальше собственного носа</a:t>
            </a:r>
            <a:r>
              <a:rPr lang="ru-RU" sz="1800" dirty="0">
                <a:solidFill>
                  <a:schemeClr val="tx1"/>
                </a:solidFill>
              </a:rPr>
              <a:t>, поэтому его </a:t>
            </a:r>
            <a:r>
              <a:rPr lang="ru-RU" sz="1800" b="1" i="1" dirty="0">
                <a:solidFill>
                  <a:schemeClr val="tx1"/>
                </a:solidFill>
              </a:rPr>
              <a:t>легко водят за нос</a:t>
            </a:r>
            <a:r>
              <a:rPr lang="ru-RU" sz="1800" dirty="0">
                <a:solidFill>
                  <a:schemeClr val="tx1"/>
                </a:solidFill>
              </a:rPr>
              <a:t> кот и лиса. Он совсем не знает жизни, не может отличить добро от зла и принимать ответственные решения. У него еще </a:t>
            </a:r>
            <a:r>
              <a:rPr lang="ru-RU" sz="1800" b="1" i="1" dirty="0">
                <a:solidFill>
                  <a:schemeClr val="tx1"/>
                </a:solidFill>
              </a:rPr>
              <a:t>нос не дорос</a:t>
            </a:r>
            <a:r>
              <a:rPr lang="ru-RU" sz="1800" dirty="0">
                <a:solidFill>
                  <a:schemeClr val="tx1"/>
                </a:solidFill>
              </a:rPr>
              <a:t>. Глупенький Буратино закапывает на поле Чудес в Стране Дураков свои деньги и </a:t>
            </a:r>
            <a:r>
              <a:rPr lang="ru-RU" sz="1800" b="1" i="1" dirty="0">
                <a:solidFill>
                  <a:schemeClr val="tx1"/>
                </a:solidFill>
              </a:rPr>
              <a:t>остается с носом</a:t>
            </a:r>
            <a:r>
              <a:rPr lang="ru-RU" sz="1800" dirty="0">
                <a:solidFill>
                  <a:schemeClr val="tx1"/>
                </a:solidFill>
              </a:rPr>
              <a:t>, обманутый лисой Алисой и котом </a:t>
            </a:r>
            <a:r>
              <a:rPr lang="ru-RU" sz="1800" dirty="0" err="1">
                <a:solidFill>
                  <a:schemeClr val="tx1"/>
                </a:solidFill>
              </a:rPr>
              <a:t>Базилио</a:t>
            </a:r>
            <a:r>
              <a:rPr lang="ru-RU" sz="1800" dirty="0">
                <a:solidFill>
                  <a:schemeClr val="tx1"/>
                </a:solidFill>
              </a:rPr>
              <a:t>. Но, пообщавшись с мудрой черепахой </a:t>
            </a:r>
            <a:r>
              <a:rPr lang="ru-RU" sz="1800" dirty="0" err="1">
                <a:solidFill>
                  <a:schemeClr val="tx1"/>
                </a:solidFill>
              </a:rPr>
              <a:t>Тортиллой</a:t>
            </a:r>
            <a:r>
              <a:rPr lang="ru-RU" sz="1800" dirty="0">
                <a:solidFill>
                  <a:schemeClr val="tx1"/>
                </a:solidFill>
              </a:rPr>
              <a:t>, Буратино постепенно учится </a:t>
            </a:r>
            <a:r>
              <a:rPr lang="ru-RU" sz="1800" b="1" i="1" dirty="0">
                <a:solidFill>
                  <a:schemeClr val="tx1"/>
                </a:solidFill>
              </a:rPr>
              <a:t>держать нос по ветру</a:t>
            </a:r>
            <a:r>
              <a:rPr lang="ru-RU" sz="1800" dirty="0">
                <a:solidFill>
                  <a:schemeClr val="tx1"/>
                </a:solidFill>
              </a:rPr>
              <a:t> и ни при каких обстоятельствах </a:t>
            </a:r>
            <a:r>
              <a:rPr lang="ru-RU" sz="1800" b="1" i="1" dirty="0">
                <a:solidFill>
                  <a:schemeClr val="tx1"/>
                </a:solidFill>
              </a:rPr>
              <a:t>не вешает нос</a:t>
            </a:r>
            <a:r>
              <a:rPr lang="ru-RU" sz="1800" dirty="0" smtClean="0">
                <a:solidFill>
                  <a:schemeClr val="tx1"/>
                </a:solidFill>
              </a:rPr>
              <a:t>.</a:t>
            </a:r>
          </a:p>
          <a:p>
            <a:pPr algn="just"/>
            <a:r>
              <a:rPr lang="ru-RU" sz="1800" dirty="0" smtClean="0">
                <a:solidFill>
                  <a:schemeClr val="tx1"/>
                </a:solidFill>
              </a:rPr>
              <a:t>       В </a:t>
            </a:r>
            <a:r>
              <a:rPr lang="ru-RU" sz="1800" dirty="0">
                <a:solidFill>
                  <a:schemeClr val="tx1"/>
                </a:solidFill>
              </a:rPr>
              <a:t>конце концов уже не его, а он </a:t>
            </a:r>
            <a:r>
              <a:rPr lang="ru-RU" sz="1800" b="1" i="1" dirty="0">
                <a:solidFill>
                  <a:schemeClr val="tx1"/>
                </a:solidFill>
              </a:rPr>
              <a:t>водит за нос</a:t>
            </a:r>
            <a:r>
              <a:rPr lang="ru-RU" sz="1800" dirty="0">
                <a:solidFill>
                  <a:schemeClr val="tx1"/>
                </a:solidFill>
              </a:rPr>
              <a:t> мошенников и плутов: Карабаса </a:t>
            </a:r>
            <a:r>
              <a:rPr lang="ru-RU" sz="1800" dirty="0" err="1">
                <a:solidFill>
                  <a:schemeClr val="tx1"/>
                </a:solidFill>
              </a:rPr>
              <a:t>Барабаса</a:t>
            </a:r>
            <a:r>
              <a:rPr lang="ru-RU" sz="1800" dirty="0">
                <a:solidFill>
                  <a:schemeClr val="tx1"/>
                </a:solidFill>
              </a:rPr>
              <a:t>, </a:t>
            </a:r>
            <a:r>
              <a:rPr lang="ru-RU" sz="1800" dirty="0" err="1">
                <a:solidFill>
                  <a:schemeClr val="tx1"/>
                </a:solidFill>
              </a:rPr>
              <a:t>Дуремара</a:t>
            </a:r>
            <a:r>
              <a:rPr lang="ru-RU" sz="1800" dirty="0">
                <a:solidFill>
                  <a:schemeClr val="tx1"/>
                </a:solidFill>
              </a:rPr>
              <a:t>, лису и кота.</a:t>
            </a:r>
          </a:p>
          <a:p>
            <a:pPr algn="just"/>
            <a:endParaRPr lang="ru-RU" sz="1800" dirty="0"/>
          </a:p>
        </p:txBody>
      </p:sp>
      <p:sp>
        <p:nvSpPr>
          <p:cNvPr id="4" name="Заголовок 1"/>
          <p:cNvSpPr txBox="1">
            <a:spLocks/>
          </p:cNvSpPr>
          <p:nvPr/>
        </p:nvSpPr>
        <p:spPr>
          <a:xfrm>
            <a:off x="827584" y="476672"/>
            <a:ext cx="7772400" cy="50648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Образ главного героя - Буратино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spTree>
    <p:extLst>
      <p:ext uri="{BB962C8B-B14F-4D97-AF65-F5344CB8AC3E}">
        <p14:creationId xmlns:p14="http://schemas.microsoft.com/office/powerpoint/2010/main" val="181438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1113312"/>
            <a:ext cx="7776864" cy="2675728"/>
          </a:xfrm>
        </p:spPr>
        <p:txBody>
          <a:bodyPr>
            <a:normAutofit fontScale="25000" lnSpcReduction="20000"/>
          </a:bodyPr>
          <a:lstStyle/>
          <a:p>
            <a:pPr algn="just"/>
            <a:r>
              <a:rPr lang="ru-RU" sz="5600" dirty="0" smtClean="0">
                <a:solidFill>
                  <a:schemeClr val="tx1"/>
                </a:solidFill>
                <a:latin typeface="+mj-lt"/>
              </a:rPr>
              <a:t>         </a:t>
            </a:r>
            <a:r>
              <a:rPr lang="ru-RU" sz="7200" dirty="0" smtClean="0">
                <a:solidFill>
                  <a:schemeClr val="tx1"/>
                </a:solidFill>
                <a:latin typeface="+mj-lt"/>
              </a:rPr>
              <a:t>Так </a:t>
            </a:r>
            <a:r>
              <a:rPr lang="ru-RU" sz="7200" dirty="0">
                <a:solidFill>
                  <a:schemeClr val="tx1"/>
                </a:solidFill>
                <a:latin typeface="+mj-lt"/>
              </a:rPr>
              <a:t>было когда-то. Были Фонарщики, люди, которые ходили по улицам и площадям городов и зажигали огонь в масляных фонарях. Так ходили они, и сетовали  на свою горькую долю, потому как повторялось все изо дня в день, и от усталости хотелось уже, чтобы Солнце не заходило или не вставало. Они жили - согнувшись, не отрывая взгляд </a:t>
            </a:r>
            <a:r>
              <a:rPr lang="ru-RU" sz="7200" dirty="0" smtClean="0">
                <a:solidFill>
                  <a:schemeClr val="tx1"/>
                </a:solidFill>
                <a:latin typeface="+mj-lt"/>
              </a:rPr>
              <a:t>от мостовой, не </a:t>
            </a:r>
            <a:r>
              <a:rPr lang="ru-RU" sz="7200" dirty="0">
                <a:solidFill>
                  <a:schemeClr val="tx1"/>
                </a:solidFill>
                <a:latin typeface="+mj-lt"/>
              </a:rPr>
              <a:t>думая о том, что несут людям свет.  </a:t>
            </a:r>
            <a:endParaRPr lang="ru-RU" sz="7200" dirty="0" smtClean="0">
              <a:solidFill>
                <a:schemeClr val="tx1"/>
              </a:solidFill>
              <a:latin typeface="+mj-lt"/>
            </a:endParaRPr>
          </a:p>
          <a:p>
            <a:pPr algn="just"/>
            <a:r>
              <a:rPr lang="ru-RU" sz="7200" dirty="0" smtClean="0">
                <a:solidFill>
                  <a:schemeClr val="tx1"/>
                </a:solidFill>
                <a:latin typeface="+mj-lt"/>
              </a:rPr>
              <a:t>         Фонарщики </a:t>
            </a:r>
            <a:r>
              <a:rPr lang="ru-RU" sz="7200" dirty="0">
                <a:solidFill>
                  <a:schemeClr val="tx1"/>
                </a:solidFill>
                <a:latin typeface="+mj-lt"/>
              </a:rPr>
              <a:t>гордились своей работой, и она передавалась из поколения в поколение. Отец учил сына всем трюкам далеко нелегкого ремесла. Многие фонарщики могли похвастаться длинными историями про разных людей, которых они встречали рано утром в предрассветные </a:t>
            </a:r>
            <a:r>
              <a:rPr lang="ru-RU" sz="7200" dirty="0" smtClean="0">
                <a:solidFill>
                  <a:schemeClr val="tx1"/>
                </a:solidFill>
                <a:latin typeface="+mj-lt"/>
              </a:rPr>
              <a:t>часы.</a:t>
            </a:r>
          </a:p>
          <a:p>
            <a:pPr algn="just"/>
            <a:r>
              <a:rPr lang="ru-RU" sz="7200" dirty="0">
                <a:solidFill>
                  <a:schemeClr val="tx1"/>
                </a:solidFill>
                <a:latin typeface="+mj-lt"/>
              </a:rPr>
              <a:t> </a:t>
            </a:r>
            <a:r>
              <a:rPr lang="ru-RU" sz="7200" dirty="0" smtClean="0">
                <a:solidFill>
                  <a:schemeClr val="tx1"/>
                </a:solidFill>
                <a:latin typeface="+mj-lt"/>
              </a:rPr>
              <a:t>       </a:t>
            </a:r>
            <a:r>
              <a:rPr lang="ru-RU" sz="7200" dirty="0" smtClean="0">
                <a:solidFill>
                  <a:schemeClr val="tx1"/>
                </a:solidFill>
              </a:rPr>
              <a:t>Волшебная </a:t>
            </a:r>
            <a:r>
              <a:rPr lang="ru-RU" sz="7200" dirty="0">
                <a:solidFill>
                  <a:schemeClr val="tx1"/>
                </a:solidFill>
              </a:rPr>
              <a:t>песня! Бесподобная! От нее веет какой то таинственностью.</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endParaRPr lang="ru-RU" dirty="0"/>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фонарщиков</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00" y="4282188"/>
            <a:ext cx="2430016" cy="1822512"/>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sp>
        <p:nvSpPr>
          <p:cNvPr id="2" name="TextBox 1"/>
          <p:cNvSpPr txBox="1"/>
          <p:nvPr/>
        </p:nvSpPr>
        <p:spPr>
          <a:xfrm>
            <a:off x="3203848" y="3900783"/>
            <a:ext cx="5796136" cy="2585323"/>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Мелодия плавная, нежная, приятная, легкая </a:t>
            </a:r>
          </a:p>
          <a:p>
            <a:pPr algn="ctr"/>
            <a:r>
              <a:rPr lang="ru-RU" dirty="0" smtClean="0">
                <a:latin typeface="Times New Roman" panose="02020603050405020304" pitchFamily="18" charset="0"/>
                <a:cs typeface="Times New Roman" panose="02020603050405020304" pitchFamily="18" charset="0"/>
              </a:rPr>
              <a:t>Жанр – песня</a:t>
            </a:r>
          </a:p>
          <a:p>
            <a:pPr algn="ctr"/>
            <a:r>
              <a:rPr lang="ru-RU" dirty="0" smtClean="0">
                <a:latin typeface="Times New Roman" panose="02020603050405020304" pitchFamily="18" charset="0"/>
                <a:cs typeface="Times New Roman" panose="02020603050405020304" pitchFamily="18" charset="0"/>
              </a:rPr>
              <a:t>Лад – минор (добрый)</a:t>
            </a:r>
          </a:p>
          <a:p>
            <a:pPr algn="ctr"/>
            <a:r>
              <a:rPr lang="ru-RU" dirty="0" smtClean="0">
                <a:latin typeface="Times New Roman" panose="02020603050405020304" pitchFamily="18" charset="0"/>
                <a:cs typeface="Times New Roman" panose="02020603050405020304" pitchFamily="18" charset="0"/>
              </a:rPr>
              <a:t>Ритм  </a:t>
            </a:r>
            <a:r>
              <a:rPr lang="ru-RU" dirty="0">
                <a:latin typeface="Times New Roman" panose="02020603050405020304" pitchFamily="18" charset="0"/>
                <a:cs typeface="Times New Roman" panose="02020603050405020304" pitchFamily="18" charset="0"/>
              </a:rPr>
              <a:t>- равномерный</a:t>
            </a:r>
          </a:p>
          <a:p>
            <a:pPr algn="ctr"/>
            <a:r>
              <a:rPr lang="ru-RU" dirty="0">
                <a:latin typeface="Times New Roman" panose="02020603050405020304" pitchFamily="18" charset="0"/>
                <a:cs typeface="Times New Roman" panose="02020603050405020304" pitchFamily="18" charset="0"/>
              </a:rPr>
              <a:t>Регистр – </a:t>
            </a:r>
            <a:r>
              <a:rPr lang="ru-RU" dirty="0" smtClean="0">
                <a:latin typeface="Times New Roman" panose="02020603050405020304" pitchFamily="18" charset="0"/>
                <a:cs typeface="Times New Roman" panose="02020603050405020304" pitchFamily="18" charset="0"/>
              </a:rPr>
              <a:t>средний и низкий</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Динамика – </a:t>
            </a:r>
            <a:r>
              <a:rPr lang="ru-RU" dirty="0" smtClean="0">
                <a:latin typeface="Times New Roman" panose="02020603050405020304" pitchFamily="18" charset="0"/>
                <a:cs typeface="Times New Roman" panose="02020603050405020304" pitchFamily="18" charset="0"/>
              </a:rPr>
              <a:t>тихо</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Темп песни </a:t>
            </a:r>
            <a:r>
              <a:rPr lang="ru-RU" dirty="0" smtClean="0">
                <a:latin typeface="Times New Roman" panose="02020603050405020304" pitchFamily="18" charset="0"/>
                <a:cs typeface="Times New Roman" panose="02020603050405020304" pitchFamily="18" charset="0"/>
              </a:rPr>
              <a:t>медленно</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Тембр –  </a:t>
            </a:r>
            <a:r>
              <a:rPr lang="ru-RU" dirty="0"/>
              <a:t>Вокально-инструментальный </a:t>
            </a:r>
            <a:r>
              <a:rPr lang="ru-RU" dirty="0" smtClean="0"/>
              <a:t>ансамбль</a:t>
            </a:r>
          </a:p>
          <a:p>
            <a:pPr algn="ctr"/>
            <a:r>
              <a:rPr lang="ru-RU" dirty="0" smtClean="0">
                <a:latin typeface="Times New Roman" panose="02020603050405020304" pitchFamily="18" charset="0"/>
                <a:cs typeface="Times New Roman" panose="02020603050405020304" pitchFamily="18" charset="0"/>
              </a:rPr>
              <a:t>Форма </a:t>
            </a:r>
            <a:r>
              <a:rPr lang="en-US" dirty="0">
                <a:latin typeface="Times New Roman" panose="02020603050405020304" pitchFamily="18" charset="0"/>
                <a:cs typeface="Times New Roman" panose="02020603050405020304" pitchFamily="18" charset="0"/>
              </a:rPr>
              <a:t>II - </a:t>
            </a:r>
            <a:r>
              <a:rPr lang="ru-RU" dirty="0">
                <a:latin typeface="Times New Roman" panose="02020603050405020304" pitchFamily="18" charset="0"/>
                <a:cs typeface="Times New Roman" panose="02020603050405020304" pitchFamily="18" charset="0"/>
              </a:rPr>
              <a:t>частная</a:t>
            </a:r>
            <a:endParaRPr lang="ru-RU" dirty="0"/>
          </a:p>
        </p:txBody>
      </p:sp>
    </p:spTree>
    <p:extLst>
      <p:ext uri="{BB962C8B-B14F-4D97-AF65-F5344CB8AC3E}">
        <p14:creationId xmlns:p14="http://schemas.microsoft.com/office/powerpoint/2010/main" val="4286536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1196752"/>
            <a:ext cx="7128792" cy="3024336"/>
          </a:xfrm>
        </p:spPr>
        <p:txBody>
          <a:bodyPr>
            <a:normAutofit fontScale="25000" lnSpcReduction="20000"/>
          </a:bodyPr>
          <a:lstStyle/>
          <a:p>
            <a:pPr algn="just"/>
            <a:r>
              <a:rPr lang="ru-RU" sz="7200" dirty="0" smtClean="0">
                <a:solidFill>
                  <a:schemeClr val="tx1"/>
                </a:solidFill>
              </a:rPr>
              <a:t>      Папа </a:t>
            </a:r>
            <a:r>
              <a:rPr lang="ru-RU" sz="7200" dirty="0">
                <a:solidFill>
                  <a:schemeClr val="tx1"/>
                </a:solidFill>
              </a:rPr>
              <a:t>Карло – шарманщик, который живет в маленькой каморке под лестницей. В ней есть лишь нарисованный на холсте очаг. Правда, шарманка его давно сломалась, и он вынужден попрошайничать. </a:t>
            </a:r>
            <a:br>
              <a:rPr lang="ru-RU" sz="7200" dirty="0">
                <a:solidFill>
                  <a:schemeClr val="tx1"/>
                </a:solidFill>
              </a:rPr>
            </a:br>
            <a:r>
              <a:rPr lang="ru-RU" sz="7200" dirty="0" smtClean="0">
                <a:solidFill>
                  <a:schemeClr val="tx1"/>
                </a:solidFill>
              </a:rPr>
              <a:t>      Папа </a:t>
            </a:r>
            <a:r>
              <a:rPr lang="ru-RU" sz="7200" dirty="0">
                <a:solidFill>
                  <a:schemeClr val="tx1"/>
                </a:solidFill>
              </a:rPr>
              <a:t>Карло – милый неудачник, человек, не добившийся в жизни ровным счетом ничего, но не растративший своей доброты и любви. Возможно, он и был когда-то в молодости амбициозен, а, возможно и нет, понимая, что впереди предстоит долгая жизнь, полная тяжкого труда, как у Папы Карло</a:t>
            </a:r>
            <a:r>
              <a:rPr lang="ru-RU" sz="7200" dirty="0" smtClean="0">
                <a:solidFill>
                  <a:schemeClr val="tx1"/>
                </a:solidFill>
              </a:rPr>
              <a:t>.</a:t>
            </a:r>
            <a:r>
              <a:rPr lang="ru-RU" sz="7200" dirty="0">
                <a:solidFill>
                  <a:schemeClr val="tx1"/>
                </a:solidFill>
              </a:rPr>
              <a:t> находчивый столяр с золотыми руками. </a:t>
            </a:r>
            <a:endParaRPr lang="ru-RU" sz="7200" dirty="0" smtClean="0">
              <a:solidFill>
                <a:schemeClr val="tx1"/>
              </a:solidFill>
            </a:endParaRPr>
          </a:p>
          <a:p>
            <a:pPr algn="just"/>
            <a:r>
              <a:rPr lang="ru-RU" sz="7200" dirty="0" smtClean="0">
                <a:solidFill>
                  <a:schemeClr val="tx1"/>
                </a:solidFill>
              </a:rPr>
              <a:t>         Добрый </a:t>
            </a:r>
            <a:r>
              <a:rPr lang="ru-RU" sz="7200" dirty="0">
                <a:solidFill>
                  <a:schemeClr val="tx1"/>
                </a:solidFill>
              </a:rPr>
              <a:t>и светлый папа Карло, как олицетворение всего простого народа</a:t>
            </a:r>
            <a:r>
              <a:rPr lang="ru-RU" sz="7200" dirty="0" smtClean="0">
                <a:solidFill>
                  <a:schemeClr val="tx1"/>
                </a:solidFill>
              </a:rPr>
              <a:t>.</a:t>
            </a:r>
            <a:r>
              <a:rPr lang="ru-RU" sz="7200" dirty="0">
                <a:solidFill>
                  <a:schemeClr val="tx1"/>
                </a:solidFill>
              </a:rPr>
              <a:t> Доброта в каждой ноте, в каждом </a:t>
            </a:r>
            <a:r>
              <a:rPr lang="ru-RU" sz="7200" dirty="0" smtClean="0">
                <a:solidFill>
                  <a:schemeClr val="tx1"/>
                </a:solidFill>
              </a:rPr>
              <a:t>слове.</a:t>
            </a:r>
          </a:p>
          <a:p>
            <a:pPr algn="just"/>
            <a:r>
              <a:rPr lang="ru-RU" sz="7200" dirty="0">
                <a:solidFill>
                  <a:schemeClr val="tx1"/>
                </a:solidFill>
              </a:rPr>
              <a:t> </a:t>
            </a:r>
            <a:r>
              <a:rPr lang="ru-RU" sz="7200" dirty="0" smtClean="0">
                <a:solidFill>
                  <a:schemeClr val="tx1"/>
                </a:solidFill>
              </a:rPr>
              <a:t>        </a:t>
            </a:r>
            <a:r>
              <a:rPr lang="ru-RU" sz="7200" smtClean="0">
                <a:solidFill>
                  <a:schemeClr val="tx1"/>
                </a:solidFill>
              </a:rPr>
              <a:t>В фильме при </a:t>
            </a:r>
            <a:r>
              <a:rPr lang="ru-RU" sz="7200" dirty="0">
                <a:solidFill>
                  <a:schemeClr val="tx1"/>
                </a:solidFill>
              </a:rPr>
              <a:t>помощи музыки мы </a:t>
            </a:r>
            <a:r>
              <a:rPr lang="ru-RU" sz="7200" dirty="0" smtClean="0">
                <a:solidFill>
                  <a:schemeClr val="tx1"/>
                </a:solidFill>
              </a:rPr>
              <a:t> </a:t>
            </a:r>
            <a:r>
              <a:rPr lang="ru-RU" sz="7200" dirty="0">
                <a:solidFill>
                  <a:schemeClr val="tx1"/>
                </a:solidFill>
              </a:rPr>
              <a:t>увидели, как рождается главный герой фильма – Буратино</a:t>
            </a:r>
            <a:r>
              <a:rPr lang="ru-RU" sz="7200" dirty="0" smtClean="0">
                <a:solidFill>
                  <a:schemeClr val="tx1"/>
                </a:solidFill>
              </a:rPr>
              <a:t>.</a:t>
            </a:r>
          </a:p>
          <a:p>
            <a:pPr algn="just"/>
            <a:endParaRPr lang="ru-RU" sz="7200" dirty="0">
              <a:solidFill>
                <a:schemeClr val="tx1"/>
              </a:solidFill>
            </a:endParaRPr>
          </a:p>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endParaRPr lang="ru-RU" dirty="0"/>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папы Карло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434681"/>
            <a:ext cx="2304256" cy="1728192"/>
          </a:xfrm>
          <a:prstGeom prst="round2DiagRect">
            <a:avLst>
              <a:gd name="adj1" fmla="val 16667"/>
              <a:gd name="adj2" fmla="val 0"/>
            </a:avLst>
          </a:prstGeom>
          <a:ln w="88900" cap="sq">
            <a:solidFill>
              <a:srgbClr val="FFFFCC"/>
            </a:solidFill>
            <a:miter lim="800000"/>
          </a:ln>
          <a:effectLst>
            <a:outerShdw blurRad="254000" algn="tl" rotWithShape="0">
              <a:srgbClr val="000000">
                <a:alpha val="43000"/>
              </a:srgbClr>
            </a:outerShdw>
          </a:effectLst>
        </p:spPr>
      </p:pic>
      <p:sp>
        <p:nvSpPr>
          <p:cNvPr id="5" name="TextBox 4"/>
          <p:cNvSpPr txBox="1"/>
          <p:nvPr/>
        </p:nvSpPr>
        <p:spPr>
          <a:xfrm>
            <a:off x="2915816" y="4006115"/>
            <a:ext cx="5684168" cy="2585323"/>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Мелодия добрая, с простотой, </a:t>
            </a:r>
            <a:r>
              <a:rPr lang="ru-RU" dirty="0" smtClean="0">
                <a:latin typeface="Times New Roman" panose="02020603050405020304" pitchFamily="18" charset="0"/>
                <a:cs typeface="Times New Roman" panose="02020603050405020304" pitchFamily="18" charset="0"/>
              </a:rPr>
              <a:t>рассказывая, мелодичная</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Жанр – песня</a:t>
            </a:r>
          </a:p>
          <a:p>
            <a:pPr algn="ctr"/>
            <a:r>
              <a:rPr lang="ru-RU" dirty="0">
                <a:latin typeface="Times New Roman" panose="02020603050405020304" pitchFamily="18" charset="0"/>
                <a:cs typeface="Times New Roman" panose="02020603050405020304" pitchFamily="18" charset="0"/>
              </a:rPr>
              <a:t>Лад – мажор</a:t>
            </a:r>
          </a:p>
          <a:p>
            <a:pPr algn="ctr"/>
            <a:r>
              <a:rPr lang="ru-RU" dirty="0">
                <a:latin typeface="Times New Roman" panose="02020603050405020304" pitchFamily="18" charset="0"/>
                <a:cs typeface="Times New Roman" panose="02020603050405020304" pitchFamily="18" charset="0"/>
              </a:rPr>
              <a:t>Ритм  - равномерный</a:t>
            </a:r>
          </a:p>
          <a:p>
            <a:pPr algn="ctr"/>
            <a:r>
              <a:rPr lang="ru-RU" dirty="0">
                <a:latin typeface="Times New Roman" panose="02020603050405020304" pitchFamily="18" charset="0"/>
                <a:cs typeface="Times New Roman" panose="02020603050405020304" pitchFamily="18" charset="0"/>
              </a:rPr>
              <a:t>Регистр –средний</a:t>
            </a:r>
          </a:p>
          <a:p>
            <a:pPr algn="ctr"/>
            <a:r>
              <a:rPr lang="ru-RU" dirty="0">
                <a:latin typeface="Times New Roman" panose="02020603050405020304" pitchFamily="18" charset="0"/>
                <a:cs typeface="Times New Roman" panose="02020603050405020304" pitchFamily="18" charset="0"/>
              </a:rPr>
              <a:t>Динамика – тихо</a:t>
            </a:r>
          </a:p>
          <a:p>
            <a:pPr algn="ctr"/>
            <a:r>
              <a:rPr lang="ru-RU" dirty="0">
                <a:latin typeface="Times New Roman" panose="02020603050405020304" pitchFamily="18" charset="0"/>
                <a:cs typeface="Times New Roman" panose="02020603050405020304" pitchFamily="18" charset="0"/>
              </a:rPr>
              <a:t>Темп песни медленно</a:t>
            </a:r>
          </a:p>
          <a:p>
            <a:pPr algn="ctr"/>
            <a:r>
              <a:rPr lang="ru-RU" dirty="0">
                <a:latin typeface="Times New Roman" panose="02020603050405020304" pitchFamily="18" charset="0"/>
                <a:cs typeface="Times New Roman" panose="02020603050405020304" pitchFamily="18" charset="0"/>
              </a:rPr>
              <a:t>Тембр –  </a:t>
            </a:r>
            <a:r>
              <a:rPr lang="ru-RU" dirty="0"/>
              <a:t>Вокал, баритон, соло</a:t>
            </a:r>
          </a:p>
          <a:p>
            <a:pPr algn="ctr"/>
            <a:r>
              <a:rPr lang="ru-RU" dirty="0">
                <a:latin typeface="Times New Roman" panose="02020603050405020304" pitchFamily="18" charset="0"/>
                <a:cs typeface="Times New Roman" panose="02020603050405020304" pitchFamily="18" charset="0"/>
              </a:rPr>
              <a:t>Форма </a:t>
            </a:r>
            <a:r>
              <a:rPr lang="en-US" dirty="0">
                <a:latin typeface="Times New Roman" panose="02020603050405020304" pitchFamily="18" charset="0"/>
                <a:cs typeface="Times New Roman" panose="02020603050405020304" pitchFamily="18" charset="0"/>
              </a:rPr>
              <a:t>II - </a:t>
            </a:r>
            <a:r>
              <a:rPr lang="ru-RU" dirty="0">
                <a:latin typeface="Times New Roman" panose="02020603050405020304" pitchFamily="18" charset="0"/>
                <a:cs typeface="Times New Roman" panose="02020603050405020304" pitchFamily="18" charset="0"/>
              </a:rPr>
              <a:t>частная</a:t>
            </a:r>
            <a:endParaRPr lang="ru-RU" dirty="0"/>
          </a:p>
        </p:txBody>
      </p:sp>
    </p:spTree>
    <p:extLst>
      <p:ext uri="{BB962C8B-B14F-4D97-AF65-F5344CB8AC3E}">
        <p14:creationId xmlns:p14="http://schemas.microsoft.com/office/powerpoint/2010/main" val="257702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1340768"/>
            <a:ext cx="7484368" cy="2520280"/>
          </a:xfrm>
        </p:spPr>
        <p:txBody>
          <a:bodyPr>
            <a:normAutofit/>
          </a:bodyPr>
          <a:lstStyle/>
          <a:p>
            <a:pPr algn="just"/>
            <a:r>
              <a:rPr lang="ru-RU" sz="4500" dirty="0" smtClean="0">
                <a:solidFill>
                  <a:schemeClr val="tx1"/>
                </a:solidFill>
              </a:rPr>
              <a:t>       </a:t>
            </a:r>
            <a:endParaRPr lang="ru-RU" sz="4500" dirty="0">
              <a:solidFill>
                <a:schemeClr val="tx1"/>
              </a:solidFill>
            </a:endParaRPr>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solidFill>
                  <a:srgbClr val="8D1E1B"/>
                </a:solidFill>
                <a:latin typeface="Rubius" panose="020B0604020202020204" charset="0"/>
              </a:rPr>
              <a:t>Песня </a:t>
            </a:r>
            <a:r>
              <a:rPr lang="ru-RU" sz="3600" dirty="0">
                <a:solidFill>
                  <a:srgbClr val="8D1E1B"/>
                </a:solidFill>
                <a:latin typeface="Rubius" panose="020B0604020202020204" charset="0"/>
              </a:rPr>
              <a:t>кукол «Страшный Карабас» </a:t>
            </a:r>
            <a:endParaRPr lang="ru-RU" sz="3600" dirty="0">
              <a:ln w="1905"/>
              <a:solidFill>
                <a:srgbClr val="8D1E1B"/>
              </a:solidFill>
              <a:effectLst>
                <a:outerShdw blurRad="38100" dist="38100" dir="2700000" algn="tl">
                  <a:srgbClr val="000000">
                    <a:alpha val="43137"/>
                  </a:srgbClr>
                </a:outerShdw>
              </a:effectLst>
              <a:latin typeface="Rubius" panose="020B0604020202020204" charset="0"/>
            </a:endParaRPr>
          </a:p>
        </p:txBody>
      </p:sp>
      <p:sp>
        <p:nvSpPr>
          <p:cNvPr id="5" name="TextBox 4"/>
          <p:cNvSpPr txBox="1"/>
          <p:nvPr/>
        </p:nvSpPr>
        <p:spPr>
          <a:xfrm>
            <a:off x="3792576" y="3489073"/>
            <a:ext cx="4807408" cy="3139321"/>
          </a:xfrm>
          <a:prstGeom prst="rect">
            <a:avLst/>
          </a:prstGeom>
          <a:noFill/>
        </p:spPr>
        <p:txBody>
          <a:bodyPr wrap="square" rtlCol="0">
            <a:spAutoFit/>
          </a:bodyPr>
          <a:lstStyle/>
          <a:p>
            <a:pPr algn="ctr"/>
            <a:r>
              <a:rPr lang="ru-RU" dirty="0" smtClean="0">
                <a:cs typeface="Times New Roman" panose="02020603050405020304" pitchFamily="18" charset="0"/>
              </a:rPr>
              <a:t>Мелодия  </a:t>
            </a:r>
            <a:r>
              <a:rPr lang="ru-RU" dirty="0" err="1" smtClean="0">
                <a:cs typeface="Times New Roman" panose="02020603050405020304" pitchFamily="18" charset="0"/>
              </a:rPr>
              <a:t>поступенная</a:t>
            </a:r>
            <a:r>
              <a:rPr lang="ru-RU" dirty="0" smtClean="0">
                <a:cs typeface="Times New Roman" panose="02020603050405020304" pitchFamily="18" charset="0"/>
              </a:rPr>
              <a:t>, грустная, жалобная </a:t>
            </a:r>
          </a:p>
          <a:p>
            <a:pPr algn="ctr"/>
            <a:r>
              <a:rPr lang="ru-RU" dirty="0" smtClean="0">
                <a:cs typeface="Times New Roman" panose="02020603050405020304" pitchFamily="18" charset="0"/>
              </a:rPr>
              <a:t>Жанр - песня</a:t>
            </a:r>
          </a:p>
          <a:p>
            <a:pPr algn="ctr"/>
            <a:r>
              <a:rPr lang="ru-RU" dirty="0" smtClean="0">
                <a:cs typeface="Times New Roman" panose="02020603050405020304" pitchFamily="18" charset="0"/>
              </a:rPr>
              <a:t>Темп </a:t>
            </a:r>
            <a:r>
              <a:rPr lang="ru-RU" dirty="0">
                <a:cs typeface="Times New Roman" panose="02020603050405020304" pitchFamily="18" charset="0"/>
              </a:rPr>
              <a:t>быстрый</a:t>
            </a:r>
          </a:p>
          <a:p>
            <a:pPr algn="ctr"/>
            <a:r>
              <a:rPr lang="ru-RU" dirty="0">
                <a:cs typeface="Times New Roman" panose="02020603050405020304" pitchFamily="18" charset="0"/>
              </a:rPr>
              <a:t>  Лад – минор и мажор </a:t>
            </a:r>
            <a:endParaRPr lang="ru-RU" dirty="0" smtClean="0">
              <a:cs typeface="Times New Roman" panose="02020603050405020304" pitchFamily="18" charset="0"/>
            </a:endParaRPr>
          </a:p>
          <a:p>
            <a:pPr algn="ctr"/>
            <a:r>
              <a:rPr lang="ru-RU" dirty="0" smtClean="0">
                <a:cs typeface="Times New Roman" panose="02020603050405020304" pitchFamily="18" charset="0"/>
              </a:rPr>
              <a:t>Ритм </a:t>
            </a:r>
            <a:r>
              <a:rPr lang="ru-RU" dirty="0">
                <a:cs typeface="Times New Roman" panose="02020603050405020304" pitchFamily="18" charset="0"/>
              </a:rPr>
              <a:t>– отрывистый</a:t>
            </a:r>
          </a:p>
          <a:p>
            <a:pPr algn="ctr"/>
            <a:r>
              <a:rPr lang="ru-RU" dirty="0">
                <a:cs typeface="Times New Roman" panose="02020603050405020304" pitchFamily="18" charset="0"/>
              </a:rPr>
              <a:t>Динамика – не очень громко</a:t>
            </a:r>
          </a:p>
          <a:p>
            <a:pPr algn="ctr"/>
            <a:r>
              <a:rPr lang="ru-RU" dirty="0">
                <a:cs typeface="Times New Roman" panose="02020603050405020304" pitchFamily="18" charset="0"/>
              </a:rPr>
              <a:t>Тембр – </a:t>
            </a:r>
            <a:r>
              <a:rPr lang="ru-RU" dirty="0" smtClean="0">
                <a:cs typeface="Times New Roman" panose="02020603050405020304" pitchFamily="18" charset="0"/>
              </a:rPr>
              <a:t>вокальный ансамбль</a:t>
            </a:r>
            <a:endParaRPr lang="ru-RU" dirty="0">
              <a:cs typeface="Times New Roman" panose="02020603050405020304" pitchFamily="18" charset="0"/>
            </a:endParaRPr>
          </a:p>
          <a:p>
            <a:pPr algn="ctr"/>
            <a:r>
              <a:rPr lang="ru-RU" dirty="0">
                <a:cs typeface="Times New Roman" panose="02020603050405020304" pitchFamily="18" charset="0"/>
              </a:rPr>
              <a:t>Регистр – </a:t>
            </a:r>
            <a:r>
              <a:rPr lang="ru-RU" dirty="0" smtClean="0">
                <a:cs typeface="Times New Roman" panose="02020603050405020304" pitchFamily="18" charset="0"/>
              </a:rPr>
              <a:t>высокий и средний</a:t>
            </a:r>
            <a:endParaRPr lang="ru-RU" dirty="0">
              <a:cs typeface="Times New Roman" panose="02020603050405020304" pitchFamily="18" charset="0"/>
            </a:endParaRPr>
          </a:p>
          <a:p>
            <a:pPr algn="ctr"/>
            <a:r>
              <a:rPr lang="ru-RU" dirty="0">
                <a:cs typeface="Times New Roman" panose="02020603050405020304" pitchFamily="18" charset="0"/>
              </a:rPr>
              <a:t>Форма – </a:t>
            </a:r>
            <a:r>
              <a:rPr lang="en-US" dirty="0" smtClean="0">
                <a:cs typeface="Times New Roman" panose="02020603050405020304" pitchFamily="18" charset="0"/>
              </a:rPr>
              <a:t>I </a:t>
            </a:r>
            <a:r>
              <a:rPr lang="en-US" dirty="0">
                <a:cs typeface="Times New Roman" panose="02020603050405020304" pitchFamily="18" charset="0"/>
              </a:rPr>
              <a:t>-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04793"/>
            <a:ext cx="3011262" cy="2107883"/>
          </a:xfrm>
          <a:prstGeom prst="round2DiagRect">
            <a:avLst>
              <a:gd name="adj1" fmla="val 16667"/>
              <a:gd name="adj2" fmla="val 0"/>
            </a:avLst>
          </a:prstGeom>
          <a:ln w="88900" cap="sq">
            <a:solidFill>
              <a:srgbClr val="FFFFCC"/>
            </a:solidFill>
            <a:miter lim="800000"/>
          </a:ln>
          <a:effectLst>
            <a:outerShdw blurRad="254000" algn="tl" rotWithShape="0">
              <a:srgbClr val="000000">
                <a:alpha val="43000"/>
              </a:srgbClr>
            </a:outerShdw>
          </a:effectLst>
        </p:spPr>
      </p:pic>
      <p:sp>
        <p:nvSpPr>
          <p:cNvPr id="9" name="TextBox 8"/>
          <p:cNvSpPr txBox="1"/>
          <p:nvPr/>
        </p:nvSpPr>
        <p:spPr>
          <a:xfrm>
            <a:off x="1115616" y="1268760"/>
            <a:ext cx="7183672" cy="2308324"/>
          </a:xfrm>
          <a:prstGeom prst="rect">
            <a:avLst/>
          </a:prstGeom>
          <a:noFill/>
        </p:spPr>
        <p:txBody>
          <a:bodyPr wrap="square" rtlCol="0">
            <a:spAutoFit/>
          </a:bodyPr>
          <a:lstStyle/>
          <a:p>
            <a:pPr lvl="0" algn="just"/>
            <a:r>
              <a:rPr lang="ru-RU" dirty="0" smtClean="0"/>
              <a:t>       Куклы из театра Карабаса </a:t>
            </a:r>
            <a:r>
              <a:rPr lang="ru-RU" dirty="0" err="1" smtClean="0"/>
              <a:t>Барабаса</a:t>
            </a:r>
            <a:r>
              <a:rPr lang="ru-RU" dirty="0" smtClean="0"/>
              <a:t> очень талантливые актеры. Но их владелец жестоко с ними обращается и заставляет их много работать. У кукол Карабаса </a:t>
            </a:r>
            <a:r>
              <a:rPr lang="ru-RU" dirty="0" err="1" smtClean="0"/>
              <a:t>Барабаса</a:t>
            </a:r>
            <a:r>
              <a:rPr lang="ru-RU" dirty="0" smtClean="0"/>
              <a:t> нет воли, они послушные рабы</a:t>
            </a:r>
            <a:r>
              <a:rPr lang="ru-RU" dirty="0"/>
              <a:t>. </a:t>
            </a:r>
            <a:r>
              <a:rPr lang="ru-RU" dirty="0" smtClean="0"/>
              <a:t>Но с появлением Буратино куклы выходят из под контроля хозяина и сбегают </a:t>
            </a:r>
            <a:r>
              <a:rPr lang="ru-RU" dirty="0"/>
              <a:t>с </a:t>
            </a:r>
            <a:r>
              <a:rPr lang="ru-RU" dirty="0" smtClean="0"/>
              <a:t>театра. Буратино </a:t>
            </a:r>
            <a:r>
              <a:rPr lang="ru-RU" dirty="0"/>
              <a:t>и его спутники с помощью золотого ключика обретают новый </a:t>
            </a:r>
            <a:r>
              <a:rPr lang="ru-RU" dirty="0" smtClean="0"/>
              <a:t>театр, а </a:t>
            </a:r>
            <a:r>
              <a:rPr lang="ru-RU" dirty="0"/>
              <a:t>театр «кукольного владыки» терпит </a:t>
            </a:r>
            <a:r>
              <a:rPr lang="ru-RU" dirty="0" smtClean="0"/>
              <a:t>крах. В новом театре </a:t>
            </a:r>
            <a:r>
              <a:rPr lang="ru-RU" dirty="0" smtClean="0">
                <a:cs typeface="Arial" panose="020B0604020202020204" pitchFamily="34" charset="0"/>
              </a:rPr>
              <a:t>куклы</a:t>
            </a:r>
            <a:r>
              <a:rPr lang="ru-RU" dirty="0">
                <a:cs typeface="Arial" panose="020B0604020202020204" pitchFamily="34" charset="0"/>
              </a:rPr>
              <a:t> сами пишут пьесы в стихах, сами играют.</a:t>
            </a:r>
            <a:r>
              <a:rPr lang="ru-RU" dirty="0"/>
              <a:t> </a:t>
            </a:r>
            <a:endParaRPr lang="ru-RU" dirty="0" smtClean="0"/>
          </a:p>
          <a:p>
            <a:pPr lvl="0" algn="just"/>
            <a:endParaRPr lang="ru-RU" dirty="0"/>
          </a:p>
        </p:txBody>
      </p:sp>
    </p:spTree>
    <p:extLst>
      <p:ext uri="{BB962C8B-B14F-4D97-AF65-F5344CB8AC3E}">
        <p14:creationId xmlns:p14="http://schemas.microsoft.com/office/powerpoint/2010/main" val="35861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87624" y="1101851"/>
            <a:ext cx="7412360" cy="2687189"/>
          </a:xfrm>
        </p:spPr>
        <p:txBody>
          <a:bodyPr>
            <a:normAutofit fontScale="25000" lnSpcReduction="20000"/>
          </a:bodyPr>
          <a:lstStyle/>
          <a:p>
            <a:pPr algn="just"/>
            <a:r>
              <a:rPr lang="ru-RU" sz="7200" dirty="0" smtClean="0">
                <a:solidFill>
                  <a:schemeClr val="tx1"/>
                </a:solidFill>
              </a:rPr>
              <a:t>       </a:t>
            </a:r>
            <a:r>
              <a:rPr lang="ru-RU" sz="7200" dirty="0" err="1" smtClean="0">
                <a:solidFill>
                  <a:schemeClr val="tx1"/>
                </a:solidFill>
              </a:rPr>
              <a:t>Дуремар</a:t>
            </a:r>
            <a:r>
              <a:rPr lang="ru-RU" sz="7200" dirty="0" smtClean="0">
                <a:solidFill>
                  <a:schemeClr val="tx1"/>
                </a:solidFill>
              </a:rPr>
              <a:t> </a:t>
            </a:r>
            <a:r>
              <a:rPr lang="ru-RU" sz="7200" dirty="0">
                <a:solidFill>
                  <a:schemeClr val="tx1"/>
                </a:solidFill>
              </a:rPr>
              <a:t>— хитрый, жадный подлиза и обманщик продает лечебных пиявок. Помогает Карабасу-</a:t>
            </a:r>
            <a:r>
              <a:rPr lang="ru-RU" sz="7200" dirty="0" err="1">
                <a:solidFill>
                  <a:schemeClr val="tx1"/>
                </a:solidFill>
              </a:rPr>
              <a:t>Барабасу</a:t>
            </a:r>
            <a:r>
              <a:rPr lang="ru-RU" sz="7200" dirty="0">
                <a:solidFill>
                  <a:schemeClr val="tx1"/>
                </a:solidFill>
              </a:rPr>
              <a:t> и другим врагам Буратино. </a:t>
            </a:r>
            <a:r>
              <a:rPr lang="ru-RU" sz="7200" dirty="0" smtClean="0">
                <a:solidFill>
                  <a:schemeClr val="tx1"/>
                </a:solidFill>
              </a:rPr>
              <a:t>Эгоистичный</a:t>
            </a:r>
            <a:r>
              <a:rPr lang="ru-RU" sz="7200" dirty="0">
                <a:solidFill>
                  <a:schemeClr val="tx1"/>
                </a:solidFill>
              </a:rPr>
              <a:t>, но в принципе не злой, может принести пользу обществу, скажем, в должности театрального дворника, о которой </a:t>
            </a:r>
            <a:r>
              <a:rPr lang="ru-RU" sz="7200" dirty="0" smtClean="0">
                <a:solidFill>
                  <a:schemeClr val="tx1"/>
                </a:solidFill>
              </a:rPr>
              <a:t>мечтает. В картине </a:t>
            </a:r>
            <a:r>
              <a:rPr lang="ru-RU" sz="7200" dirty="0" err="1">
                <a:solidFill>
                  <a:schemeClr val="tx1"/>
                </a:solidFill>
              </a:rPr>
              <a:t>Дуремар</a:t>
            </a:r>
            <a:r>
              <a:rPr lang="ru-RU" sz="7200" dirty="0">
                <a:solidFill>
                  <a:schemeClr val="tx1"/>
                </a:solidFill>
              </a:rPr>
              <a:t>, чтобы стать очень богатым, мучил пиявок и обманывал больных людей. Ему было все равно – станут ли здоровыми люди, которым он продает пиявок, или нет. Жадность </a:t>
            </a:r>
            <a:r>
              <a:rPr lang="ru-RU" sz="7200" dirty="0" smtClean="0">
                <a:solidFill>
                  <a:schemeClr val="tx1"/>
                </a:solidFill>
              </a:rPr>
              <a:t>людей </a:t>
            </a:r>
            <a:r>
              <a:rPr lang="ru-RU" sz="7200" dirty="0">
                <a:solidFill>
                  <a:schemeClr val="tx1"/>
                </a:solidFill>
              </a:rPr>
              <a:t>не имеет границ. Они не останавливаются не перед чем</a:t>
            </a:r>
            <a:r>
              <a:rPr lang="ru-RU" sz="7200" dirty="0" smtClean="0">
                <a:solidFill>
                  <a:schemeClr val="tx1"/>
                </a:solidFill>
              </a:rPr>
              <a:t>.</a:t>
            </a:r>
            <a:r>
              <a:rPr lang="ru-RU" sz="7200" dirty="0">
                <a:solidFill>
                  <a:schemeClr val="tx1"/>
                </a:solidFill>
              </a:rPr>
              <a:t> </a:t>
            </a:r>
            <a:endParaRPr lang="ru-RU" sz="7200" dirty="0" smtClean="0">
              <a:solidFill>
                <a:schemeClr val="tx1"/>
              </a:solidFill>
            </a:endParaRPr>
          </a:p>
          <a:p>
            <a:pPr algn="just"/>
            <a:r>
              <a:rPr lang="ru-RU" sz="7200" dirty="0">
                <a:solidFill>
                  <a:schemeClr val="tx1"/>
                </a:solidFill>
              </a:rPr>
              <a:t> </a:t>
            </a:r>
            <a:r>
              <a:rPr lang="ru-RU" sz="7200" dirty="0" smtClean="0">
                <a:solidFill>
                  <a:schemeClr val="tx1"/>
                </a:solidFill>
              </a:rPr>
              <a:t>     Я думаю, что  </a:t>
            </a:r>
            <a:r>
              <a:rPr lang="ru-RU" sz="7200" dirty="0" err="1">
                <a:solidFill>
                  <a:schemeClr val="tx1"/>
                </a:solidFill>
              </a:rPr>
              <a:t>Дуремар</a:t>
            </a:r>
            <a:r>
              <a:rPr lang="ru-RU" sz="7200" dirty="0">
                <a:solidFill>
                  <a:schemeClr val="tx1"/>
                </a:solidFill>
              </a:rPr>
              <a:t> был хороший народный целитель. Он изучил лечебные свойства пиявок и, помогал людям избавиться от многих болезней</a:t>
            </a:r>
            <a:r>
              <a:rPr lang="ru-RU" sz="7200" dirty="0" smtClean="0">
                <a:solidFill>
                  <a:schemeClr val="tx1"/>
                </a:solidFill>
              </a:rPr>
              <a:t>. </a:t>
            </a:r>
          </a:p>
          <a:p>
            <a:pPr algn="just"/>
            <a:r>
              <a:rPr lang="ru-RU" sz="7200" dirty="0">
                <a:solidFill>
                  <a:schemeClr val="tx1"/>
                </a:solidFill>
              </a:rPr>
              <a:t> </a:t>
            </a:r>
            <a:r>
              <a:rPr lang="ru-RU" sz="7200" dirty="0" smtClean="0">
                <a:solidFill>
                  <a:schemeClr val="tx1"/>
                </a:solidFill>
              </a:rPr>
              <a:t>     </a:t>
            </a:r>
            <a:r>
              <a:rPr lang="ru-RU" sz="7200" dirty="0"/>
              <a:t/>
            </a:r>
            <a:br>
              <a:rPr lang="ru-RU" sz="7200" dirty="0"/>
            </a:br>
            <a:endParaRPr lang="ru-RU" sz="7200" dirty="0"/>
          </a:p>
          <a:p>
            <a:pPr algn="just"/>
            <a:endParaRPr lang="ru-RU" dirty="0"/>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Дуремара</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93193"/>
            <a:ext cx="2574032" cy="1930524"/>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
        <p:nvSpPr>
          <p:cNvPr id="5" name="TextBox 4"/>
          <p:cNvSpPr txBox="1"/>
          <p:nvPr/>
        </p:nvSpPr>
        <p:spPr>
          <a:xfrm>
            <a:off x="3419872" y="3907732"/>
            <a:ext cx="5180112" cy="3139321"/>
          </a:xfrm>
          <a:prstGeom prst="rect">
            <a:avLst/>
          </a:prstGeom>
          <a:noFill/>
        </p:spPr>
        <p:txBody>
          <a:bodyPr wrap="square" rtlCol="0">
            <a:spAutoFit/>
          </a:bodyPr>
          <a:lstStyle/>
          <a:p>
            <a:pPr algn="ctr"/>
            <a:r>
              <a:rPr lang="ru-RU" dirty="0"/>
              <a:t>Мелодия быстрая, </a:t>
            </a:r>
            <a:r>
              <a:rPr lang="ru-RU" dirty="0" smtClean="0"/>
              <a:t>веселая, сильная, комическая</a:t>
            </a:r>
            <a:endParaRPr lang="ru-RU" dirty="0"/>
          </a:p>
          <a:p>
            <a:pPr algn="ctr"/>
            <a:r>
              <a:rPr lang="ru-RU" dirty="0" smtClean="0">
                <a:cs typeface="Times New Roman" panose="02020603050405020304" pitchFamily="18" charset="0"/>
              </a:rPr>
              <a:t>Жанр </a:t>
            </a:r>
            <a:r>
              <a:rPr lang="ru-RU" dirty="0">
                <a:cs typeface="Times New Roman" panose="02020603050405020304" pitchFamily="18" charset="0"/>
              </a:rPr>
              <a:t>- песня</a:t>
            </a:r>
          </a:p>
          <a:p>
            <a:pPr algn="ctr"/>
            <a:r>
              <a:rPr lang="ru-RU" dirty="0">
                <a:cs typeface="Times New Roman" panose="02020603050405020304" pitchFamily="18" charset="0"/>
              </a:rPr>
              <a:t>Темп быстрый</a:t>
            </a:r>
          </a:p>
          <a:p>
            <a:pPr algn="ctr"/>
            <a:r>
              <a:rPr lang="ru-RU" dirty="0">
                <a:cs typeface="Times New Roman" panose="02020603050405020304" pitchFamily="18" charset="0"/>
              </a:rPr>
              <a:t>  Лад – минор и мажор (злой)</a:t>
            </a:r>
          </a:p>
          <a:p>
            <a:pPr algn="ctr"/>
            <a:r>
              <a:rPr lang="ru-RU" dirty="0">
                <a:cs typeface="Times New Roman" panose="02020603050405020304" pitchFamily="18" charset="0"/>
              </a:rPr>
              <a:t>Ритм – отрывистый</a:t>
            </a:r>
          </a:p>
          <a:p>
            <a:pPr algn="ctr"/>
            <a:r>
              <a:rPr lang="ru-RU" dirty="0">
                <a:cs typeface="Times New Roman" panose="02020603050405020304" pitchFamily="18" charset="0"/>
              </a:rPr>
              <a:t>Динамика – не очень громко</a:t>
            </a:r>
          </a:p>
          <a:p>
            <a:pPr algn="ctr"/>
            <a:r>
              <a:rPr lang="ru-RU" dirty="0">
                <a:cs typeface="Times New Roman" panose="02020603050405020304" pitchFamily="18" charset="0"/>
              </a:rPr>
              <a:t>Тембр – вокал, баритон</a:t>
            </a:r>
          </a:p>
          <a:p>
            <a:pPr algn="ctr"/>
            <a:r>
              <a:rPr lang="ru-RU" dirty="0">
                <a:cs typeface="Times New Roman" panose="02020603050405020304" pitchFamily="18" charset="0"/>
              </a:rPr>
              <a:t>Регистр – средний</a:t>
            </a:r>
          </a:p>
          <a:p>
            <a:pPr algn="ctr"/>
            <a:r>
              <a:rPr lang="ru-RU" dirty="0">
                <a:cs typeface="Times New Roman" panose="02020603050405020304" pitchFamily="18" charset="0"/>
              </a:rPr>
              <a:t>Форма – </a:t>
            </a:r>
            <a:r>
              <a:rPr lang="en-US" dirty="0">
                <a:cs typeface="Times New Roman" panose="02020603050405020304" pitchFamily="18" charset="0"/>
              </a:rPr>
              <a:t>II -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3735677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5332" y="983159"/>
            <a:ext cx="8136904" cy="3381945"/>
          </a:xfrm>
        </p:spPr>
        <p:txBody>
          <a:bodyPr>
            <a:normAutofit fontScale="25000" lnSpcReduction="20000"/>
          </a:bodyPr>
          <a:lstStyle/>
          <a:p>
            <a:pPr algn="just"/>
            <a:r>
              <a:rPr lang="ru-RU" sz="6800" dirty="0" smtClean="0">
                <a:solidFill>
                  <a:schemeClr val="tx1"/>
                </a:solidFill>
              </a:rPr>
              <a:t>       Лиса </a:t>
            </a:r>
            <a:r>
              <a:rPr lang="ru-RU" sz="6800" dirty="0">
                <a:solidFill>
                  <a:schemeClr val="tx1"/>
                </a:solidFill>
              </a:rPr>
              <a:t>Алиса — обладает всеми лисьими качествами русского фольклора. Она хитра</a:t>
            </a:r>
            <a:r>
              <a:rPr lang="ru-RU" sz="6800" dirty="0" smtClean="0">
                <a:solidFill>
                  <a:schemeClr val="tx1"/>
                </a:solidFill>
              </a:rPr>
              <a:t>, ленива,  </a:t>
            </a:r>
            <a:r>
              <a:rPr lang="ru-RU" sz="6800" dirty="0">
                <a:solidFill>
                  <a:schemeClr val="tx1"/>
                </a:solidFill>
              </a:rPr>
              <a:t>мастерски льстит, добивается своего путем обмана и ложной доброты. </a:t>
            </a:r>
            <a:r>
              <a:rPr lang="ru-RU" sz="6800" dirty="0" smtClean="0">
                <a:solidFill>
                  <a:schemeClr val="tx1"/>
                </a:solidFill>
              </a:rPr>
              <a:t>Она </a:t>
            </a:r>
            <a:r>
              <a:rPr lang="ru-RU" sz="6800" dirty="0">
                <a:solidFill>
                  <a:schemeClr val="tx1"/>
                </a:solidFill>
              </a:rPr>
              <a:t>старается во всём выгадать только для </a:t>
            </a:r>
            <a:r>
              <a:rPr lang="ru-RU" sz="6800" dirty="0" smtClean="0">
                <a:solidFill>
                  <a:schemeClr val="tx1"/>
                </a:solidFill>
              </a:rPr>
              <a:t>себя. </a:t>
            </a:r>
            <a:r>
              <a:rPr lang="ru-RU" sz="6800" dirty="0">
                <a:solidFill>
                  <a:schemeClr val="tx1"/>
                </a:solidFill>
              </a:rPr>
              <a:t>Но все-таки Лиса Алиса очень обаятельная и артистичная. Рядом с ней всегда весело</a:t>
            </a:r>
            <a:r>
              <a:rPr lang="ru-RU" sz="6800" dirty="0" smtClean="0">
                <a:solidFill>
                  <a:schemeClr val="tx1"/>
                </a:solidFill>
              </a:rPr>
              <a:t>.</a:t>
            </a:r>
          </a:p>
          <a:p>
            <a:pPr algn="just"/>
            <a:r>
              <a:rPr lang="ru-RU" sz="6800" dirty="0" smtClean="0">
                <a:solidFill>
                  <a:schemeClr val="tx1"/>
                </a:solidFill>
              </a:rPr>
              <a:t>      Кот </a:t>
            </a:r>
            <a:r>
              <a:rPr lang="ru-RU" sz="6800" dirty="0" err="1">
                <a:solidFill>
                  <a:schemeClr val="tx1"/>
                </a:solidFill>
              </a:rPr>
              <a:t>Базилио</a:t>
            </a:r>
            <a:r>
              <a:rPr lang="ru-RU" sz="6800" dirty="0">
                <a:solidFill>
                  <a:schemeClr val="tx1"/>
                </a:solidFill>
              </a:rPr>
              <a:t> — друг и пособник Лисы Алисы. Прикидывается слепым и нищим и просит милостыню. Он глуп и комичен. Лиса Алиса помыкает им и использует в своих хитрых целях</a:t>
            </a:r>
            <a:r>
              <a:rPr lang="ru-RU" sz="6800" dirty="0" smtClean="0">
                <a:solidFill>
                  <a:schemeClr val="tx1"/>
                </a:solidFill>
              </a:rPr>
              <a:t>.</a:t>
            </a:r>
            <a:r>
              <a:rPr lang="ru-RU" sz="6800" dirty="0">
                <a:solidFill>
                  <a:schemeClr val="tx1"/>
                </a:solidFill>
              </a:rPr>
              <a:t> </a:t>
            </a:r>
            <a:r>
              <a:rPr lang="ru-RU" sz="6800" dirty="0" smtClean="0">
                <a:solidFill>
                  <a:schemeClr val="tx1"/>
                </a:solidFill>
              </a:rPr>
              <a:t>Он жадный</a:t>
            </a:r>
            <a:r>
              <a:rPr lang="ru-RU" sz="6800" dirty="0">
                <a:solidFill>
                  <a:schemeClr val="tx1"/>
                </a:solidFill>
              </a:rPr>
              <a:t>. Из-за своей глупости попадается на хитрые уловки лисы </a:t>
            </a:r>
            <a:r>
              <a:rPr lang="ru-RU" sz="6800" dirty="0" smtClean="0">
                <a:solidFill>
                  <a:schemeClr val="tx1"/>
                </a:solidFill>
              </a:rPr>
              <a:t>Алисы. Кот </a:t>
            </a:r>
            <a:r>
              <a:rPr lang="ru-RU" sz="6800" dirty="0" err="1">
                <a:solidFill>
                  <a:schemeClr val="tx1"/>
                </a:solidFill>
              </a:rPr>
              <a:t>Базилио</a:t>
            </a:r>
            <a:r>
              <a:rPr lang="ru-RU" sz="6800" dirty="0">
                <a:solidFill>
                  <a:schemeClr val="tx1"/>
                </a:solidFill>
              </a:rPr>
              <a:t> совсем не злой герой. Он старается все вопросы решить мирным путём, без агрессии и жестокости.</a:t>
            </a:r>
          </a:p>
          <a:p>
            <a:pPr algn="just"/>
            <a:r>
              <a:rPr lang="ru-RU" sz="6800" dirty="0" smtClean="0">
                <a:solidFill>
                  <a:schemeClr val="tx1"/>
                </a:solidFill>
              </a:rPr>
              <a:t>       Лиса </a:t>
            </a:r>
            <a:r>
              <a:rPr lang="ru-RU" sz="6800" dirty="0">
                <a:solidFill>
                  <a:schemeClr val="tx1"/>
                </a:solidFill>
              </a:rPr>
              <a:t>Алиса и Кот </a:t>
            </a:r>
            <a:r>
              <a:rPr lang="ru-RU" sz="6800" dirty="0" err="1">
                <a:solidFill>
                  <a:schemeClr val="tx1"/>
                </a:solidFill>
              </a:rPr>
              <a:t>Базилио</a:t>
            </a:r>
            <a:r>
              <a:rPr lang="ru-RU" sz="6800" dirty="0">
                <a:solidFill>
                  <a:schemeClr val="tx1"/>
                </a:solidFill>
              </a:rPr>
              <a:t> олицетворяют в этой сказке хитрость, жадность и глупость</a:t>
            </a:r>
            <a:r>
              <a:rPr lang="ru-RU" sz="6800" dirty="0" smtClean="0">
                <a:solidFill>
                  <a:schemeClr val="tx1"/>
                </a:solidFill>
              </a:rPr>
              <a:t>. </a:t>
            </a:r>
          </a:p>
          <a:p>
            <a:pPr algn="just"/>
            <a:r>
              <a:rPr lang="ru-RU" sz="6800" dirty="0" smtClean="0"/>
              <a:t>       </a:t>
            </a:r>
            <a:r>
              <a:rPr lang="ru-RU" sz="6800" dirty="0" smtClean="0">
                <a:solidFill>
                  <a:schemeClr val="tx1"/>
                </a:solidFill>
              </a:rPr>
              <a:t>Их песня  мудрая, философская, глубокая, </a:t>
            </a:r>
            <a:r>
              <a:rPr lang="ru-RU" sz="6800" dirty="0">
                <a:solidFill>
                  <a:schemeClr val="tx1"/>
                </a:solidFill>
              </a:rPr>
              <a:t>и она вступала в некое противоречие с самим игровым решением</a:t>
            </a:r>
            <a:r>
              <a:rPr lang="ru-RU" sz="6800" dirty="0" smtClean="0">
                <a:solidFill>
                  <a:schemeClr val="tx1"/>
                </a:solidFill>
              </a:rPr>
              <a:t>, </a:t>
            </a:r>
            <a:r>
              <a:rPr lang="ru-RU" sz="6800" dirty="0">
                <a:solidFill>
                  <a:schemeClr val="tx1"/>
                </a:solidFill>
              </a:rPr>
              <a:t>п</a:t>
            </a:r>
            <a:r>
              <a:rPr lang="ru-RU" sz="6800" dirty="0" smtClean="0">
                <a:solidFill>
                  <a:schemeClr val="tx1"/>
                </a:solidFill>
              </a:rPr>
              <a:t>отому </a:t>
            </a:r>
            <a:r>
              <a:rPr lang="ru-RU" sz="6800" dirty="0">
                <a:solidFill>
                  <a:schemeClr val="tx1"/>
                </a:solidFill>
              </a:rPr>
              <a:t>что </a:t>
            </a:r>
            <a:r>
              <a:rPr lang="ru-RU" sz="6800" dirty="0" smtClean="0">
                <a:solidFill>
                  <a:schemeClr val="tx1"/>
                </a:solidFill>
              </a:rPr>
              <a:t>роли исполнены </a:t>
            </a:r>
            <a:r>
              <a:rPr lang="ru-RU" sz="6800" dirty="0">
                <a:solidFill>
                  <a:schemeClr val="tx1"/>
                </a:solidFill>
              </a:rPr>
              <a:t>более </a:t>
            </a:r>
            <a:r>
              <a:rPr lang="ru-RU" sz="6800" dirty="0" smtClean="0">
                <a:solidFill>
                  <a:schemeClr val="tx1"/>
                </a:solidFill>
              </a:rPr>
              <a:t>игриво</a:t>
            </a:r>
            <a:r>
              <a:rPr lang="ru-RU" sz="6800" dirty="0">
                <a:solidFill>
                  <a:schemeClr val="tx1"/>
                </a:solidFill>
              </a:rPr>
              <a:t>, празднично, ярко, можно даже сказать легкомысленно.. </a:t>
            </a:r>
            <a:endParaRPr lang="ru-RU" sz="6800" dirty="0" smtClean="0">
              <a:solidFill>
                <a:schemeClr val="tx1"/>
              </a:solidFill>
            </a:endParaRPr>
          </a:p>
          <a:p>
            <a:pPr algn="just"/>
            <a:r>
              <a:rPr lang="ru-RU" sz="7200" dirty="0">
                <a:solidFill>
                  <a:schemeClr val="tx1"/>
                </a:solidFill>
              </a:rPr>
              <a:t> </a:t>
            </a:r>
            <a:r>
              <a:rPr lang="ru-RU" sz="7200" dirty="0" smtClean="0">
                <a:solidFill>
                  <a:schemeClr val="tx1"/>
                </a:solidFill>
              </a:rPr>
              <a:t>      </a:t>
            </a:r>
            <a:endParaRPr lang="ru-RU" dirty="0"/>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танец лисы Алисы и кота </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Базилио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212" y="4754926"/>
            <a:ext cx="2160240" cy="1620180"/>
          </a:xfrm>
          <a:prstGeom prst="round2DiagRect">
            <a:avLst>
              <a:gd name="adj1" fmla="val 16667"/>
              <a:gd name="adj2" fmla="val 0"/>
            </a:avLst>
          </a:prstGeom>
          <a:ln w="88900" cap="sq">
            <a:solidFill>
              <a:schemeClr val="accent5">
                <a:lumMod val="60000"/>
                <a:lumOff val="40000"/>
              </a:schemeClr>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89" y="4711589"/>
            <a:ext cx="2275807" cy="1706855"/>
          </a:xfrm>
          <a:prstGeom prst="round2DiagRect">
            <a:avLst>
              <a:gd name="adj1" fmla="val 16667"/>
              <a:gd name="adj2" fmla="val 0"/>
            </a:avLst>
          </a:prstGeom>
          <a:ln w="88900" cap="sq">
            <a:solidFill>
              <a:schemeClr val="accent5">
                <a:lumMod val="60000"/>
                <a:lumOff val="40000"/>
              </a:schemeClr>
            </a:solidFill>
            <a:miter lim="800000"/>
          </a:ln>
          <a:effectLst>
            <a:outerShdw blurRad="254000" algn="tl" rotWithShape="0">
              <a:srgbClr val="000000">
                <a:alpha val="43000"/>
              </a:srgbClr>
            </a:outerShdw>
          </a:effectLst>
        </p:spPr>
      </p:pic>
      <p:sp>
        <p:nvSpPr>
          <p:cNvPr id="8" name="TextBox 7"/>
          <p:cNvSpPr txBox="1"/>
          <p:nvPr/>
        </p:nvSpPr>
        <p:spPr>
          <a:xfrm>
            <a:off x="1979712" y="4072299"/>
            <a:ext cx="5258790" cy="3016210"/>
          </a:xfrm>
          <a:prstGeom prst="rect">
            <a:avLst/>
          </a:prstGeom>
          <a:noFill/>
        </p:spPr>
        <p:txBody>
          <a:bodyPr wrap="square" rtlCol="0">
            <a:spAutoFit/>
          </a:bodyPr>
          <a:lstStyle/>
          <a:p>
            <a:pPr algn="just"/>
            <a:r>
              <a:rPr lang="ru-RU" dirty="0"/>
              <a:t>Мелодия оживленная, шутливая, страстная, игривая</a:t>
            </a:r>
          </a:p>
          <a:p>
            <a:pPr algn="ctr"/>
            <a:r>
              <a:rPr lang="ru-RU" sz="1700" dirty="0" smtClean="0">
                <a:cs typeface="Times New Roman" panose="02020603050405020304" pitchFamily="18" charset="0"/>
              </a:rPr>
              <a:t>Жанр </a:t>
            </a:r>
            <a:r>
              <a:rPr lang="ru-RU" sz="1700" dirty="0">
                <a:cs typeface="Times New Roman" panose="02020603050405020304" pitchFamily="18" charset="0"/>
              </a:rPr>
              <a:t>- песня</a:t>
            </a:r>
          </a:p>
          <a:p>
            <a:pPr algn="ctr"/>
            <a:r>
              <a:rPr lang="ru-RU" sz="1700" dirty="0">
                <a:cs typeface="Times New Roman" panose="02020603050405020304" pitchFamily="18" charset="0"/>
              </a:rPr>
              <a:t>Темп быстрый</a:t>
            </a:r>
          </a:p>
          <a:p>
            <a:pPr algn="ctr"/>
            <a:r>
              <a:rPr lang="ru-RU" sz="1700" dirty="0">
                <a:cs typeface="Times New Roman" panose="02020603050405020304" pitchFamily="18" charset="0"/>
              </a:rPr>
              <a:t>  Лад – минор и мажор (злой)</a:t>
            </a:r>
          </a:p>
          <a:p>
            <a:pPr algn="ctr"/>
            <a:r>
              <a:rPr lang="ru-RU" sz="1700" dirty="0">
                <a:cs typeface="Times New Roman" panose="02020603050405020304" pitchFamily="18" charset="0"/>
              </a:rPr>
              <a:t>Ритм – отрывистый</a:t>
            </a:r>
          </a:p>
          <a:p>
            <a:pPr algn="ctr"/>
            <a:r>
              <a:rPr lang="ru-RU" sz="1700" dirty="0">
                <a:cs typeface="Times New Roman" panose="02020603050405020304" pitchFamily="18" charset="0"/>
              </a:rPr>
              <a:t>Динамика – не очень громко</a:t>
            </a:r>
          </a:p>
          <a:p>
            <a:pPr algn="ctr"/>
            <a:r>
              <a:rPr lang="ru-RU" sz="1700" dirty="0">
                <a:cs typeface="Times New Roman" panose="02020603050405020304" pitchFamily="18" charset="0"/>
              </a:rPr>
              <a:t>Тембр – вокал, </a:t>
            </a:r>
            <a:r>
              <a:rPr lang="ru-RU" sz="1700" dirty="0" smtClean="0">
                <a:cs typeface="Times New Roman" panose="02020603050405020304" pitchFamily="18" charset="0"/>
              </a:rPr>
              <a:t>дуэт, бас-сопрано</a:t>
            </a:r>
            <a:endParaRPr lang="ru-RU" sz="1700" dirty="0">
              <a:cs typeface="Times New Roman" panose="02020603050405020304" pitchFamily="18" charset="0"/>
            </a:endParaRPr>
          </a:p>
          <a:p>
            <a:pPr algn="ctr"/>
            <a:r>
              <a:rPr lang="ru-RU" sz="1700" dirty="0">
                <a:cs typeface="Times New Roman" panose="02020603050405020304" pitchFamily="18" charset="0"/>
              </a:rPr>
              <a:t>Регистр – </a:t>
            </a:r>
            <a:r>
              <a:rPr lang="ru-RU" sz="1700" dirty="0" smtClean="0">
                <a:cs typeface="Times New Roman" panose="02020603050405020304" pitchFamily="18" charset="0"/>
              </a:rPr>
              <a:t> низкий и средний</a:t>
            </a:r>
            <a:endParaRPr lang="ru-RU" sz="1700" dirty="0">
              <a:cs typeface="Times New Roman" panose="02020603050405020304" pitchFamily="18" charset="0"/>
            </a:endParaRPr>
          </a:p>
          <a:p>
            <a:pPr algn="ctr"/>
            <a:r>
              <a:rPr lang="ru-RU" sz="1700" dirty="0">
                <a:cs typeface="Times New Roman" panose="02020603050405020304" pitchFamily="18" charset="0"/>
              </a:rPr>
              <a:t>Форма – </a:t>
            </a:r>
            <a:r>
              <a:rPr lang="en-US" sz="1700" dirty="0" smtClean="0">
                <a:cs typeface="Times New Roman" panose="02020603050405020304" pitchFamily="18" charset="0"/>
              </a:rPr>
              <a:t> </a:t>
            </a:r>
            <a:r>
              <a:rPr lang="ru-RU" sz="1700" dirty="0" smtClean="0">
                <a:cs typeface="Times New Roman" panose="02020603050405020304" pitchFamily="18" charset="0"/>
              </a:rPr>
              <a:t>рондо</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415332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txBox="1">
            <a:spLocks/>
          </p:cNvSpPr>
          <p:nvPr/>
        </p:nvSpPr>
        <p:spPr>
          <a:xfrm>
            <a:off x="827584" y="476672"/>
            <a:ext cx="7772400" cy="50648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Карабаса - </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Барабаса</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365104"/>
            <a:ext cx="2616291" cy="1962218"/>
          </a:xfrm>
          <a:prstGeom prst="round2DiagRect">
            <a:avLst>
              <a:gd name="adj1" fmla="val 16667"/>
              <a:gd name="adj2" fmla="val 0"/>
            </a:avLst>
          </a:prstGeom>
          <a:ln w="88900" cap="sq">
            <a:solidFill>
              <a:srgbClr val="EDB9DC"/>
            </a:solidFill>
            <a:miter lim="800000"/>
          </a:ln>
          <a:effectLst>
            <a:outerShdw blurRad="254000" algn="tl" rotWithShape="0">
              <a:srgbClr val="000000">
                <a:alpha val="43000"/>
              </a:srgbClr>
            </a:outerShdw>
          </a:effectLst>
        </p:spPr>
      </p:pic>
      <p:sp>
        <p:nvSpPr>
          <p:cNvPr id="4" name="Прямоугольник 3"/>
          <p:cNvSpPr/>
          <p:nvPr/>
        </p:nvSpPr>
        <p:spPr>
          <a:xfrm>
            <a:off x="737022" y="1154909"/>
            <a:ext cx="7848872" cy="2308324"/>
          </a:xfrm>
          <a:prstGeom prst="rect">
            <a:avLst/>
          </a:prstGeom>
        </p:spPr>
        <p:txBody>
          <a:bodyPr wrap="square">
            <a:spAutoFit/>
          </a:bodyPr>
          <a:lstStyle/>
          <a:p>
            <a:pPr algn="just"/>
            <a:r>
              <a:rPr lang="ru-RU" dirty="0" smtClean="0"/>
              <a:t>       Карабас-</a:t>
            </a:r>
            <a:r>
              <a:rPr lang="ru-RU" dirty="0" err="1" smtClean="0"/>
              <a:t>Барабас</a:t>
            </a:r>
            <a:r>
              <a:rPr lang="ru-RU" dirty="0" smtClean="0"/>
              <a:t> </a:t>
            </a:r>
            <a:r>
              <a:rPr lang="ru-RU" dirty="0"/>
              <a:t>— огромный человек с длинной черной бородой. Он владеет кукольным театром, называет себя доктором кукольных наук. </a:t>
            </a:r>
          </a:p>
          <a:p>
            <a:pPr algn="just"/>
            <a:r>
              <a:rPr lang="ru-RU" dirty="0"/>
              <a:t>       Суровый, страшный </a:t>
            </a:r>
            <a:r>
              <a:rPr lang="ru-RU" dirty="0" smtClean="0"/>
              <a:t>персонаж</a:t>
            </a:r>
            <a:r>
              <a:rPr lang="ru-RU" dirty="0"/>
              <a:t>.</a:t>
            </a:r>
            <a:r>
              <a:rPr lang="ru-RU" dirty="0" smtClean="0"/>
              <a:t> Карабас </a:t>
            </a:r>
            <a:r>
              <a:rPr lang="ru-RU" dirty="0" err="1"/>
              <a:t>Барабас</a:t>
            </a:r>
            <a:r>
              <a:rPr lang="ru-RU" dirty="0"/>
              <a:t>– это злой и жестокий человек. Он ради денег издевался над своими куклами, не щадил их и заставлял много работать. </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Мне </a:t>
            </a:r>
            <a:r>
              <a:rPr lang="ru-RU" dirty="0">
                <a:latin typeface="Times New Roman" panose="02020603050405020304" pitchFamily="18" charset="0"/>
                <a:cs typeface="Times New Roman" panose="02020603050405020304" pitchFamily="18" charset="0"/>
              </a:rPr>
              <a:t>показалось, что сюжет фильма и музыкальный образ </a:t>
            </a:r>
            <a:r>
              <a:rPr lang="ru-RU" dirty="0" smtClean="0">
                <a:latin typeface="Times New Roman" panose="02020603050405020304" pitchFamily="18" charset="0"/>
                <a:cs typeface="Times New Roman" panose="02020603050405020304" pitchFamily="18" charset="0"/>
              </a:rPr>
              <a:t>соответствуют</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Песня злая</a:t>
            </a:r>
            <a:r>
              <a:rPr lang="ru-RU" dirty="0">
                <a:latin typeface="Times New Roman" panose="02020603050405020304" pitchFamily="18" charset="0"/>
                <a:cs typeface="Times New Roman" panose="02020603050405020304" pitchFamily="18" charset="0"/>
              </a:rPr>
              <a:t>, пугающая, музыка захватывающая. И у </a:t>
            </a:r>
            <a:r>
              <a:rPr lang="ru-RU" dirty="0" smtClean="0">
                <a:latin typeface="Times New Roman" panose="02020603050405020304" pitchFamily="18" charset="0"/>
                <a:cs typeface="Times New Roman" panose="02020603050405020304" pitchFamily="18" charset="0"/>
              </a:rPr>
              <a:t>Карабаса –</a:t>
            </a:r>
            <a:r>
              <a:rPr lang="ru-RU" dirty="0" err="1" smtClean="0">
                <a:latin typeface="Times New Roman" panose="02020603050405020304" pitchFamily="18" charset="0"/>
                <a:cs typeface="Times New Roman" panose="02020603050405020304" pitchFamily="18" charset="0"/>
              </a:rPr>
              <a:t>Барабаса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голос грубый,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выглядит он </a:t>
            </a:r>
            <a:r>
              <a:rPr lang="ru-RU" dirty="0" smtClean="0">
                <a:latin typeface="Times New Roman" panose="02020603050405020304" pitchFamily="18" charset="0"/>
                <a:cs typeface="Times New Roman" panose="02020603050405020304" pitchFamily="18" charset="0"/>
              </a:rPr>
              <a:t>устрашающе. </a:t>
            </a:r>
            <a:endParaRPr lang="ru-RU" dirty="0"/>
          </a:p>
        </p:txBody>
      </p:sp>
      <p:sp>
        <p:nvSpPr>
          <p:cNvPr id="5" name="TextBox 4"/>
          <p:cNvSpPr txBox="1"/>
          <p:nvPr/>
        </p:nvSpPr>
        <p:spPr>
          <a:xfrm>
            <a:off x="3419872" y="3789040"/>
            <a:ext cx="4964088" cy="286232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Мелодия </a:t>
            </a:r>
            <a:r>
              <a:rPr lang="ru-RU" dirty="0" smtClean="0">
                <a:latin typeface="Times New Roman" panose="02020603050405020304" pitchFamily="18" charset="0"/>
                <a:cs typeface="Times New Roman" panose="02020603050405020304" pitchFamily="18" charset="0"/>
              </a:rPr>
              <a:t>воинственная, тяжелая, суровая, дикая</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Жанр – песня</a:t>
            </a:r>
          </a:p>
          <a:p>
            <a:pPr algn="ctr"/>
            <a:r>
              <a:rPr lang="ru-RU" dirty="0">
                <a:latin typeface="Times New Roman" panose="02020603050405020304" pitchFamily="18" charset="0"/>
                <a:cs typeface="Times New Roman" panose="02020603050405020304" pitchFamily="18" charset="0"/>
              </a:rPr>
              <a:t>Лад – </a:t>
            </a:r>
            <a:r>
              <a:rPr lang="ru-RU" dirty="0" smtClean="0">
                <a:latin typeface="Times New Roman" panose="02020603050405020304" pitchFamily="18" charset="0"/>
                <a:cs typeface="Times New Roman" panose="02020603050405020304" pitchFamily="18" charset="0"/>
              </a:rPr>
              <a:t>мажор (злой)</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Ритм  - </a:t>
            </a:r>
            <a:r>
              <a:rPr lang="ru-RU" dirty="0" smtClean="0">
                <a:latin typeface="Times New Roman" panose="02020603050405020304" pitchFamily="18" charset="0"/>
                <a:cs typeface="Times New Roman" panose="02020603050405020304" pitchFamily="18" charset="0"/>
              </a:rPr>
              <a:t>пунктирный</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Регистр </a:t>
            </a:r>
            <a:r>
              <a:rPr lang="ru-RU" dirty="0" smtClean="0">
                <a:latin typeface="Times New Roman" panose="02020603050405020304" pitchFamily="18" charset="0"/>
                <a:cs typeface="Times New Roman" panose="02020603050405020304" pitchFamily="18" charset="0"/>
              </a:rPr>
              <a:t>– низкий</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Динамика </a:t>
            </a:r>
            <a:r>
              <a:rPr lang="ru-RU" dirty="0" smtClean="0">
                <a:latin typeface="Times New Roman" panose="02020603050405020304" pitchFamily="18" charset="0"/>
                <a:cs typeface="Times New Roman" panose="02020603050405020304" pitchFamily="18" charset="0"/>
              </a:rPr>
              <a:t>–громко</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Темп </a:t>
            </a:r>
            <a:r>
              <a:rPr lang="ru-RU" dirty="0" smtClean="0">
                <a:latin typeface="Times New Roman" panose="02020603050405020304" pitchFamily="18" charset="0"/>
                <a:cs typeface="Times New Roman" panose="02020603050405020304" pitchFamily="18" charset="0"/>
              </a:rPr>
              <a:t>быстрый</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Тембр –  </a:t>
            </a:r>
            <a:r>
              <a:rPr lang="ru-RU" dirty="0" smtClean="0"/>
              <a:t>вокал</a:t>
            </a:r>
            <a:r>
              <a:rPr lang="ru-RU" dirty="0"/>
              <a:t>, </a:t>
            </a:r>
            <a:r>
              <a:rPr lang="ru-RU" dirty="0" smtClean="0"/>
              <a:t>бас</a:t>
            </a:r>
            <a:endParaRPr lang="ru-RU" dirty="0"/>
          </a:p>
          <a:p>
            <a:pPr algn="ctr"/>
            <a:r>
              <a:rPr lang="ru-RU" dirty="0">
                <a:latin typeface="Times New Roman" panose="02020603050405020304" pitchFamily="18" charset="0"/>
                <a:cs typeface="Times New Roman" panose="02020603050405020304" pitchFamily="18" charset="0"/>
              </a:rPr>
              <a:t>Форма </a:t>
            </a:r>
            <a:r>
              <a:rPr lang="en-US" dirty="0">
                <a:latin typeface="Times New Roman" panose="02020603050405020304" pitchFamily="18" charset="0"/>
                <a:cs typeface="Times New Roman" panose="02020603050405020304" pitchFamily="18" charset="0"/>
              </a:rPr>
              <a:t>II - </a:t>
            </a:r>
            <a:r>
              <a:rPr lang="ru-RU" dirty="0">
                <a:latin typeface="Times New Roman" panose="02020603050405020304" pitchFamily="18" charset="0"/>
                <a:cs typeface="Times New Roman" panose="02020603050405020304" pitchFamily="18" charset="0"/>
              </a:rPr>
              <a:t>частная</a:t>
            </a:r>
            <a:endParaRPr lang="ru-RU" dirty="0"/>
          </a:p>
          <a:p>
            <a:pPr algn="ctr"/>
            <a:endParaRPr lang="ru-RU" dirty="0"/>
          </a:p>
        </p:txBody>
      </p:sp>
    </p:spTree>
    <p:extLst>
      <p:ext uri="{BB962C8B-B14F-4D97-AF65-F5344CB8AC3E}">
        <p14:creationId xmlns:p14="http://schemas.microsoft.com/office/powerpoint/2010/main" val="2536809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1061968"/>
            <a:ext cx="7992888" cy="2900188"/>
          </a:xfrm>
        </p:spPr>
        <p:txBody>
          <a:bodyPr>
            <a:normAutofit/>
          </a:bodyPr>
          <a:lstStyle/>
          <a:p>
            <a:pPr algn="just"/>
            <a:r>
              <a:rPr lang="ru-RU" sz="1700" dirty="0" smtClean="0">
                <a:solidFill>
                  <a:schemeClr val="tx1"/>
                </a:solidFill>
              </a:rPr>
              <a:t>       Наверное многие из нас боятся пауков.. Неудивительно, ведь паук выглядит пугающе, а многие виды пауков даже ядовиты.</a:t>
            </a:r>
          </a:p>
          <a:p>
            <a:pPr algn="just"/>
            <a:r>
              <a:rPr lang="ru-RU" sz="1700" dirty="0" smtClean="0">
                <a:solidFill>
                  <a:schemeClr val="tx1"/>
                </a:solidFill>
              </a:rPr>
              <a:t>       </a:t>
            </a:r>
            <a:r>
              <a:rPr lang="ru-RU" sz="1700" dirty="0">
                <a:solidFill>
                  <a:schemeClr val="tx1"/>
                </a:solidFill>
              </a:rPr>
              <a:t>Во всех </a:t>
            </a:r>
            <a:r>
              <a:rPr lang="ru-RU" sz="1700" dirty="0" smtClean="0">
                <a:solidFill>
                  <a:schemeClr val="tx1"/>
                </a:solidFill>
              </a:rPr>
              <a:t>сказках и фильмах </a:t>
            </a:r>
            <a:r>
              <a:rPr lang="ru-RU" sz="1700" dirty="0">
                <a:solidFill>
                  <a:schemeClr val="tx1"/>
                </a:solidFill>
              </a:rPr>
              <a:t>пауки – отрицательные персонажи, которые высасывали из людей все жизненные соки. </a:t>
            </a:r>
            <a:r>
              <a:rPr lang="ru-RU" sz="1700" dirty="0" smtClean="0">
                <a:solidFill>
                  <a:schemeClr val="tx1"/>
                </a:solidFill>
              </a:rPr>
              <a:t>В них пауки предстают, перед нами,  как – темные косматые хладнокровные чудовища </a:t>
            </a:r>
            <a:r>
              <a:rPr lang="ru-RU" sz="1700" dirty="0">
                <a:solidFill>
                  <a:schemeClr val="tx1"/>
                </a:solidFill>
              </a:rPr>
              <a:t>с огромными страшными зубами и высокими </a:t>
            </a:r>
            <a:r>
              <a:rPr lang="ru-RU" sz="1700" dirty="0" smtClean="0">
                <a:solidFill>
                  <a:schemeClr val="tx1"/>
                </a:solidFill>
              </a:rPr>
              <a:t>лапами, </a:t>
            </a:r>
            <a:r>
              <a:rPr lang="ru-RU" sz="1700" dirty="0">
                <a:solidFill>
                  <a:schemeClr val="tx1"/>
                </a:solidFill>
              </a:rPr>
              <a:t>удерживавшими неуклюжее </a:t>
            </a:r>
            <a:r>
              <a:rPr lang="ru-RU" sz="1700" dirty="0" smtClean="0">
                <a:solidFill>
                  <a:schemeClr val="tx1"/>
                </a:solidFill>
              </a:rPr>
              <a:t>туловище, которые просто созданы для того, чтобы вселять ужас. Опасайся паутины. В сетях паутины ждёт страшная смерть! Паук бессердечен и коварен. Он никого не жалеет. </a:t>
            </a:r>
          </a:p>
          <a:p>
            <a:pPr algn="just"/>
            <a:r>
              <a:rPr lang="ru-RU" sz="1700" dirty="0" smtClean="0">
                <a:solidFill>
                  <a:schemeClr val="tx1"/>
                </a:solidFill>
              </a:rPr>
              <a:t>        Но опасность </a:t>
            </a:r>
            <a:r>
              <a:rPr lang="ru-RU" sz="1700" dirty="0">
                <a:solidFill>
                  <a:schemeClr val="tx1"/>
                </a:solidFill>
              </a:rPr>
              <a:t>пауков – навязанный нам миф. </a:t>
            </a:r>
            <a:r>
              <a:rPr lang="ru-RU" sz="1700" dirty="0" smtClean="0">
                <a:solidFill>
                  <a:schemeClr val="tx1"/>
                </a:solidFill>
              </a:rPr>
              <a:t>В жизни они безобидные и безвредные существа.</a:t>
            </a:r>
            <a:endParaRPr lang="ru-RU" sz="1700" dirty="0">
              <a:solidFill>
                <a:schemeClr val="tx1"/>
              </a:solidFill>
            </a:endParaRPr>
          </a:p>
          <a:p>
            <a:pPr algn="just"/>
            <a:endParaRPr lang="ru-RU" sz="1800" dirty="0">
              <a:solidFill>
                <a:schemeClr val="tx1"/>
              </a:solidFill>
            </a:endParaRPr>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пауков и Буратино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976" y="4581128"/>
            <a:ext cx="2358008" cy="1768506"/>
          </a:xfrm>
          <a:prstGeom prst="round2DiagRect">
            <a:avLst>
              <a:gd name="adj1" fmla="val 16667"/>
              <a:gd name="adj2" fmla="val 0"/>
            </a:avLst>
          </a:prstGeom>
          <a:ln w="88900" cap="sq">
            <a:solidFill>
              <a:schemeClr val="tx2">
                <a:lumMod val="60000"/>
                <a:lumOff val="40000"/>
              </a:schemeClr>
            </a:solidFill>
            <a:miter lim="800000"/>
          </a:ln>
          <a:effectLst>
            <a:outerShdw blurRad="254000" algn="tl" rotWithShape="0">
              <a:srgbClr val="000000">
                <a:alpha val="43000"/>
              </a:srgbClr>
            </a:outerShdw>
          </a:effectLst>
        </p:spPr>
      </p:pic>
      <p:sp>
        <p:nvSpPr>
          <p:cNvPr id="6" name="TextBox 5"/>
          <p:cNvSpPr txBox="1"/>
          <p:nvPr/>
        </p:nvSpPr>
        <p:spPr>
          <a:xfrm>
            <a:off x="508212" y="3861048"/>
            <a:ext cx="6912768" cy="3139321"/>
          </a:xfrm>
          <a:prstGeom prst="rect">
            <a:avLst/>
          </a:prstGeom>
          <a:noFill/>
        </p:spPr>
        <p:txBody>
          <a:bodyPr wrap="square" rtlCol="0">
            <a:spAutoFit/>
          </a:bodyPr>
          <a:lstStyle/>
          <a:p>
            <a:pPr algn="ctr"/>
            <a:r>
              <a:rPr lang="ru-RU" dirty="0">
                <a:cs typeface="Times New Roman" panose="02020603050405020304" pitchFamily="18" charset="0"/>
              </a:rPr>
              <a:t>Мелодия </a:t>
            </a:r>
            <a:r>
              <a:rPr lang="ru-RU" dirty="0" smtClean="0">
                <a:cs typeface="Times New Roman" panose="02020603050405020304" pitchFamily="18" charset="0"/>
              </a:rPr>
              <a:t>ужасающая, тревожная и мрачная, в припевах героическая</a:t>
            </a:r>
            <a:endParaRPr lang="ru-RU" dirty="0">
              <a:cs typeface="Times New Roman" panose="02020603050405020304" pitchFamily="18" charset="0"/>
            </a:endParaRPr>
          </a:p>
          <a:p>
            <a:pPr algn="ctr"/>
            <a:r>
              <a:rPr lang="ru-RU" dirty="0">
                <a:cs typeface="Times New Roman" panose="02020603050405020304" pitchFamily="18" charset="0"/>
              </a:rPr>
              <a:t>Жанр - песня</a:t>
            </a:r>
          </a:p>
          <a:p>
            <a:pPr algn="ctr"/>
            <a:r>
              <a:rPr lang="ru-RU" dirty="0">
                <a:cs typeface="Times New Roman" panose="02020603050405020304" pitchFamily="18" charset="0"/>
              </a:rPr>
              <a:t>Темп </a:t>
            </a:r>
            <a:r>
              <a:rPr lang="ru-RU" dirty="0" smtClean="0">
                <a:cs typeface="Times New Roman" panose="02020603050405020304" pitchFamily="18" charset="0"/>
              </a:rPr>
              <a:t>медленно и быстро</a:t>
            </a:r>
            <a:endParaRPr lang="ru-RU" dirty="0">
              <a:cs typeface="Times New Roman" panose="02020603050405020304" pitchFamily="18" charset="0"/>
            </a:endParaRPr>
          </a:p>
          <a:p>
            <a:pPr algn="ctr"/>
            <a:r>
              <a:rPr lang="ru-RU" dirty="0">
                <a:cs typeface="Times New Roman" panose="02020603050405020304" pitchFamily="18" charset="0"/>
              </a:rPr>
              <a:t>  Лад </a:t>
            </a:r>
            <a:r>
              <a:rPr lang="ru-RU" dirty="0" smtClean="0">
                <a:cs typeface="Times New Roman" panose="02020603050405020304" pitchFamily="18" charset="0"/>
              </a:rPr>
              <a:t>–мажор </a:t>
            </a:r>
            <a:r>
              <a:rPr lang="ru-RU" dirty="0">
                <a:cs typeface="Times New Roman" panose="02020603050405020304" pitchFamily="18" charset="0"/>
              </a:rPr>
              <a:t>(злой)</a:t>
            </a:r>
          </a:p>
          <a:p>
            <a:pPr algn="ctr"/>
            <a:r>
              <a:rPr lang="ru-RU" dirty="0">
                <a:cs typeface="Times New Roman" panose="02020603050405020304" pitchFamily="18" charset="0"/>
              </a:rPr>
              <a:t>Ритм – </a:t>
            </a:r>
            <a:r>
              <a:rPr lang="ru-RU" dirty="0" smtClean="0">
                <a:cs typeface="Times New Roman" panose="02020603050405020304" pitchFamily="18" charset="0"/>
              </a:rPr>
              <a:t>не равномерный</a:t>
            </a:r>
            <a:endParaRPr lang="ru-RU" dirty="0">
              <a:cs typeface="Times New Roman" panose="02020603050405020304" pitchFamily="18" charset="0"/>
            </a:endParaRPr>
          </a:p>
          <a:p>
            <a:pPr algn="ctr"/>
            <a:r>
              <a:rPr lang="ru-RU" dirty="0">
                <a:cs typeface="Times New Roman" panose="02020603050405020304" pitchFamily="18" charset="0"/>
              </a:rPr>
              <a:t>Динамика – не очень громко</a:t>
            </a:r>
          </a:p>
          <a:p>
            <a:pPr algn="ctr"/>
            <a:r>
              <a:rPr lang="ru-RU" dirty="0">
                <a:cs typeface="Times New Roman" panose="02020603050405020304" pitchFamily="18" charset="0"/>
              </a:rPr>
              <a:t>Тембр – </a:t>
            </a:r>
            <a:r>
              <a:rPr lang="ru-RU" dirty="0" smtClean="0">
                <a:cs typeface="Times New Roman" panose="02020603050405020304" pitchFamily="18" charset="0"/>
              </a:rPr>
              <a:t>дуэт, вокал</a:t>
            </a:r>
            <a:r>
              <a:rPr lang="ru-RU" dirty="0">
                <a:cs typeface="Times New Roman" panose="02020603050405020304" pitchFamily="18" charset="0"/>
              </a:rPr>
              <a:t>, </a:t>
            </a:r>
            <a:r>
              <a:rPr lang="ru-RU" dirty="0" smtClean="0">
                <a:cs typeface="Times New Roman" panose="02020603050405020304" pitchFamily="18" charset="0"/>
              </a:rPr>
              <a:t>баритон- сопрано</a:t>
            </a:r>
            <a:endParaRPr lang="ru-RU" dirty="0">
              <a:cs typeface="Times New Roman" panose="02020603050405020304" pitchFamily="18" charset="0"/>
            </a:endParaRPr>
          </a:p>
          <a:p>
            <a:pPr algn="ctr"/>
            <a:r>
              <a:rPr lang="ru-RU" dirty="0">
                <a:cs typeface="Times New Roman" panose="02020603050405020304" pitchFamily="18" charset="0"/>
              </a:rPr>
              <a:t>Регистр – </a:t>
            </a:r>
            <a:r>
              <a:rPr lang="ru-RU" dirty="0" smtClean="0">
                <a:cs typeface="Times New Roman" panose="02020603050405020304" pitchFamily="18" charset="0"/>
              </a:rPr>
              <a:t>низкий и средний</a:t>
            </a:r>
            <a:endParaRPr lang="ru-RU" dirty="0">
              <a:cs typeface="Times New Roman" panose="02020603050405020304" pitchFamily="18" charset="0"/>
            </a:endParaRPr>
          </a:p>
          <a:p>
            <a:pPr algn="ctr"/>
            <a:r>
              <a:rPr lang="ru-RU" dirty="0">
                <a:cs typeface="Times New Roman" panose="02020603050405020304" pitchFamily="18" charset="0"/>
              </a:rPr>
              <a:t>Форма – </a:t>
            </a:r>
            <a:r>
              <a:rPr lang="en-US" dirty="0">
                <a:cs typeface="Times New Roman" panose="02020603050405020304" pitchFamily="18" charset="0"/>
              </a:rPr>
              <a:t>II -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4090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1196751"/>
            <a:ext cx="7128792" cy="5196035"/>
          </a:xfrm>
        </p:spPr>
        <p:txBody>
          <a:bodyPr>
            <a:normAutofit/>
          </a:bodyPr>
          <a:lstStyle/>
          <a:p>
            <a:pPr algn="just"/>
            <a:r>
              <a:rPr lang="ru-RU" sz="1800" dirty="0" smtClean="0">
                <a:solidFill>
                  <a:schemeClr val="tx1"/>
                </a:solidFill>
              </a:rPr>
              <a:t>         Страна </a:t>
            </a:r>
            <a:r>
              <a:rPr lang="ru-RU" sz="1800" dirty="0">
                <a:solidFill>
                  <a:schemeClr val="tx1"/>
                </a:solidFill>
              </a:rPr>
              <a:t>Дураков — волшебная страна из </a:t>
            </a:r>
            <a:r>
              <a:rPr lang="ru-RU" sz="1800" dirty="0" smtClean="0">
                <a:solidFill>
                  <a:schemeClr val="tx1"/>
                </a:solidFill>
              </a:rPr>
              <a:t>сказки. Мистическое </a:t>
            </a:r>
            <a:r>
              <a:rPr lang="ru-RU" sz="1800" dirty="0">
                <a:solidFill>
                  <a:schemeClr val="tx1"/>
                </a:solidFill>
              </a:rPr>
              <a:t>место этой страны — Поле Чудес (в котором, по преданию, произрастают деревья, покрытые золотыми </a:t>
            </a:r>
            <a:r>
              <a:rPr lang="ru-RU" sz="1800" dirty="0" smtClean="0">
                <a:solidFill>
                  <a:schemeClr val="tx1"/>
                </a:solidFill>
              </a:rPr>
              <a:t>монетами).</a:t>
            </a:r>
            <a:r>
              <a:rPr lang="ru-RU" sz="1800" dirty="0"/>
              <a:t> </a:t>
            </a:r>
            <a:r>
              <a:rPr lang="ru-RU" sz="1800" dirty="0">
                <a:solidFill>
                  <a:schemeClr val="tx1"/>
                </a:solidFill>
              </a:rPr>
              <a:t>Для этого достаточно закопать деньги и произнести слова: «</a:t>
            </a:r>
            <a:r>
              <a:rPr lang="ru-RU" sz="1800" dirty="0" err="1">
                <a:solidFill>
                  <a:schemeClr val="tx1"/>
                </a:solidFill>
              </a:rPr>
              <a:t>крекс</a:t>
            </a:r>
            <a:r>
              <a:rPr lang="ru-RU" sz="1800" dirty="0">
                <a:solidFill>
                  <a:schemeClr val="tx1"/>
                </a:solidFill>
              </a:rPr>
              <a:t>, </a:t>
            </a:r>
            <a:r>
              <a:rPr lang="ru-RU" sz="1800" dirty="0" err="1">
                <a:solidFill>
                  <a:schemeClr val="tx1"/>
                </a:solidFill>
              </a:rPr>
              <a:t>фекс</a:t>
            </a:r>
            <a:r>
              <a:rPr lang="ru-RU" sz="1800" dirty="0">
                <a:solidFill>
                  <a:schemeClr val="tx1"/>
                </a:solidFill>
              </a:rPr>
              <a:t>, </a:t>
            </a:r>
            <a:r>
              <a:rPr lang="ru-RU" sz="1800" dirty="0" err="1">
                <a:solidFill>
                  <a:schemeClr val="tx1"/>
                </a:solidFill>
              </a:rPr>
              <a:t>пекс</a:t>
            </a:r>
            <a:r>
              <a:rPr lang="ru-RU" sz="1800" dirty="0">
                <a:solidFill>
                  <a:schemeClr val="tx1"/>
                </a:solidFill>
              </a:rPr>
              <a:t>».</a:t>
            </a:r>
          </a:p>
          <a:p>
            <a:pPr algn="just"/>
            <a:r>
              <a:rPr lang="ru-RU" sz="1800" dirty="0" smtClean="0">
                <a:solidFill>
                  <a:schemeClr val="tx1"/>
                </a:solidFill>
              </a:rPr>
              <a:t>        На </a:t>
            </a:r>
            <a:r>
              <a:rPr lang="ru-RU" sz="1800" dirty="0">
                <a:solidFill>
                  <a:schemeClr val="tx1"/>
                </a:solidFill>
              </a:rPr>
              <a:t>самом </a:t>
            </a:r>
            <a:r>
              <a:rPr lang="ru-RU" sz="1800" dirty="0" smtClean="0">
                <a:solidFill>
                  <a:schemeClr val="tx1"/>
                </a:solidFill>
              </a:rPr>
              <a:t>деле это </a:t>
            </a:r>
            <a:r>
              <a:rPr lang="ru-RU" sz="1800" dirty="0">
                <a:solidFill>
                  <a:schemeClr val="tx1"/>
                </a:solidFill>
              </a:rPr>
              <a:t>пустырь, сплошь засыпанный различным </a:t>
            </a:r>
            <a:r>
              <a:rPr lang="ru-RU" sz="1800" dirty="0" smtClean="0">
                <a:solidFill>
                  <a:schemeClr val="tx1"/>
                </a:solidFill>
              </a:rPr>
              <a:t>мусором. </a:t>
            </a:r>
            <a:endParaRPr lang="ru-RU" sz="1800" dirty="0" smtClean="0">
              <a:solidFill>
                <a:schemeClr val="tx1"/>
              </a:solidFill>
            </a:endParaRPr>
          </a:p>
          <a:p>
            <a:pPr algn="just"/>
            <a:r>
              <a:rPr lang="ru-RU" sz="1800" dirty="0" smtClean="0">
                <a:solidFill>
                  <a:schemeClr val="tx1"/>
                </a:solidFill>
              </a:rPr>
              <a:t>        Смешная, забавная, несерьёзная… Песня-шутка</a:t>
            </a:r>
            <a:r>
              <a:rPr lang="ru-RU" sz="1800" dirty="0" smtClean="0"/>
              <a:t>. </a:t>
            </a:r>
            <a:r>
              <a:rPr lang="ru-RU" sz="1800" dirty="0" smtClean="0">
                <a:solidFill>
                  <a:schemeClr val="tx1"/>
                </a:solidFill>
              </a:rPr>
              <a:t>И сюжет к песне аналогичен.</a:t>
            </a:r>
            <a:endParaRPr lang="ru-RU" sz="1800" dirty="0">
              <a:solidFill>
                <a:schemeClr val="tx1"/>
              </a:solidFill>
            </a:endParaRPr>
          </a:p>
          <a:p>
            <a:pPr algn="just"/>
            <a:endParaRPr lang="ru-RU" sz="1800" dirty="0" smtClean="0">
              <a:solidFill>
                <a:schemeClr val="tx1"/>
              </a:solidFill>
            </a:endParaRPr>
          </a:p>
          <a:p>
            <a:pPr algn="just"/>
            <a:r>
              <a:rPr lang="ru-RU" sz="1800" dirty="0">
                <a:solidFill>
                  <a:schemeClr val="tx1"/>
                </a:solidFill>
              </a:rPr>
              <a:t> </a:t>
            </a:r>
            <a:r>
              <a:rPr lang="ru-RU" sz="1800" dirty="0" smtClean="0">
                <a:solidFill>
                  <a:schemeClr val="tx1"/>
                </a:solidFill>
              </a:rPr>
              <a:t>      </a:t>
            </a:r>
            <a:endParaRPr lang="ru-RU" sz="1800" dirty="0">
              <a:solidFill>
                <a:schemeClr val="tx1"/>
              </a:solidFill>
            </a:endParaRPr>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Поле - чудес</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422647"/>
            <a:ext cx="2304256" cy="1970139"/>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
        <p:nvSpPr>
          <p:cNvPr id="7" name="TextBox 6"/>
          <p:cNvSpPr txBox="1"/>
          <p:nvPr/>
        </p:nvSpPr>
        <p:spPr>
          <a:xfrm>
            <a:off x="683568" y="3713717"/>
            <a:ext cx="5040560" cy="3139321"/>
          </a:xfrm>
          <a:prstGeom prst="rect">
            <a:avLst/>
          </a:prstGeom>
          <a:noFill/>
        </p:spPr>
        <p:txBody>
          <a:bodyPr wrap="square" rtlCol="0">
            <a:spAutoFit/>
          </a:bodyPr>
          <a:lstStyle/>
          <a:p>
            <a:pPr algn="ctr"/>
            <a:r>
              <a:rPr lang="ru-RU" dirty="0" smtClean="0">
                <a:cs typeface="Times New Roman" panose="02020603050405020304" pitchFamily="18" charset="0"/>
              </a:rPr>
              <a:t>Мелодия стремительная</a:t>
            </a:r>
            <a:r>
              <a:rPr lang="ru-RU" dirty="0" smtClean="0">
                <a:cs typeface="Times New Roman" panose="02020603050405020304" pitchFamily="18" charset="0"/>
              </a:rPr>
              <a:t>, </a:t>
            </a:r>
            <a:r>
              <a:rPr lang="ru-RU" dirty="0" smtClean="0">
                <a:cs typeface="Times New Roman" panose="02020603050405020304" pitchFamily="18" charset="0"/>
              </a:rPr>
              <a:t>энергичная, комическая </a:t>
            </a:r>
            <a:endParaRPr lang="ru-RU" dirty="0" smtClean="0">
              <a:cs typeface="Times New Roman" panose="02020603050405020304" pitchFamily="18" charset="0"/>
            </a:endParaRPr>
          </a:p>
          <a:p>
            <a:pPr algn="ctr"/>
            <a:r>
              <a:rPr lang="ru-RU" dirty="0" smtClean="0">
                <a:cs typeface="Times New Roman" panose="02020603050405020304" pitchFamily="18" charset="0"/>
              </a:rPr>
              <a:t>Жанр </a:t>
            </a:r>
            <a:r>
              <a:rPr lang="ru-RU" dirty="0">
                <a:cs typeface="Times New Roman" panose="02020603050405020304" pitchFamily="18" charset="0"/>
              </a:rPr>
              <a:t>- песня</a:t>
            </a:r>
          </a:p>
          <a:p>
            <a:pPr algn="ctr"/>
            <a:r>
              <a:rPr lang="ru-RU" dirty="0">
                <a:cs typeface="Times New Roman" panose="02020603050405020304" pitchFamily="18" charset="0"/>
              </a:rPr>
              <a:t>Темп быстрый</a:t>
            </a:r>
          </a:p>
          <a:p>
            <a:pPr algn="ctr"/>
            <a:r>
              <a:rPr lang="ru-RU" dirty="0">
                <a:cs typeface="Times New Roman" panose="02020603050405020304" pitchFamily="18" charset="0"/>
              </a:rPr>
              <a:t>  Лад </a:t>
            </a:r>
            <a:r>
              <a:rPr lang="ru-RU" dirty="0" smtClean="0">
                <a:cs typeface="Times New Roman" panose="02020603050405020304" pitchFamily="18" charset="0"/>
              </a:rPr>
              <a:t>– </a:t>
            </a:r>
            <a:r>
              <a:rPr lang="ru-RU" dirty="0" smtClean="0">
                <a:cs typeface="Times New Roman" panose="02020603050405020304" pitchFamily="18" charset="0"/>
              </a:rPr>
              <a:t>мажор (злой) </a:t>
            </a:r>
            <a:endParaRPr lang="ru-RU" dirty="0" smtClean="0">
              <a:cs typeface="Times New Roman" panose="02020603050405020304" pitchFamily="18" charset="0"/>
            </a:endParaRPr>
          </a:p>
          <a:p>
            <a:pPr algn="ctr"/>
            <a:r>
              <a:rPr lang="ru-RU" dirty="0" smtClean="0">
                <a:cs typeface="Times New Roman" panose="02020603050405020304" pitchFamily="18" charset="0"/>
              </a:rPr>
              <a:t>Ритм </a:t>
            </a:r>
            <a:r>
              <a:rPr lang="ru-RU" dirty="0">
                <a:cs typeface="Times New Roman" panose="02020603050405020304" pitchFamily="18" charset="0"/>
              </a:rPr>
              <a:t>– </a:t>
            </a:r>
            <a:r>
              <a:rPr lang="ru-RU" dirty="0" smtClean="0">
                <a:cs typeface="Times New Roman" panose="02020603050405020304" pitchFamily="18" charset="0"/>
              </a:rPr>
              <a:t>отрывистый</a:t>
            </a:r>
            <a:endParaRPr lang="ru-RU" dirty="0">
              <a:cs typeface="Times New Roman" panose="02020603050405020304" pitchFamily="18" charset="0"/>
            </a:endParaRPr>
          </a:p>
          <a:p>
            <a:pPr algn="ctr"/>
            <a:r>
              <a:rPr lang="ru-RU" dirty="0">
                <a:cs typeface="Times New Roman" panose="02020603050405020304" pitchFamily="18" charset="0"/>
              </a:rPr>
              <a:t>Динамика – не очень громко</a:t>
            </a:r>
          </a:p>
          <a:p>
            <a:pPr algn="ctr"/>
            <a:r>
              <a:rPr lang="ru-RU" dirty="0">
                <a:cs typeface="Times New Roman" panose="02020603050405020304" pitchFamily="18" charset="0"/>
              </a:rPr>
              <a:t>Тембр – </a:t>
            </a:r>
            <a:r>
              <a:rPr lang="ru-RU" dirty="0" smtClean="0">
                <a:cs typeface="Times New Roman" panose="02020603050405020304" pitchFamily="18" charset="0"/>
              </a:rPr>
              <a:t>дуэт, бас-сопрано</a:t>
            </a:r>
            <a:endParaRPr lang="ru-RU" dirty="0">
              <a:cs typeface="Times New Roman" panose="02020603050405020304" pitchFamily="18" charset="0"/>
            </a:endParaRPr>
          </a:p>
          <a:p>
            <a:pPr algn="ctr"/>
            <a:r>
              <a:rPr lang="ru-RU" dirty="0">
                <a:cs typeface="Times New Roman" panose="02020603050405020304" pitchFamily="18" charset="0"/>
              </a:rPr>
              <a:t>Регистр – </a:t>
            </a:r>
            <a:r>
              <a:rPr lang="ru-RU" dirty="0" smtClean="0">
                <a:cs typeface="Times New Roman" panose="02020603050405020304" pitchFamily="18" charset="0"/>
              </a:rPr>
              <a:t>низкий и средний</a:t>
            </a:r>
            <a:endParaRPr lang="ru-RU" dirty="0">
              <a:cs typeface="Times New Roman" panose="02020603050405020304" pitchFamily="18" charset="0"/>
            </a:endParaRPr>
          </a:p>
          <a:p>
            <a:pPr algn="ctr"/>
            <a:r>
              <a:rPr lang="ru-RU" dirty="0">
                <a:cs typeface="Times New Roman" panose="02020603050405020304" pitchFamily="18" charset="0"/>
              </a:rPr>
              <a:t>Форма – </a:t>
            </a:r>
            <a:r>
              <a:rPr lang="en-US" dirty="0" smtClean="0">
                <a:cs typeface="Times New Roman" panose="02020603050405020304" pitchFamily="18" charset="0"/>
              </a:rPr>
              <a:t>II </a:t>
            </a:r>
            <a:r>
              <a:rPr lang="en-US" dirty="0">
                <a:cs typeface="Times New Roman" panose="02020603050405020304" pitchFamily="18" charset="0"/>
              </a:rPr>
              <a:t>-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211709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28600" y="476672"/>
            <a:ext cx="10801200" cy="719138"/>
          </a:xfrm>
        </p:spPr>
        <p:txBody>
          <a:bodyPr>
            <a:noAutofit/>
          </a:bodyPr>
          <a:lstStyle/>
          <a:p>
            <a:r>
              <a:rPr lang="ru-RU" sz="3200" dirty="0" smtClean="0">
                <a:solidFill>
                  <a:srgbClr val="8D1E1B"/>
                </a:solidFill>
                <a:effectLst>
                  <a:outerShdw blurRad="25400" dist="25400" dir="2700000" algn="tl">
                    <a:srgbClr val="000000">
                      <a:alpha val="43137"/>
                    </a:srgbClr>
                  </a:outerShdw>
                </a:effectLst>
                <a:latin typeface="Rubius" pitchFamily="2" charset="0"/>
              </a:rPr>
              <a:t>Художественный фильм </a:t>
            </a:r>
            <a:br>
              <a:rPr lang="ru-RU" sz="3200" dirty="0" smtClean="0">
                <a:solidFill>
                  <a:srgbClr val="8D1E1B"/>
                </a:solidFill>
                <a:effectLst>
                  <a:outerShdw blurRad="25400" dist="25400" dir="2700000" algn="tl">
                    <a:srgbClr val="000000">
                      <a:alpha val="43137"/>
                    </a:srgbClr>
                  </a:outerShdw>
                </a:effectLst>
                <a:latin typeface="Rubius" pitchFamily="2" charset="0"/>
              </a:rPr>
            </a:br>
            <a:r>
              <a:rPr lang="ru-RU" sz="3200" dirty="0" smtClean="0">
                <a:solidFill>
                  <a:srgbClr val="8D1E1B"/>
                </a:solidFill>
                <a:effectLst>
                  <a:outerShdw blurRad="25400" dist="25400" dir="2700000" algn="tl">
                    <a:srgbClr val="000000">
                      <a:alpha val="43137"/>
                    </a:srgbClr>
                  </a:outerShdw>
                </a:effectLst>
                <a:latin typeface="Rubius" pitchFamily="2" charset="0"/>
              </a:rPr>
              <a:t>«Золотой ключик или приключения Буратино»</a:t>
            </a:r>
            <a:endParaRPr lang="ru-RU" sz="3200" dirty="0">
              <a:solidFill>
                <a:srgbClr val="8D1E1B"/>
              </a:solidFill>
              <a:effectLst>
                <a:outerShdw blurRad="25400" dist="25400" dir="2700000" algn="tl">
                  <a:srgbClr val="000000">
                    <a:alpha val="43137"/>
                  </a:srgbClr>
                </a:outerShdw>
              </a:effectLst>
              <a:latin typeface="Rubius" pitchFamily="2" charset="0"/>
            </a:endParaRPr>
          </a:p>
        </p:txBody>
      </p:sp>
      <p:sp>
        <p:nvSpPr>
          <p:cNvPr id="8" name="TextBox 7"/>
          <p:cNvSpPr txBox="1"/>
          <p:nvPr/>
        </p:nvSpPr>
        <p:spPr>
          <a:xfrm>
            <a:off x="287524" y="4520153"/>
            <a:ext cx="8568952" cy="2062103"/>
          </a:xfrm>
          <a:prstGeom prst="rect">
            <a:avLst/>
          </a:prstGeom>
          <a:noFill/>
        </p:spPr>
        <p:txBody>
          <a:bodyPr wrap="square" rtlCol="0">
            <a:spAutoFit/>
          </a:bodyPr>
          <a:lstStyle/>
          <a:p>
            <a:pPr algn="ctr"/>
            <a:r>
              <a:rPr lang="ru-RU" sz="2200" dirty="0"/>
              <a:t>Советский двухсерийный музыкальный телевизионный фильм по мотивам сказки Алексея Толстого «Золотой ключик, или Приключения Буратино», </a:t>
            </a:r>
            <a:endParaRPr lang="ru-RU" sz="2200" dirty="0" smtClean="0"/>
          </a:p>
          <a:p>
            <a:pPr algn="ctr"/>
            <a:r>
              <a:rPr lang="ru-RU" sz="2200" dirty="0" smtClean="0"/>
              <a:t>созданный </a:t>
            </a:r>
            <a:r>
              <a:rPr lang="ru-RU" sz="2200" dirty="0"/>
              <a:t>на киностудии «</a:t>
            </a:r>
            <a:r>
              <a:rPr lang="ru-RU" sz="2200" dirty="0" err="1"/>
              <a:t>Беларусьфильм</a:t>
            </a:r>
            <a:r>
              <a:rPr lang="ru-RU" sz="2200" dirty="0"/>
              <a:t>» в 1975 году. </a:t>
            </a:r>
            <a:endParaRPr lang="ru-RU" sz="2200" dirty="0" smtClean="0"/>
          </a:p>
          <a:p>
            <a:pPr algn="ctr"/>
            <a:r>
              <a:rPr lang="ru-RU" sz="2200" dirty="0" smtClean="0"/>
              <a:t>Считается </a:t>
            </a:r>
            <a:r>
              <a:rPr lang="ru-RU" sz="2200" dirty="0"/>
              <a:t>культовым. Телепремьера состоялась 1-2 января 1976 года</a:t>
            </a:r>
            <a:r>
              <a:rPr lang="ru-RU" sz="2200" dirty="0" smtClean="0"/>
              <a:t>.</a:t>
            </a:r>
            <a:endParaRPr lang="ru-RU" sz="2200" dirty="0"/>
          </a:p>
          <a:p>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72" y="1419273"/>
            <a:ext cx="4104456" cy="3078342"/>
          </a:xfrm>
          <a:prstGeom prst="round2DiagRect">
            <a:avLst>
              <a:gd name="adj1" fmla="val 16667"/>
              <a:gd name="adj2" fmla="val 0"/>
            </a:avLst>
          </a:prstGeom>
          <a:ln w="88900" cap="sq">
            <a:solidFill>
              <a:srgbClr val="246E2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376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1015094"/>
            <a:ext cx="8208912" cy="2882280"/>
          </a:xfrm>
        </p:spPr>
        <p:txBody>
          <a:bodyPr>
            <a:noAutofit/>
          </a:bodyPr>
          <a:lstStyle/>
          <a:p>
            <a:pPr algn="just"/>
            <a:r>
              <a:rPr lang="ru-RU" sz="1800" dirty="0" smtClean="0">
                <a:solidFill>
                  <a:schemeClr val="tx1"/>
                </a:solidFill>
              </a:rPr>
              <a:t>   Черепаха </a:t>
            </a:r>
            <a:r>
              <a:rPr lang="ru-RU" sz="1800" dirty="0" err="1" smtClean="0">
                <a:solidFill>
                  <a:schemeClr val="tx1"/>
                </a:solidFill>
              </a:rPr>
              <a:t>Тортила</a:t>
            </a:r>
            <a:r>
              <a:rPr lang="ru-RU" sz="1800" dirty="0" smtClean="0">
                <a:solidFill>
                  <a:schemeClr val="tx1"/>
                </a:solidFill>
              </a:rPr>
              <a:t> </a:t>
            </a:r>
            <a:r>
              <a:rPr lang="ru-RU" sz="1800" dirty="0">
                <a:solidFill>
                  <a:schemeClr val="tx1"/>
                </a:solidFill>
              </a:rPr>
              <a:t>— спокойная, старая, мудрая, с подслеповатыми </a:t>
            </a:r>
            <a:r>
              <a:rPr lang="ru-RU" sz="1800" dirty="0" smtClean="0">
                <a:solidFill>
                  <a:schemeClr val="tx1"/>
                </a:solidFill>
              </a:rPr>
              <a:t>глазами, </a:t>
            </a:r>
            <a:r>
              <a:rPr lang="ru-RU" sz="1800" dirty="0">
                <a:solidFill>
                  <a:schemeClr val="tx1"/>
                </a:solidFill>
              </a:rPr>
              <a:t>обитательница </a:t>
            </a:r>
            <a:r>
              <a:rPr lang="ru-RU" sz="1800" dirty="0" smtClean="0">
                <a:solidFill>
                  <a:schemeClr val="tx1"/>
                </a:solidFill>
              </a:rPr>
              <a:t>пруда. </a:t>
            </a:r>
            <a:r>
              <a:rPr lang="ru-RU" sz="1800" dirty="0">
                <a:solidFill>
                  <a:schemeClr val="tx1"/>
                </a:solidFill>
              </a:rPr>
              <a:t> </a:t>
            </a:r>
            <a:r>
              <a:rPr lang="ru-RU" sz="1800" dirty="0" smtClean="0">
                <a:solidFill>
                  <a:schemeClr val="tx1"/>
                </a:solidFill>
              </a:rPr>
              <a:t>Она является </a:t>
            </a:r>
            <a:r>
              <a:rPr lang="ru-RU" sz="1800" dirty="0">
                <a:solidFill>
                  <a:schemeClr val="tx1"/>
                </a:solidFill>
              </a:rPr>
              <a:t>олицетворением чудес и доброты. Она - хранительница тайн, времени и нескончаемой мудрости. </a:t>
            </a:r>
            <a:r>
              <a:rPr lang="ru-RU" sz="1800" dirty="0" smtClean="0">
                <a:solidFill>
                  <a:schemeClr val="tx1"/>
                </a:solidFill>
              </a:rPr>
              <a:t>Именно </a:t>
            </a:r>
            <a:r>
              <a:rPr lang="ru-RU" sz="1800" dirty="0">
                <a:solidFill>
                  <a:schemeClr val="tx1"/>
                </a:solidFill>
              </a:rPr>
              <a:t>у нее хранился тот золотой ключик от двери, ведущей в новую, светлую и счастливую жизнь! И она отдала его тем, кому он был нужней на тот момент, хотя могла сама с легкостью умчаться в заоблачную даль</a:t>
            </a:r>
            <a:r>
              <a:rPr lang="ru-RU" sz="1800" dirty="0" smtClean="0">
                <a:solidFill>
                  <a:schemeClr val="tx1"/>
                </a:solidFill>
              </a:rPr>
              <a:t>.</a:t>
            </a:r>
          </a:p>
          <a:p>
            <a:pPr algn="just"/>
            <a:r>
              <a:rPr lang="ru-RU" sz="1800" dirty="0" smtClean="0">
                <a:solidFill>
                  <a:schemeClr val="tx1"/>
                </a:solidFill>
              </a:rPr>
              <a:t>    Какая </a:t>
            </a:r>
            <a:r>
              <a:rPr lang="ru-RU" sz="1800" dirty="0">
                <a:solidFill>
                  <a:schemeClr val="tx1"/>
                </a:solidFill>
              </a:rPr>
              <a:t>тонкая, хватающая за сокровенные струны души музыка </a:t>
            </a:r>
            <a:r>
              <a:rPr lang="ru-RU" sz="1800" dirty="0" smtClean="0">
                <a:solidFill>
                  <a:schemeClr val="tx1"/>
                </a:solidFill>
              </a:rPr>
              <a:t>и пение!!!</a:t>
            </a:r>
            <a:r>
              <a:rPr lang="ru-RU" sz="1800" dirty="0" smtClean="0"/>
              <a:t> </a:t>
            </a:r>
            <a:r>
              <a:rPr lang="ru-RU" sz="1800" dirty="0">
                <a:solidFill>
                  <a:schemeClr val="tx1"/>
                </a:solidFill>
              </a:rPr>
              <a:t>Музыка звучит задумчиво и печально, как воспоминание. Она очень легкая и естественная, поэтому легко воспринимается и запоминается. </a:t>
            </a:r>
            <a:endParaRPr lang="ru-RU" sz="1800" dirty="0">
              <a:solidFill>
                <a:schemeClr val="tx1"/>
              </a:solidFill>
            </a:endParaRPr>
          </a:p>
          <a:p>
            <a:pPr algn="just"/>
            <a:endParaRPr lang="ru-RU" sz="1800" dirty="0"/>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Романс </a:t>
            </a:r>
            <a:r>
              <a:rPr lang="ru-RU" sz="3600" dirty="0" smtClean="0">
                <a:ln w="1905"/>
                <a:solidFill>
                  <a:srgbClr val="8D1E1B"/>
                </a:solidFill>
                <a:effectLst>
                  <a:outerShdw blurRad="38100" dist="38100" dir="2700000" algn="tl">
                    <a:srgbClr val="000000">
                      <a:alpha val="43137"/>
                    </a:srgbClr>
                  </a:outerShdw>
                </a:effectLst>
                <a:latin typeface="Rubius" pitchFamily="2" charset="0"/>
              </a:rPr>
              <a:t>черепахи </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Тортилы</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74" y="4221088"/>
            <a:ext cx="2540000" cy="1905000"/>
          </a:xfrm>
          <a:prstGeom prst="round2DiagRect">
            <a:avLst>
              <a:gd name="adj1" fmla="val 16667"/>
              <a:gd name="adj2" fmla="val 0"/>
            </a:avLst>
          </a:prstGeom>
          <a:ln w="88900" cap="sq">
            <a:solidFill>
              <a:schemeClr val="accent2">
                <a:lumMod val="40000"/>
                <a:lumOff val="60000"/>
              </a:schemeClr>
            </a:solidFill>
            <a:miter lim="800000"/>
          </a:ln>
          <a:effectLst>
            <a:outerShdw blurRad="254000" algn="tl" rotWithShape="0">
              <a:srgbClr val="000000">
                <a:alpha val="43000"/>
              </a:srgbClr>
            </a:outerShdw>
          </a:effectLst>
        </p:spPr>
      </p:pic>
      <p:sp>
        <p:nvSpPr>
          <p:cNvPr id="7" name="TextBox 6"/>
          <p:cNvSpPr txBox="1"/>
          <p:nvPr/>
        </p:nvSpPr>
        <p:spPr>
          <a:xfrm>
            <a:off x="3350652" y="3717032"/>
            <a:ext cx="5688632" cy="3416320"/>
          </a:xfrm>
          <a:prstGeom prst="rect">
            <a:avLst/>
          </a:prstGeom>
          <a:noFill/>
        </p:spPr>
        <p:txBody>
          <a:bodyPr wrap="square" rtlCol="0">
            <a:spAutoFit/>
          </a:bodyPr>
          <a:lstStyle/>
          <a:p>
            <a:pPr algn="ctr"/>
            <a:r>
              <a:rPr lang="ru-RU" dirty="0" smtClean="0">
                <a:cs typeface="Times New Roman" panose="02020603050405020304" pitchFamily="18" charset="0"/>
              </a:rPr>
              <a:t>Мелодия  </a:t>
            </a:r>
            <a:r>
              <a:rPr lang="ru-RU" dirty="0" smtClean="0"/>
              <a:t>малоподвижная</a:t>
            </a:r>
            <a:r>
              <a:rPr lang="ru-RU" dirty="0"/>
              <a:t>, </a:t>
            </a:r>
            <a:r>
              <a:rPr lang="ru-RU" dirty="0" smtClean="0"/>
              <a:t>спокойная</a:t>
            </a:r>
            <a:r>
              <a:rPr lang="ru-RU" dirty="0"/>
              <a:t>, </a:t>
            </a:r>
            <a:endParaRPr lang="ru-RU" dirty="0" smtClean="0"/>
          </a:p>
          <a:p>
            <a:pPr algn="ctr"/>
            <a:r>
              <a:rPr lang="ru-RU" dirty="0" smtClean="0"/>
              <a:t>терпеливая</a:t>
            </a:r>
            <a:r>
              <a:rPr lang="ru-RU" dirty="0"/>
              <a:t>, </a:t>
            </a:r>
            <a:r>
              <a:rPr lang="ru-RU" dirty="0" smtClean="0"/>
              <a:t>сосредоточенная</a:t>
            </a:r>
          </a:p>
          <a:p>
            <a:pPr algn="ctr"/>
            <a:r>
              <a:rPr lang="ru-RU" dirty="0" smtClean="0">
                <a:cs typeface="Times New Roman" panose="02020603050405020304" pitchFamily="18" charset="0"/>
              </a:rPr>
              <a:t>Жанр </a:t>
            </a:r>
            <a:r>
              <a:rPr lang="ru-RU" dirty="0">
                <a:cs typeface="Times New Roman" panose="02020603050405020304" pitchFamily="18" charset="0"/>
              </a:rPr>
              <a:t>- песня</a:t>
            </a:r>
          </a:p>
          <a:p>
            <a:pPr algn="ctr"/>
            <a:r>
              <a:rPr lang="ru-RU" dirty="0">
                <a:cs typeface="Times New Roman" panose="02020603050405020304" pitchFamily="18" charset="0"/>
              </a:rPr>
              <a:t>Темп </a:t>
            </a:r>
            <a:r>
              <a:rPr lang="ru-RU" dirty="0" smtClean="0">
                <a:cs typeface="Times New Roman" panose="02020603050405020304" pitchFamily="18" charset="0"/>
              </a:rPr>
              <a:t>медленно</a:t>
            </a:r>
            <a:endParaRPr lang="ru-RU" dirty="0">
              <a:cs typeface="Times New Roman" panose="02020603050405020304" pitchFamily="18" charset="0"/>
            </a:endParaRPr>
          </a:p>
          <a:p>
            <a:pPr algn="ctr"/>
            <a:r>
              <a:rPr lang="ru-RU" dirty="0">
                <a:cs typeface="Times New Roman" panose="02020603050405020304" pitchFamily="18" charset="0"/>
              </a:rPr>
              <a:t>  Лад – минор </a:t>
            </a:r>
            <a:endParaRPr lang="ru-RU" dirty="0" smtClean="0">
              <a:cs typeface="Times New Roman" panose="02020603050405020304" pitchFamily="18" charset="0"/>
            </a:endParaRPr>
          </a:p>
          <a:p>
            <a:pPr algn="ctr"/>
            <a:r>
              <a:rPr lang="ru-RU" dirty="0" smtClean="0">
                <a:cs typeface="Times New Roman" panose="02020603050405020304" pitchFamily="18" charset="0"/>
              </a:rPr>
              <a:t>Ритм </a:t>
            </a:r>
            <a:r>
              <a:rPr lang="ru-RU" dirty="0">
                <a:cs typeface="Times New Roman" panose="02020603050405020304" pitchFamily="18" charset="0"/>
              </a:rPr>
              <a:t>– </a:t>
            </a:r>
            <a:r>
              <a:rPr lang="ru-RU" dirty="0" smtClean="0">
                <a:cs typeface="Times New Roman" panose="02020603050405020304" pitchFamily="18" charset="0"/>
              </a:rPr>
              <a:t>пунктирный</a:t>
            </a:r>
            <a:endParaRPr lang="ru-RU" dirty="0">
              <a:cs typeface="Times New Roman" panose="02020603050405020304" pitchFamily="18" charset="0"/>
            </a:endParaRPr>
          </a:p>
          <a:p>
            <a:pPr algn="ctr"/>
            <a:r>
              <a:rPr lang="ru-RU" dirty="0">
                <a:cs typeface="Times New Roman" panose="02020603050405020304" pitchFamily="18" charset="0"/>
              </a:rPr>
              <a:t>Динамика – не очень громко</a:t>
            </a:r>
          </a:p>
          <a:p>
            <a:pPr algn="ctr"/>
            <a:r>
              <a:rPr lang="ru-RU" dirty="0">
                <a:cs typeface="Times New Roman" panose="02020603050405020304" pitchFamily="18" charset="0"/>
              </a:rPr>
              <a:t>Тембр – </a:t>
            </a:r>
            <a:r>
              <a:rPr lang="ru-RU" dirty="0" smtClean="0">
                <a:cs typeface="Times New Roman" panose="02020603050405020304" pitchFamily="18" charset="0"/>
              </a:rPr>
              <a:t>вокал, соло, сопрано-альт</a:t>
            </a:r>
            <a:endParaRPr lang="ru-RU" dirty="0">
              <a:cs typeface="Times New Roman" panose="02020603050405020304" pitchFamily="18" charset="0"/>
            </a:endParaRPr>
          </a:p>
          <a:p>
            <a:pPr algn="ctr"/>
            <a:r>
              <a:rPr lang="ru-RU" dirty="0">
                <a:cs typeface="Times New Roman" panose="02020603050405020304" pitchFamily="18" charset="0"/>
              </a:rPr>
              <a:t>Регистр – </a:t>
            </a:r>
            <a:r>
              <a:rPr lang="ru-RU" dirty="0" smtClean="0">
                <a:cs typeface="Times New Roman" panose="02020603050405020304" pitchFamily="18" charset="0"/>
              </a:rPr>
              <a:t>низкий</a:t>
            </a:r>
            <a:endParaRPr lang="ru-RU" dirty="0">
              <a:cs typeface="Times New Roman" panose="02020603050405020304" pitchFamily="18" charset="0"/>
            </a:endParaRPr>
          </a:p>
          <a:p>
            <a:pPr algn="ctr"/>
            <a:r>
              <a:rPr lang="ru-RU" dirty="0">
                <a:cs typeface="Times New Roman" panose="02020603050405020304" pitchFamily="18" charset="0"/>
              </a:rPr>
              <a:t>Форма – </a:t>
            </a:r>
            <a:r>
              <a:rPr lang="en-US" dirty="0" smtClean="0">
                <a:cs typeface="Times New Roman" panose="02020603050405020304" pitchFamily="18" charset="0"/>
              </a:rPr>
              <a:t>I </a:t>
            </a:r>
            <a:r>
              <a:rPr lang="en-US" dirty="0">
                <a:cs typeface="Times New Roman" panose="02020603050405020304" pitchFamily="18" charset="0"/>
              </a:rPr>
              <a:t>-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1794899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161548"/>
            <a:ext cx="7190913" cy="2880320"/>
          </a:xfrm>
        </p:spPr>
        <p:txBody>
          <a:bodyPr>
            <a:noAutofit/>
          </a:bodyPr>
          <a:lstStyle/>
          <a:p>
            <a:pPr algn="just"/>
            <a:r>
              <a:rPr lang="ru-RU" sz="1800" dirty="0" smtClean="0">
                <a:solidFill>
                  <a:schemeClr val="tx1"/>
                </a:solidFill>
              </a:rPr>
              <a:t>       Пьеро </a:t>
            </a:r>
            <a:r>
              <a:rPr lang="ru-RU" sz="1800" dirty="0">
                <a:solidFill>
                  <a:schemeClr val="tx1"/>
                </a:solidFill>
              </a:rPr>
              <a:t>– меланхоличный, грустный, </a:t>
            </a:r>
            <a:r>
              <a:rPr lang="ru-RU" sz="1800" dirty="0" smtClean="0">
                <a:solidFill>
                  <a:schemeClr val="tx1"/>
                </a:solidFill>
              </a:rPr>
              <a:t>необщительный,</a:t>
            </a:r>
            <a:r>
              <a:rPr lang="ru-RU" sz="1800" dirty="0">
                <a:solidFill>
                  <a:schemeClr val="tx1"/>
                </a:solidFill>
              </a:rPr>
              <a:t> обидчивый, плаксивый</a:t>
            </a:r>
            <a:r>
              <a:rPr lang="ru-RU" sz="1800" dirty="0" smtClean="0">
                <a:solidFill>
                  <a:schemeClr val="tx1"/>
                </a:solidFill>
              </a:rPr>
              <a:t> </a:t>
            </a:r>
            <a:r>
              <a:rPr lang="ru-RU" sz="1800" dirty="0">
                <a:solidFill>
                  <a:schemeClr val="tx1"/>
                </a:solidFill>
              </a:rPr>
              <a:t>несчастный поэт с белым лицом и нарисованными бровями. Он носит рубаху с длинными рукавами и белый колпак. Пьеро влюблен в Мальвину, считает себя ее женихом и постоянно страдает от своих чувств. </a:t>
            </a:r>
            <a:endParaRPr lang="en-US" sz="1800" dirty="0" smtClean="0">
              <a:solidFill>
                <a:schemeClr val="tx1"/>
              </a:solidFill>
            </a:endParaRPr>
          </a:p>
          <a:p>
            <a:pPr lvl="0" algn="just"/>
            <a:r>
              <a:rPr lang="en-US" sz="1800" dirty="0" smtClean="0">
                <a:solidFill>
                  <a:schemeClr val="tx1"/>
                </a:solidFill>
              </a:rPr>
              <a:t>     </a:t>
            </a:r>
            <a:r>
              <a:rPr lang="ru-RU" sz="1800" dirty="0" smtClean="0">
                <a:solidFill>
                  <a:schemeClr val="tx1"/>
                </a:solidFill>
              </a:rPr>
              <a:t>Данная </a:t>
            </a:r>
            <a:r>
              <a:rPr lang="ru-RU" sz="1800" dirty="0">
                <a:solidFill>
                  <a:schemeClr val="tx1"/>
                </a:solidFill>
              </a:rPr>
              <a:t>мелодия окрашена </a:t>
            </a:r>
            <a:r>
              <a:rPr lang="ru-RU" sz="1800" dirty="0" smtClean="0">
                <a:solidFill>
                  <a:schemeClr val="tx1"/>
                </a:solidFill>
              </a:rPr>
              <a:t>светлой печалью; </a:t>
            </a:r>
            <a:r>
              <a:rPr lang="ru-RU" sz="1800" dirty="0">
                <a:solidFill>
                  <a:schemeClr val="tx1"/>
                </a:solidFill>
              </a:rPr>
              <a:t>лишь в средней части появляется налет </a:t>
            </a:r>
            <a:r>
              <a:rPr lang="ru-RU" sz="1800" dirty="0" smtClean="0">
                <a:solidFill>
                  <a:schemeClr val="tx1"/>
                </a:solidFill>
              </a:rPr>
              <a:t>радости, </a:t>
            </a:r>
            <a:r>
              <a:rPr lang="ru-RU" sz="1800" dirty="0">
                <a:solidFill>
                  <a:schemeClr val="tx1"/>
                </a:solidFill>
              </a:rPr>
              <a:t>но в конце вновь появляются светлые </a:t>
            </a:r>
            <a:r>
              <a:rPr lang="ru-RU" sz="1800" dirty="0" smtClean="0">
                <a:solidFill>
                  <a:schemeClr val="tx1"/>
                </a:solidFill>
              </a:rPr>
              <a:t> печальные нотки любви. </a:t>
            </a:r>
            <a:r>
              <a:rPr lang="ru-RU" sz="1800" dirty="0">
                <a:solidFill>
                  <a:schemeClr val="tx1"/>
                </a:solidFill>
              </a:rPr>
              <a:t>Очень хочется </a:t>
            </a:r>
            <a:r>
              <a:rPr lang="ru-RU" sz="1800" dirty="0" smtClean="0">
                <a:solidFill>
                  <a:schemeClr val="tx1"/>
                </a:solidFill>
              </a:rPr>
              <a:t>пожалеть его. </a:t>
            </a:r>
            <a:r>
              <a:rPr lang="ru-RU" sz="1800" dirty="0">
                <a:solidFill>
                  <a:schemeClr val="tx1"/>
                </a:solidFill>
              </a:rPr>
              <a:t>Она вся от начала до  конца пронизана </a:t>
            </a:r>
            <a:r>
              <a:rPr lang="ru-RU" sz="1800" dirty="0" smtClean="0">
                <a:solidFill>
                  <a:schemeClr val="tx1"/>
                </a:solidFill>
              </a:rPr>
              <a:t>звучным пением. Приятно слушать</a:t>
            </a:r>
            <a:r>
              <a:rPr lang="ru-RU" sz="1800" dirty="0" smtClean="0">
                <a:solidFill>
                  <a:schemeClr val="tx1"/>
                </a:solidFill>
              </a:rPr>
              <a:t>.</a:t>
            </a:r>
            <a:endParaRPr lang="ru-RU" sz="1800" dirty="0">
              <a:solidFill>
                <a:schemeClr val="tx1"/>
              </a:solidFill>
            </a:endParaRPr>
          </a:p>
          <a:p>
            <a:pPr algn="just"/>
            <a:endParaRPr lang="ru-RU" sz="1800" dirty="0" smtClean="0">
              <a:solidFill>
                <a:schemeClr val="tx1"/>
              </a:solidFill>
            </a:endParaRPr>
          </a:p>
          <a:p>
            <a:pPr algn="just"/>
            <a:r>
              <a:rPr lang="ru-RU" sz="1800" dirty="0" smtClean="0">
                <a:solidFill>
                  <a:schemeClr val="tx1"/>
                </a:solidFill>
              </a:rPr>
              <a:t>      </a:t>
            </a:r>
            <a:br>
              <a:rPr lang="ru-RU" sz="1800" dirty="0" smtClean="0">
                <a:solidFill>
                  <a:schemeClr val="tx1"/>
                </a:solidFill>
              </a:rPr>
            </a:br>
            <a:endParaRPr lang="ru-RU" sz="1800" dirty="0">
              <a:solidFill>
                <a:schemeClr val="tx1"/>
              </a:solidFill>
            </a:endParaRPr>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Пьеро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497" y="4221088"/>
            <a:ext cx="2016224" cy="2016224"/>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
        <p:nvSpPr>
          <p:cNvPr id="5" name="TextBox 4"/>
          <p:cNvSpPr txBox="1"/>
          <p:nvPr/>
        </p:nvSpPr>
        <p:spPr>
          <a:xfrm>
            <a:off x="1043608" y="3789040"/>
            <a:ext cx="5256584" cy="3416320"/>
          </a:xfrm>
          <a:prstGeom prst="rect">
            <a:avLst/>
          </a:prstGeom>
          <a:noFill/>
        </p:spPr>
        <p:txBody>
          <a:bodyPr wrap="square" rtlCol="0">
            <a:spAutoFit/>
          </a:bodyPr>
          <a:lstStyle/>
          <a:p>
            <a:pPr algn="ctr"/>
            <a:r>
              <a:rPr lang="ru-RU" dirty="0"/>
              <a:t>Мелодия </a:t>
            </a:r>
            <a:r>
              <a:rPr lang="ru-RU" dirty="0" smtClean="0"/>
              <a:t>впечатлительная, ранимая, взволнованная, с любовью</a:t>
            </a:r>
          </a:p>
          <a:p>
            <a:pPr algn="ctr"/>
            <a:r>
              <a:rPr lang="ru-RU" dirty="0">
                <a:cs typeface="Times New Roman" panose="02020603050405020304" pitchFamily="18" charset="0"/>
              </a:rPr>
              <a:t>Жанр - песня</a:t>
            </a:r>
          </a:p>
          <a:p>
            <a:pPr algn="ctr"/>
            <a:r>
              <a:rPr lang="ru-RU" dirty="0">
                <a:cs typeface="Times New Roman" panose="02020603050405020304" pitchFamily="18" charset="0"/>
              </a:rPr>
              <a:t>Темп </a:t>
            </a:r>
            <a:r>
              <a:rPr lang="ru-RU" dirty="0" smtClean="0">
                <a:cs typeface="Times New Roman" panose="02020603050405020304" pitchFamily="18" charset="0"/>
              </a:rPr>
              <a:t>не очень быстро</a:t>
            </a:r>
            <a:endParaRPr lang="ru-RU" dirty="0">
              <a:cs typeface="Times New Roman" panose="02020603050405020304" pitchFamily="18" charset="0"/>
            </a:endParaRPr>
          </a:p>
          <a:p>
            <a:pPr algn="ctr"/>
            <a:r>
              <a:rPr lang="ru-RU" dirty="0">
                <a:cs typeface="Times New Roman" panose="02020603050405020304" pitchFamily="18" charset="0"/>
              </a:rPr>
              <a:t>  Лад – минор </a:t>
            </a:r>
            <a:r>
              <a:rPr lang="ru-RU" dirty="0" smtClean="0">
                <a:cs typeface="Times New Roman" panose="02020603050405020304" pitchFamily="18" charset="0"/>
              </a:rPr>
              <a:t>(добрый)</a:t>
            </a:r>
            <a:endParaRPr lang="ru-RU" dirty="0">
              <a:cs typeface="Times New Roman" panose="02020603050405020304" pitchFamily="18" charset="0"/>
            </a:endParaRPr>
          </a:p>
          <a:p>
            <a:pPr algn="ctr"/>
            <a:r>
              <a:rPr lang="ru-RU" dirty="0">
                <a:cs typeface="Times New Roman" panose="02020603050405020304" pitchFamily="18" charset="0"/>
              </a:rPr>
              <a:t>Ритм – </a:t>
            </a:r>
            <a:r>
              <a:rPr lang="ru-RU" dirty="0" smtClean="0">
                <a:cs typeface="Times New Roman" panose="02020603050405020304" pitchFamily="18" charset="0"/>
              </a:rPr>
              <a:t>неравномерный</a:t>
            </a:r>
            <a:endParaRPr lang="ru-RU" dirty="0">
              <a:cs typeface="Times New Roman" panose="02020603050405020304" pitchFamily="18" charset="0"/>
            </a:endParaRPr>
          </a:p>
          <a:p>
            <a:pPr algn="ctr"/>
            <a:r>
              <a:rPr lang="ru-RU" dirty="0">
                <a:cs typeface="Times New Roman" panose="02020603050405020304" pitchFamily="18" charset="0"/>
              </a:rPr>
              <a:t>Динамика – не очень громко</a:t>
            </a:r>
          </a:p>
          <a:p>
            <a:pPr algn="ctr"/>
            <a:r>
              <a:rPr lang="ru-RU" dirty="0">
                <a:cs typeface="Times New Roman" panose="02020603050405020304" pitchFamily="18" charset="0"/>
              </a:rPr>
              <a:t>Тембр – вокал, </a:t>
            </a:r>
            <a:r>
              <a:rPr lang="ru-RU" dirty="0" smtClean="0">
                <a:cs typeface="Times New Roman" panose="02020603050405020304" pitchFamily="18" charset="0"/>
              </a:rPr>
              <a:t>соло, сопрано</a:t>
            </a:r>
            <a:endParaRPr lang="ru-RU" dirty="0">
              <a:cs typeface="Times New Roman" panose="02020603050405020304" pitchFamily="18" charset="0"/>
            </a:endParaRPr>
          </a:p>
          <a:p>
            <a:pPr algn="ctr"/>
            <a:r>
              <a:rPr lang="ru-RU" dirty="0">
                <a:cs typeface="Times New Roman" panose="02020603050405020304" pitchFamily="18" charset="0"/>
              </a:rPr>
              <a:t>Регистр – </a:t>
            </a:r>
            <a:r>
              <a:rPr lang="ru-RU" dirty="0" smtClean="0">
                <a:cs typeface="Times New Roman" panose="02020603050405020304" pitchFamily="18" charset="0"/>
              </a:rPr>
              <a:t>высокий</a:t>
            </a:r>
            <a:endParaRPr lang="ru-RU" dirty="0">
              <a:cs typeface="Times New Roman" panose="02020603050405020304" pitchFamily="18" charset="0"/>
            </a:endParaRPr>
          </a:p>
          <a:p>
            <a:pPr algn="ctr"/>
            <a:r>
              <a:rPr lang="ru-RU" dirty="0">
                <a:cs typeface="Times New Roman" panose="02020603050405020304" pitchFamily="18" charset="0"/>
              </a:rPr>
              <a:t>Форма – </a:t>
            </a:r>
            <a:r>
              <a:rPr lang="en-US" dirty="0">
                <a:cs typeface="Times New Roman" panose="02020603050405020304" pitchFamily="18" charset="0"/>
              </a:rPr>
              <a:t>II -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01770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8302" y="983159"/>
            <a:ext cx="8051681" cy="3366202"/>
          </a:xfrm>
        </p:spPr>
        <p:txBody>
          <a:bodyPr>
            <a:noAutofit/>
          </a:bodyPr>
          <a:lstStyle/>
          <a:p>
            <a:pPr algn="just"/>
            <a:r>
              <a:rPr lang="ru-RU" sz="1800" dirty="0" smtClean="0">
                <a:solidFill>
                  <a:schemeClr val="tx1"/>
                </a:solidFill>
              </a:rPr>
              <a:t>      Песня </a:t>
            </a:r>
            <a:r>
              <a:rPr lang="ru-RU" sz="1800" dirty="0">
                <a:solidFill>
                  <a:schemeClr val="tx1"/>
                </a:solidFill>
              </a:rPr>
              <a:t>Буратино из одноименного фильма знакома нескольким поколениям детей</a:t>
            </a:r>
            <a:r>
              <a:rPr lang="ru-RU" sz="1800" dirty="0" smtClean="0">
                <a:solidFill>
                  <a:schemeClr val="tx1"/>
                </a:solidFill>
              </a:rPr>
              <a:t>. Заводная финальная композиция дарит положительные эмоции и на многие годы врезается в память. Даже если маленький ребенок еще не полностью осознает суть фильма, то веселый припев «</a:t>
            </a:r>
            <a:r>
              <a:rPr lang="ru-RU" sz="1800" dirty="0" err="1" smtClean="0">
                <a:solidFill>
                  <a:schemeClr val="tx1"/>
                </a:solidFill>
              </a:rPr>
              <a:t>Бу</a:t>
            </a:r>
            <a:r>
              <a:rPr lang="ru-RU" sz="1800" dirty="0" smtClean="0">
                <a:solidFill>
                  <a:schemeClr val="tx1"/>
                </a:solidFill>
              </a:rPr>
              <a:t>! Ра! </a:t>
            </a:r>
            <a:r>
              <a:rPr lang="ru-RU" sz="1800" dirty="0" err="1" smtClean="0">
                <a:solidFill>
                  <a:schemeClr val="tx1"/>
                </a:solidFill>
              </a:rPr>
              <a:t>Ти</a:t>
            </a:r>
            <a:r>
              <a:rPr lang="ru-RU" sz="1800" dirty="0" smtClean="0">
                <a:solidFill>
                  <a:schemeClr val="tx1"/>
                </a:solidFill>
              </a:rPr>
              <a:t>! Но!» он быстро запоминает, а затем и напевает. </a:t>
            </a:r>
          </a:p>
          <a:p>
            <a:pPr algn="just"/>
            <a:r>
              <a:rPr lang="ru-RU" sz="1800" dirty="0" smtClean="0">
                <a:solidFill>
                  <a:schemeClr val="tx1"/>
                </a:solidFill>
              </a:rPr>
              <a:t>      Песня </a:t>
            </a:r>
            <a:r>
              <a:rPr lang="ru-RU" sz="1800" dirty="0">
                <a:solidFill>
                  <a:schemeClr val="tx1"/>
                </a:solidFill>
              </a:rPr>
              <a:t>настолько положительная и заводная, что даже взрослым захочется подпевать</a:t>
            </a:r>
            <a:r>
              <a:rPr lang="ru-RU" sz="1800" dirty="0" smtClean="0">
                <a:solidFill>
                  <a:schemeClr val="tx1"/>
                </a:solidFill>
              </a:rPr>
              <a:t>.</a:t>
            </a:r>
            <a:r>
              <a:rPr lang="ru-RU" sz="1800" dirty="0"/>
              <a:t> </a:t>
            </a:r>
            <a:r>
              <a:rPr lang="ru-RU" sz="1800" dirty="0">
                <a:solidFill>
                  <a:schemeClr val="tx1"/>
                </a:solidFill>
              </a:rPr>
              <a:t>Куплеты превратились в некие загадки («Кто доброй сказкой входит в дом?..» и т. д.), а припев-</a:t>
            </a:r>
            <a:r>
              <a:rPr lang="ru-RU" sz="1800" dirty="0" err="1">
                <a:solidFill>
                  <a:schemeClr val="tx1"/>
                </a:solidFill>
              </a:rPr>
              <a:t>кричалка</a:t>
            </a:r>
            <a:r>
              <a:rPr lang="ru-RU" sz="1800" dirty="0">
                <a:solidFill>
                  <a:schemeClr val="tx1"/>
                </a:solidFill>
              </a:rPr>
              <a:t> — </a:t>
            </a:r>
            <a:r>
              <a:rPr lang="ru-RU" sz="1800" dirty="0" smtClean="0">
                <a:solidFill>
                  <a:schemeClr val="tx1"/>
                </a:solidFill>
              </a:rPr>
              <a:t>ответом.</a:t>
            </a:r>
          </a:p>
          <a:p>
            <a:pPr algn="just"/>
            <a:r>
              <a:rPr lang="ru-RU" sz="1800" dirty="0" smtClean="0">
                <a:solidFill>
                  <a:schemeClr val="tx1"/>
                </a:solidFill>
              </a:rPr>
              <a:t>        Финальные </a:t>
            </a:r>
            <a:r>
              <a:rPr lang="ru-RU" sz="1800" dirty="0">
                <a:solidFill>
                  <a:schemeClr val="tx1"/>
                </a:solidFill>
              </a:rPr>
              <a:t>кадры, где юные актеры аплодируют сами себе под гимн детства «</a:t>
            </a:r>
            <a:r>
              <a:rPr lang="ru-RU" sz="1800" dirty="0" err="1">
                <a:solidFill>
                  <a:schemeClr val="tx1"/>
                </a:solidFill>
              </a:rPr>
              <a:t>Бу</a:t>
            </a:r>
            <a:r>
              <a:rPr lang="ru-RU" sz="1800" dirty="0">
                <a:solidFill>
                  <a:schemeClr val="tx1"/>
                </a:solidFill>
              </a:rPr>
              <a:t>-</a:t>
            </a:r>
            <a:r>
              <a:rPr lang="ru-RU" sz="1800" dirty="0" err="1">
                <a:solidFill>
                  <a:schemeClr val="tx1"/>
                </a:solidFill>
              </a:rPr>
              <a:t>ра</a:t>
            </a:r>
            <a:r>
              <a:rPr lang="ru-RU" sz="1800" dirty="0">
                <a:solidFill>
                  <a:schemeClr val="tx1"/>
                </a:solidFill>
              </a:rPr>
              <a:t>-</a:t>
            </a:r>
            <a:r>
              <a:rPr lang="ru-RU" sz="1800" dirty="0" err="1">
                <a:solidFill>
                  <a:schemeClr val="tx1"/>
                </a:solidFill>
              </a:rPr>
              <a:t>ти</a:t>
            </a:r>
            <a:r>
              <a:rPr lang="ru-RU" sz="1800" dirty="0">
                <a:solidFill>
                  <a:schemeClr val="tx1"/>
                </a:solidFill>
              </a:rPr>
              <a:t>-но!» — достойное завершение этой озорной и радостной истории.</a:t>
            </a:r>
          </a:p>
          <a:p>
            <a:pPr algn="just"/>
            <a:endParaRPr lang="ru-RU" sz="1800" dirty="0">
              <a:solidFill>
                <a:schemeClr val="tx1"/>
              </a:solidFill>
            </a:endParaRPr>
          </a:p>
          <a:p>
            <a:pPr algn="just"/>
            <a:endParaRPr lang="ru-RU" sz="1800" dirty="0">
              <a:solidFill>
                <a:schemeClr val="tx1"/>
              </a:solidFill>
            </a:endParaRPr>
          </a:p>
        </p:txBody>
      </p:sp>
      <p:sp>
        <p:nvSpPr>
          <p:cNvPr id="4" name="Заголовок 1"/>
          <p:cNvSpPr>
            <a:spLocks noGrp="1"/>
          </p:cNvSpPr>
          <p:nvPr>
            <p:ph type="ctrTitle"/>
          </p:nvPr>
        </p:nvSpPr>
        <p:spPr>
          <a:xfrm>
            <a:off x="827584" y="476672"/>
            <a:ext cx="7772400" cy="506487"/>
          </a:xfrm>
        </p:spPr>
        <p:txBody>
          <a:bodyPr>
            <a:normAutofit fontScale="90000"/>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Песня </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Бу</a:t>
            </a:r>
            <a:r>
              <a:rPr lang="ru-RU" sz="3600" dirty="0" smtClean="0">
                <a:ln w="1905"/>
                <a:solidFill>
                  <a:srgbClr val="8D1E1B"/>
                </a:solidFill>
                <a:effectLst>
                  <a:outerShdw blurRad="38100" dist="38100" dir="2700000" algn="tl">
                    <a:srgbClr val="000000">
                      <a:alpha val="43137"/>
                    </a:srgbClr>
                  </a:outerShdw>
                </a:effectLst>
                <a:latin typeface="Rubius" pitchFamily="2" charset="0"/>
              </a:rPr>
              <a:t>-</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ра</a:t>
            </a:r>
            <a:r>
              <a:rPr lang="ru-RU" sz="3600" dirty="0" smtClean="0">
                <a:ln w="1905"/>
                <a:solidFill>
                  <a:srgbClr val="8D1E1B"/>
                </a:solidFill>
                <a:effectLst>
                  <a:outerShdw blurRad="38100" dist="38100" dir="2700000" algn="tl">
                    <a:srgbClr val="000000">
                      <a:alpha val="43137"/>
                    </a:srgbClr>
                  </a:outerShdw>
                </a:effectLst>
                <a:latin typeface="Rubius" pitchFamily="2" charset="0"/>
              </a:rPr>
              <a:t>-</a:t>
            </a:r>
            <a:r>
              <a:rPr lang="ru-RU" sz="3600" dirty="0" err="1" smtClean="0">
                <a:ln w="1905"/>
                <a:solidFill>
                  <a:srgbClr val="8D1E1B"/>
                </a:solidFill>
                <a:effectLst>
                  <a:outerShdw blurRad="38100" dist="38100" dir="2700000" algn="tl">
                    <a:srgbClr val="000000">
                      <a:alpha val="43137"/>
                    </a:srgbClr>
                  </a:outerShdw>
                </a:effectLst>
                <a:latin typeface="Rubius" pitchFamily="2" charset="0"/>
              </a:rPr>
              <a:t>ти</a:t>
            </a:r>
            <a:r>
              <a:rPr lang="ru-RU" sz="3600" dirty="0" smtClean="0">
                <a:ln w="1905"/>
                <a:solidFill>
                  <a:srgbClr val="8D1E1B"/>
                </a:solidFill>
                <a:effectLst>
                  <a:outerShdw blurRad="38100" dist="38100" dir="2700000" algn="tl">
                    <a:srgbClr val="000000">
                      <a:alpha val="43137"/>
                    </a:srgbClr>
                  </a:outerShdw>
                </a:effectLst>
                <a:latin typeface="Rubius" pitchFamily="2" charset="0"/>
              </a:rPr>
              <a:t>-но!</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79" y="4349361"/>
            <a:ext cx="2440713" cy="1869482"/>
          </a:xfrm>
          <a:prstGeom prst="round2DiagRect">
            <a:avLst>
              <a:gd name="adj1" fmla="val 16667"/>
              <a:gd name="adj2" fmla="val 0"/>
            </a:avLst>
          </a:prstGeom>
          <a:ln w="88900" cap="sq">
            <a:solidFill>
              <a:schemeClr val="accent6">
                <a:lumMod val="40000"/>
                <a:lumOff val="60000"/>
              </a:schemeClr>
            </a:solidFill>
            <a:miter lim="800000"/>
          </a:ln>
          <a:effectLst>
            <a:outerShdw blurRad="254000" algn="tl" rotWithShape="0">
              <a:srgbClr val="000000">
                <a:alpha val="43000"/>
              </a:srgbClr>
            </a:outerShdw>
          </a:effectLst>
        </p:spPr>
      </p:pic>
      <p:sp>
        <p:nvSpPr>
          <p:cNvPr id="5" name="TextBox 4"/>
          <p:cNvSpPr txBox="1"/>
          <p:nvPr/>
        </p:nvSpPr>
        <p:spPr>
          <a:xfrm>
            <a:off x="3119077" y="4005064"/>
            <a:ext cx="5468144" cy="3139321"/>
          </a:xfrm>
          <a:prstGeom prst="rect">
            <a:avLst/>
          </a:prstGeom>
          <a:noFill/>
        </p:spPr>
        <p:txBody>
          <a:bodyPr wrap="square" rtlCol="0">
            <a:spAutoFit/>
          </a:bodyPr>
          <a:lstStyle/>
          <a:p>
            <a:r>
              <a:rPr lang="ru-RU" dirty="0"/>
              <a:t>Мелодия </a:t>
            </a:r>
            <a:r>
              <a:rPr lang="ru-RU" dirty="0" smtClean="0"/>
              <a:t>праздничная, задорная, великолепная</a:t>
            </a:r>
            <a:endParaRPr lang="ru-RU" dirty="0"/>
          </a:p>
          <a:p>
            <a:pPr algn="ctr"/>
            <a:r>
              <a:rPr lang="ru-RU" dirty="0">
                <a:cs typeface="Times New Roman" panose="02020603050405020304" pitchFamily="18" charset="0"/>
              </a:rPr>
              <a:t>Жанр - песня</a:t>
            </a:r>
          </a:p>
          <a:p>
            <a:pPr algn="ctr"/>
            <a:r>
              <a:rPr lang="ru-RU" dirty="0">
                <a:cs typeface="Times New Roman" panose="02020603050405020304" pitchFamily="18" charset="0"/>
              </a:rPr>
              <a:t>Темп быстрый</a:t>
            </a:r>
          </a:p>
          <a:p>
            <a:pPr algn="ctr"/>
            <a:r>
              <a:rPr lang="ru-RU" dirty="0">
                <a:cs typeface="Times New Roman" panose="02020603050405020304" pitchFamily="18" charset="0"/>
              </a:rPr>
              <a:t>  Лад – </a:t>
            </a:r>
            <a:r>
              <a:rPr lang="ru-RU" dirty="0" smtClean="0">
                <a:cs typeface="Times New Roman" panose="02020603050405020304" pitchFamily="18" charset="0"/>
              </a:rPr>
              <a:t>мажор</a:t>
            </a:r>
            <a:endParaRPr lang="ru-RU" dirty="0">
              <a:cs typeface="Times New Roman" panose="02020603050405020304" pitchFamily="18" charset="0"/>
            </a:endParaRPr>
          </a:p>
          <a:p>
            <a:pPr algn="ctr"/>
            <a:r>
              <a:rPr lang="ru-RU" dirty="0">
                <a:cs typeface="Times New Roman" panose="02020603050405020304" pitchFamily="18" charset="0"/>
              </a:rPr>
              <a:t>Ритм – </a:t>
            </a:r>
            <a:r>
              <a:rPr lang="ru-RU" dirty="0" smtClean="0">
                <a:cs typeface="Times New Roman" panose="02020603050405020304" pitchFamily="18" charset="0"/>
              </a:rPr>
              <a:t>равномерный</a:t>
            </a:r>
            <a:endParaRPr lang="ru-RU" dirty="0">
              <a:cs typeface="Times New Roman" panose="02020603050405020304" pitchFamily="18" charset="0"/>
            </a:endParaRPr>
          </a:p>
          <a:p>
            <a:pPr algn="ctr"/>
            <a:r>
              <a:rPr lang="ru-RU" dirty="0">
                <a:cs typeface="Times New Roman" panose="02020603050405020304" pitchFamily="18" charset="0"/>
              </a:rPr>
              <a:t>Динамика </a:t>
            </a:r>
            <a:r>
              <a:rPr lang="ru-RU" dirty="0" smtClean="0">
                <a:cs typeface="Times New Roman" panose="02020603050405020304" pitchFamily="18" charset="0"/>
              </a:rPr>
              <a:t>– не очень громко</a:t>
            </a:r>
            <a:endParaRPr lang="ru-RU" dirty="0">
              <a:cs typeface="Times New Roman" panose="02020603050405020304" pitchFamily="18" charset="0"/>
            </a:endParaRPr>
          </a:p>
          <a:p>
            <a:pPr algn="ctr"/>
            <a:r>
              <a:rPr lang="ru-RU" dirty="0">
                <a:cs typeface="Times New Roman" panose="02020603050405020304" pitchFamily="18" charset="0"/>
              </a:rPr>
              <a:t>Тембр – </a:t>
            </a:r>
            <a:r>
              <a:rPr lang="ru-RU" dirty="0" smtClean="0">
                <a:cs typeface="Times New Roman" panose="02020603050405020304" pitchFamily="18" charset="0"/>
              </a:rPr>
              <a:t>вокал, баритон</a:t>
            </a:r>
            <a:endParaRPr lang="ru-RU" dirty="0">
              <a:cs typeface="Times New Roman" panose="02020603050405020304" pitchFamily="18" charset="0"/>
            </a:endParaRPr>
          </a:p>
          <a:p>
            <a:pPr algn="ctr"/>
            <a:r>
              <a:rPr lang="ru-RU" dirty="0">
                <a:cs typeface="Times New Roman" panose="02020603050405020304" pitchFamily="18" charset="0"/>
              </a:rPr>
              <a:t>Регистр – средний</a:t>
            </a:r>
          </a:p>
          <a:p>
            <a:pPr algn="ctr"/>
            <a:r>
              <a:rPr lang="ru-RU" dirty="0">
                <a:cs typeface="Times New Roman" panose="02020603050405020304" pitchFamily="18" charset="0"/>
              </a:rPr>
              <a:t>Форма – </a:t>
            </a:r>
            <a:r>
              <a:rPr lang="en-US" dirty="0">
                <a:cs typeface="Times New Roman" panose="02020603050405020304" pitchFamily="18" charset="0"/>
              </a:rPr>
              <a:t>II - </a:t>
            </a:r>
            <a:r>
              <a:rPr lang="ru-RU" dirty="0">
                <a:cs typeface="Times New Roman" panose="02020603050405020304" pitchFamily="18" charset="0"/>
              </a:rPr>
              <a:t>частная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7589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488832" cy="4801314"/>
          </a:xfrm>
          <a:prstGeom prst="rect">
            <a:avLst/>
          </a:prstGeom>
          <a:noFill/>
        </p:spPr>
        <p:txBody>
          <a:bodyPr wrap="square" rtlCol="0">
            <a:spAutoFit/>
          </a:bodyPr>
          <a:lstStyle/>
          <a:p>
            <a:pPr algn="just" fontAlgn="base"/>
            <a:r>
              <a:rPr lang="ru-RU" dirty="0" smtClean="0"/>
              <a:t>        Главный </a:t>
            </a:r>
            <a:r>
              <a:rPr lang="ru-RU" dirty="0"/>
              <a:t>смысл сказки «Приключения Буратино» состоит в том, что добро всегда побеждает, а зло остается ни с чем. Но для того, чтобы добро победило, надо приложить усилия, действовать, а не сидеть, сложа руки. </a:t>
            </a:r>
            <a:r>
              <a:rPr lang="ru-RU" dirty="0" smtClean="0"/>
              <a:t> </a:t>
            </a:r>
          </a:p>
          <a:p>
            <a:pPr algn="just" fontAlgn="base"/>
            <a:r>
              <a:rPr lang="ru-RU" dirty="0"/>
              <a:t> </a:t>
            </a:r>
            <a:r>
              <a:rPr lang="ru-RU" dirty="0" smtClean="0"/>
              <a:t>       Сказка </a:t>
            </a:r>
            <a:r>
              <a:rPr lang="ru-RU" dirty="0"/>
              <a:t>учит нас быть целеустремленными и активными в достижении поставленных целей. Также сказка показывает нам, что хитрецы и льстецы – плохие друзья.</a:t>
            </a:r>
          </a:p>
          <a:p>
            <a:pPr algn="just" fontAlgn="base"/>
            <a:r>
              <a:rPr lang="ru-RU" dirty="0" smtClean="0"/>
              <a:t>        Мне </a:t>
            </a:r>
            <a:r>
              <a:rPr lang="ru-RU" dirty="0"/>
              <a:t>понравился главный герой сказки, Буратино. Поначалу он был глупым, непослушным созданием, но те приключения, которые ему довелось пережить, научили его распознавать добро и зло и ценить истинную дружбу</a:t>
            </a:r>
            <a:r>
              <a:rPr lang="ru-RU" dirty="0" smtClean="0"/>
              <a:t>. </a:t>
            </a:r>
            <a:r>
              <a:rPr lang="ru-RU" dirty="0"/>
              <a:t> Я считаю, что Буратино в России – символ счастливого детства, символ настоящей детской дружбы. </a:t>
            </a:r>
            <a:endParaRPr lang="ru-RU" dirty="0" smtClean="0"/>
          </a:p>
          <a:p>
            <a:pPr algn="ctr" fontAlgn="base"/>
            <a:r>
              <a:rPr lang="ru-RU" b="1" dirty="0"/>
              <a:t> </a:t>
            </a:r>
            <a:r>
              <a:rPr lang="ru-RU" b="1" dirty="0" smtClean="0"/>
              <a:t>Пословицы, которые  </a:t>
            </a:r>
            <a:r>
              <a:rPr lang="ru-RU" b="1" dirty="0"/>
              <a:t>подходят к сказке «Золотой ключик или Приключения Буратино</a:t>
            </a:r>
            <a:r>
              <a:rPr lang="ru-RU" b="1" dirty="0" smtClean="0"/>
              <a:t>».</a:t>
            </a:r>
          </a:p>
          <a:p>
            <a:pPr algn="ctr" fontAlgn="base"/>
            <a:r>
              <a:rPr lang="ru-RU" dirty="0" smtClean="0"/>
              <a:t>На </a:t>
            </a:r>
            <a:r>
              <a:rPr lang="ru-RU" dirty="0"/>
              <a:t>хитрецов и льстецов простаки ведутся.</a:t>
            </a:r>
            <a:br>
              <a:rPr lang="ru-RU" dirty="0"/>
            </a:br>
            <a:r>
              <a:rPr lang="ru-RU" dirty="0"/>
              <a:t>Под лежачий камень вода не течет.</a:t>
            </a:r>
            <a:br>
              <a:rPr lang="ru-RU" dirty="0"/>
            </a:br>
            <a:r>
              <a:rPr lang="ru-RU" dirty="0"/>
              <a:t>Дружба крепка не лестью, а честью.</a:t>
            </a:r>
          </a:p>
          <a:p>
            <a:endParaRPr lang="ru-RU" dirty="0"/>
          </a:p>
        </p:txBody>
      </p:sp>
      <p:sp>
        <p:nvSpPr>
          <p:cNvPr id="3" name="Заголовок 1"/>
          <p:cNvSpPr txBox="1">
            <a:spLocks/>
          </p:cNvSpPr>
          <p:nvPr/>
        </p:nvSpPr>
        <p:spPr>
          <a:xfrm>
            <a:off x="642919" y="548680"/>
            <a:ext cx="7772400" cy="50648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Мое мнение и моя роль</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spTree>
    <p:extLst>
      <p:ext uri="{BB962C8B-B14F-4D97-AF65-F5344CB8AC3E}">
        <p14:creationId xmlns:p14="http://schemas.microsoft.com/office/powerpoint/2010/main" val="134746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txBox="1">
            <a:spLocks/>
          </p:cNvSpPr>
          <p:nvPr/>
        </p:nvSpPr>
        <p:spPr>
          <a:xfrm>
            <a:off x="827584" y="476672"/>
            <a:ext cx="7772400" cy="50648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Вывод</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sp>
        <p:nvSpPr>
          <p:cNvPr id="6" name="TextBox 5"/>
          <p:cNvSpPr txBox="1"/>
          <p:nvPr/>
        </p:nvSpPr>
        <p:spPr>
          <a:xfrm>
            <a:off x="1043608" y="1017412"/>
            <a:ext cx="7128792" cy="5293757"/>
          </a:xfrm>
          <a:prstGeom prst="rect">
            <a:avLst/>
          </a:prstGeom>
          <a:noFill/>
        </p:spPr>
        <p:txBody>
          <a:bodyPr wrap="square" rtlCol="0">
            <a:spAutoFit/>
          </a:bodyPr>
          <a:lstStyle/>
          <a:p>
            <a:pPr algn="just"/>
            <a:r>
              <a:rPr lang="ru-RU" dirty="0" smtClean="0"/>
              <a:t>       </a:t>
            </a:r>
            <a:r>
              <a:rPr lang="ru-RU" sz="1600" dirty="0" smtClean="0"/>
              <a:t>В </a:t>
            </a:r>
            <a:r>
              <a:rPr lang="ru-RU" sz="1600" dirty="0"/>
              <a:t>итоге, хочется сказать, как жаль, что перестали у нас снимать такие добрые и светлые сказки для детей, а «Приключения Буратино» — это планка на которую нужно ровняться</a:t>
            </a:r>
            <a:r>
              <a:rPr lang="ru-RU" sz="1600" dirty="0" smtClean="0"/>
              <a:t>.</a:t>
            </a:r>
            <a:r>
              <a:rPr lang="ru-RU" sz="1600" dirty="0"/>
              <a:t> Несмотря на то, что данному кинофильму уже более лет, не смотреть его невозможно</a:t>
            </a:r>
            <a:r>
              <a:rPr lang="ru-RU" sz="1600" dirty="0" smtClean="0"/>
              <a:t>.</a:t>
            </a:r>
          </a:p>
          <a:p>
            <a:pPr algn="just"/>
            <a:r>
              <a:rPr lang="ru-RU" sz="1600" dirty="0" smtClean="0"/>
              <a:t>      Сюжет </a:t>
            </a:r>
            <a:r>
              <a:rPr lang="ru-RU" sz="1600" dirty="0"/>
              <a:t>приближен максимально к сказке. Сказочные персонажи, в свою очередь, уникальны и незабываемы.. Я считаю, что актеры, которые исполнили все главные герои, а их не мало, достойны уважения и почитания! Потому что сыграть и так прочувствовать роль может не каждый. </a:t>
            </a:r>
            <a:r>
              <a:rPr lang="ru-RU" sz="1600" dirty="0" smtClean="0"/>
              <a:t>Великолепная </a:t>
            </a:r>
            <a:r>
              <a:rPr lang="ru-RU" sz="1600" dirty="0"/>
              <a:t>подборка актеров, как на взрослые так и на детские роли</a:t>
            </a:r>
            <a:r>
              <a:rPr lang="ru-RU" sz="1600" dirty="0" smtClean="0"/>
              <a:t>.</a:t>
            </a:r>
          </a:p>
          <a:p>
            <a:pPr algn="just"/>
            <a:r>
              <a:rPr lang="ru-RU" sz="1600" dirty="0" smtClean="0"/>
              <a:t>      Замечательная </a:t>
            </a:r>
            <a:r>
              <a:rPr lang="ru-RU" sz="1600" dirty="0"/>
              <a:t>сказка! </a:t>
            </a:r>
            <a:r>
              <a:rPr lang="ru-RU" sz="1600" dirty="0" smtClean="0"/>
              <a:t>Смотрел </a:t>
            </a:r>
            <a:r>
              <a:rPr lang="ru-RU" sz="1600" dirty="0"/>
              <a:t>с </a:t>
            </a:r>
            <a:r>
              <a:rPr lang="ru-RU" sz="1600" dirty="0" smtClean="0"/>
              <a:t>восторгом. </a:t>
            </a:r>
            <a:r>
              <a:rPr lang="ru-RU" sz="1600" dirty="0"/>
              <a:t>Множество </a:t>
            </a:r>
            <a:r>
              <a:rPr lang="ru-RU" sz="1600" dirty="0" smtClean="0"/>
              <a:t>фраз стали </a:t>
            </a:r>
            <a:r>
              <a:rPr lang="ru-RU" sz="1600" dirty="0"/>
              <a:t>чуть ли не крылатыми. Масса юмора, чудесная музыка Рыбникова, песни, которые народ с удовольствием поёт в караоке (а значит-любит!), юные актёры и мэтры отечественного кинематографа делают этот чудесный фильм живым, интересным и незабываемым. Отличные костюмы и грим, смешные трюки, яркие декорации, присутствие кукольных персонажей (сверчок, медицинские работники-жаба, сова и богомол, паук в чулане…) — всё в этой сказке комильфо</a:t>
            </a:r>
            <a:r>
              <a:rPr lang="ru-RU" sz="1600" dirty="0" smtClean="0"/>
              <a:t>!</a:t>
            </a:r>
          </a:p>
          <a:p>
            <a:pPr algn="just"/>
            <a:r>
              <a:rPr lang="ru-RU" sz="1600" dirty="0" smtClean="0"/>
              <a:t>        Естественно, знаменитая и популярная песня в данном кинофильме будет вечно связана с данным произведением! Отличная атмосфера, добрые поступки, поучительные моменты, светлые и теплые эмоции- вот, что дарит данная кинокартина.</a:t>
            </a:r>
            <a:endParaRPr lang="ru-RU" sz="1600" dirty="0"/>
          </a:p>
        </p:txBody>
      </p:sp>
    </p:spTree>
    <p:extLst>
      <p:ext uri="{BB962C8B-B14F-4D97-AF65-F5344CB8AC3E}">
        <p14:creationId xmlns:p14="http://schemas.microsoft.com/office/powerpoint/2010/main" val="248239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8640960" cy="720080"/>
          </a:xfrm>
        </p:spPr>
        <p:txBody>
          <a:bodyPr>
            <a:noAutofit/>
          </a:bodyPr>
          <a:lstStyle/>
          <a:p>
            <a:r>
              <a:rPr lang="ru-RU" sz="3200" dirty="0" smtClean="0">
                <a:solidFill>
                  <a:srgbClr val="8D1E1B"/>
                </a:solidFill>
                <a:effectLst>
                  <a:outerShdw blurRad="25400" dist="25400" dir="2700000" algn="tl">
                    <a:srgbClr val="000000">
                      <a:alpha val="43137"/>
                    </a:srgbClr>
                  </a:outerShdw>
                </a:effectLst>
                <a:latin typeface="Rubius" pitchFamily="2" charset="0"/>
              </a:rPr>
              <a:t>Содержание фильма - сказки</a:t>
            </a:r>
            <a:endParaRPr lang="ru-RU" sz="3200" dirty="0">
              <a:solidFill>
                <a:srgbClr val="8D1E1B"/>
              </a:solidFill>
              <a:effectLst>
                <a:outerShdw blurRad="25400" dist="25400" dir="2700000" algn="tl">
                  <a:srgbClr val="000000">
                    <a:alpha val="43137"/>
                  </a:srgbClr>
                </a:outerShdw>
              </a:effectLst>
              <a:latin typeface="Rubius" pitchFamily="2" charset="0"/>
            </a:endParaRPr>
          </a:p>
        </p:txBody>
      </p:sp>
      <p:sp>
        <p:nvSpPr>
          <p:cNvPr id="6" name="Объект 5"/>
          <p:cNvSpPr>
            <a:spLocks noGrp="1"/>
          </p:cNvSpPr>
          <p:nvPr>
            <p:ph idx="1"/>
          </p:nvPr>
        </p:nvSpPr>
        <p:spPr>
          <a:xfrm>
            <a:off x="1187624" y="1290618"/>
            <a:ext cx="7416824" cy="5184576"/>
          </a:xfrm>
        </p:spPr>
        <p:txBody>
          <a:bodyPr>
            <a:normAutofit fontScale="92500" lnSpcReduction="20000"/>
          </a:bodyPr>
          <a:lstStyle/>
          <a:p>
            <a:pPr marL="0" indent="0" algn="just">
              <a:buNone/>
            </a:pPr>
            <a:r>
              <a:rPr lang="ru-RU" sz="2000" dirty="0" smtClean="0"/>
              <a:t>        Историю </a:t>
            </a:r>
            <a:r>
              <a:rPr lang="ru-RU" sz="2000" dirty="0"/>
              <a:t>этого героя знает каждый ребенок. Буратино никогда не был обычным мальчиком. Его создал на свет Папа Карло. Старик выстругал героя из простого полена. Тогда он еще не знал, что так обзаведется настоящим сыном, которого у него никогда не было. Буратино получился озорником. Он очень позитивный мальчик. Но также главный герой оказался весьма </a:t>
            </a:r>
            <a:r>
              <a:rPr lang="ru-RU" sz="2000" dirty="0" smtClean="0"/>
              <a:t>доверчивым. </a:t>
            </a:r>
            <a:r>
              <a:rPr lang="ru-RU" sz="2000" dirty="0"/>
              <a:t>Он готов был поверить любым словам, которые ему скажут. Этим решили воспользоваться Кот </a:t>
            </a:r>
            <a:r>
              <a:rPr lang="ru-RU" sz="2000" dirty="0" err="1"/>
              <a:t>Базилио</a:t>
            </a:r>
            <a:r>
              <a:rPr lang="ru-RU" sz="2000" dirty="0"/>
              <a:t> и его верная подружка Лиса Алиса. Парочка захотела присвоить себе денежки, которые Папа Карло дал Буратино. Приключение заводит деревянного мальчишку с длинным носом в Страну Дураков. Но здесь его история не была закончена. Ведь главному герою еще предстоит отыскать Золотой Ключик. С его помощью можно будет открыть дверь в волшебный мир сказки. В своем приключении мальчик познакомится с различными персонажами, которые станут для него прекрасными друзьями</a:t>
            </a:r>
            <a:r>
              <a:rPr lang="ru-RU" sz="2000" dirty="0" smtClean="0"/>
              <a:t>.</a:t>
            </a:r>
          </a:p>
          <a:p>
            <a:pPr marL="0" indent="0" algn="just">
              <a:buNone/>
            </a:pPr>
            <a:r>
              <a:rPr lang="ru-RU" sz="2000" dirty="0" smtClean="0"/>
              <a:t>        Сюжет </a:t>
            </a:r>
            <a:r>
              <a:rPr lang="ru-RU" sz="2000" dirty="0"/>
              <a:t>сказки развивается стремительно: всё движется, бежит, летит</a:t>
            </a:r>
            <a:r>
              <a:rPr lang="ru-RU" sz="2000" dirty="0" smtClean="0"/>
              <a:t>. </a:t>
            </a:r>
            <a:r>
              <a:rPr lang="ru-RU" sz="2000" dirty="0"/>
              <a:t>Порой даже не знаешь, кому из героев надо сочувствовать, а кого следует считать противником. Это удивительно, но даже отрицательные герои вызывают нашу симпатию. Может быть, поэтому вся сказка — от начала до конца — </a:t>
            </a:r>
            <a:r>
              <a:rPr lang="ru-RU" sz="2000" dirty="0" smtClean="0"/>
              <a:t>смотрится  </a:t>
            </a:r>
            <a:r>
              <a:rPr lang="ru-RU" sz="2000" dirty="0"/>
              <a:t>на одном дыхании, легко и весело.</a:t>
            </a:r>
          </a:p>
          <a:p>
            <a:pPr marL="0" indent="0" algn="just">
              <a:buNone/>
            </a:pPr>
            <a:endParaRPr lang="ru-RU" sz="2000" dirty="0"/>
          </a:p>
        </p:txBody>
      </p:sp>
    </p:spTree>
    <p:extLst>
      <p:ext uri="{BB962C8B-B14F-4D97-AF65-F5344CB8AC3E}">
        <p14:creationId xmlns:p14="http://schemas.microsoft.com/office/powerpoint/2010/main" val="412500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344816" cy="720080"/>
          </a:xfrm>
        </p:spPr>
        <p:txBody>
          <a:bodyPr>
            <a:normAutofit fontScale="90000"/>
          </a:bodyPr>
          <a:lstStyle/>
          <a:p>
            <a:r>
              <a:rPr lang="ru-RU" dirty="0" smtClean="0">
                <a:solidFill>
                  <a:srgbClr val="8D1E1B"/>
                </a:solidFill>
                <a:effectLst>
                  <a:outerShdw blurRad="25400" dist="25400" dir="2700000" algn="tl">
                    <a:srgbClr val="000000">
                      <a:alpha val="43137"/>
                    </a:srgbClr>
                  </a:outerShdw>
                </a:effectLst>
                <a:latin typeface="Rubius" pitchFamily="2" charset="0"/>
              </a:rPr>
              <a:t>Режиссер фильма</a:t>
            </a:r>
            <a:endParaRPr lang="ru-RU" dirty="0">
              <a:solidFill>
                <a:srgbClr val="8D1E1B"/>
              </a:solidFill>
              <a:effectLst>
                <a:outerShdw blurRad="25400" dist="25400" dir="2700000" algn="tl">
                  <a:srgbClr val="000000">
                    <a:alpha val="43137"/>
                  </a:srgbClr>
                </a:outerShdw>
              </a:effectLst>
              <a:latin typeface="Rubius" pitchFamily="2" charset="0"/>
            </a:endParaRPr>
          </a:p>
        </p:txBody>
      </p:sp>
      <p:sp>
        <p:nvSpPr>
          <p:cNvPr id="6" name="Объект 5"/>
          <p:cNvSpPr>
            <a:spLocks noGrp="1"/>
          </p:cNvSpPr>
          <p:nvPr>
            <p:ph idx="1"/>
          </p:nvPr>
        </p:nvSpPr>
        <p:spPr>
          <a:xfrm>
            <a:off x="4067944" y="1313384"/>
            <a:ext cx="4392488" cy="5544616"/>
          </a:xfrm>
        </p:spPr>
        <p:txBody>
          <a:bodyPr>
            <a:normAutofit fontScale="32500" lnSpcReduction="20000"/>
          </a:bodyPr>
          <a:lstStyle/>
          <a:p>
            <a:pPr marL="0" indent="0" algn="ctr">
              <a:buNone/>
            </a:pPr>
            <a:r>
              <a:rPr lang="ru-RU" sz="7400" b="1" dirty="0">
                <a:ln>
                  <a:solidFill>
                    <a:schemeClr val="accent2">
                      <a:lumMod val="50000"/>
                    </a:schemeClr>
                  </a:solidFill>
                </a:ln>
                <a:solidFill>
                  <a:srgbClr val="8D1E1B"/>
                </a:solidFill>
                <a:latin typeface="Times New Roman" panose="02020603050405020304" pitchFamily="18" charset="0"/>
                <a:cs typeface="Times New Roman" panose="02020603050405020304" pitchFamily="18" charset="0"/>
              </a:rPr>
              <a:t>Нечаев Леонид Алексеевич (1939-2010</a:t>
            </a:r>
            <a:r>
              <a:rPr lang="ru-RU" sz="7400" b="1" dirty="0" smtClean="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rPr>
              <a:t>)</a:t>
            </a:r>
          </a:p>
          <a:p>
            <a:pPr marL="0" indent="0" algn="ctr">
              <a:buNone/>
            </a:pPr>
            <a:r>
              <a:rPr lang="ru-RU" sz="3600" b="1" dirty="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rPr>
              <a:t/>
            </a:r>
            <a:br>
              <a:rPr lang="ru-RU" sz="3600" b="1" dirty="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rPr>
            </a:br>
            <a:r>
              <a:rPr lang="ru-RU" sz="5500" dirty="0" smtClean="0">
                <a:latin typeface="Times New Roman" panose="02020603050405020304" pitchFamily="18" charset="0"/>
                <a:cs typeface="Times New Roman" panose="02020603050405020304" pitchFamily="18" charset="0"/>
              </a:rPr>
              <a:t>    Кинорежиссёр</a:t>
            </a:r>
            <a:r>
              <a:rPr lang="ru-RU" sz="5500" dirty="0">
                <a:latin typeface="Times New Roman" panose="02020603050405020304" pitchFamily="18" charset="0"/>
                <a:cs typeface="Times New Roman" panose="02020603050405020304" pitchFamily="18" charset="0"/>
              </a:rPr>
              <a:t>, сценарист, актёр.</a:t>
            </a:r>
          </a:p>
          <a:p>
            <a:pPr algn="just"/>
            <a:endParaRPr lang="ru-RU" sz="5500" dirty="0">
              <a:latin typeface="Times New Roman" panose="02020603050405020304" pitchFamily="18" charset="0"/>
              <a:cs typeface="Times New Roman" panose="02020603050405020304" pitchFamily="18" charset="0"/>
            </a:endParaRPr>
          </a:p>
          <a:p>
            <a:pPr marL="0" indent="0" algn="just">
              <a:buNone/>
            </a:pPr>
            <a:r>
              <a:rPr lang="ru-RU" sz="5500" dirty="0">
                <a:latin typeface="Times New Roman" panose="02020603050405020304" pitchFamily="18" charset="0"/>
                <a:cs typeface="Times New Roman" panose="02020603050405020304" pitchFamily="18" charset="0"/>
              </a:rPr>
              <a:t>       Леонид Нечаев является создателем целого созвездия популярных советских кинофильмов для детей. В числе этих работ – «Приключения Буратино», «Про Красную шапочку», «Питер </a:t>
            </a:r>
            <a:r>
              <a:rPr lang="ru-RU" sz="5500" dirty="0" err="1">
                <a:latin typeface="Times New Roman" panose="02020603050405020304" pitchFamily="18" charset="0"/>
                <a:cs typeface="Times New Roman" panose="02020603050405020304" pitchFamily="18" charset="0"/>
              </a:rPr>
              <a:t>Пэн</a:t>
            </a:r>
            <a:r>
              <a:rPr lang="ru-RU" sz="5500" dirty="0">
                <a:latin typeface="Times New Roman" panose="02020603050405020304" pitchFamily="18" charset="0"/>
                <a:cs typeface="Times New Roman" panose="02020603050405020304" pitchFamily="18" charset="0"/>
              </a:rPr>
              <a:t>» и многие другие известные детские сказки. </a:t>
            </a:r>
          </a:p>
          <a:p>
            <a:pPr marL="0" indent="0" algn="just">
              <a:buNone/>
            </a:pPr>
            <a:r>
              <a:rPr lang="ru-RU" sz="5500" dirty="0">
                <a:latin typeface="Times New Roman" panose="02020603050405020304" pitchFamily="18" charset="0"/>
                <a:cs typeface="Times New Roman" panose="02020603050405020304" pitchFamily="18" charset="0"/>
              </a:rPr>
              <a:t>       Леонид Нечаев стал важной фигурой в истории российского детского кинематографа. Заслуженный деятель искусств Российской Федерации и народный артист Российской Федерации, он оставил богатое наследие для маленьких зрителей. Многие его мюзиклы с участием лучших актеров не утратили актуальность даже спустя 30-40 лет и составляют золотой фонд советского детского кино.</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72816"/>
            <a:ext cx="3096344" cy="3905184"/>
          </a:xfrm>
          <a:prstGeom prst="round2DiagRect">
            <a:avLst>
              <a:gd name="adj1" fmla="val 16667"/>
              <a:gd name="adj2" fmla="val 0"/>
            </a:avLst>
          </a:prstGeom>
          <a:ln w="88900" cap="sq">
            <a:solidFill>
              <a:srgbClr val="FFFF99"/>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1814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52120" y="1556792"/>
            <a:ext cx="2906805" cy="3581381"/>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p:spPr>
      </p:pic>
      <p:sp>
        <p:nvSpPr>
          <p:cNvPr id="3" name="Заголовок 1"/>
          <p:cNvSpPr txBox="1">
            <a:spLocks/>
          </p:cNvSpPr>
          <p:nvPr/>
        </p:nvSpPr>
        <p:spPr>
          <a:xfrm>
            <a:off x="899592" y="332656"/>
            <a:ext cx="7344816" cy="72008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8D1E1B"/>
                </a:solidFill>
                <a:effectLst>
                  <a:outerShdw blurRad="25400" dist="25400" dir="2700000" algn="tl">
                    <a:srgbClr val="000000">
                      <a:alpha val="43137"/>
                    </a:srgbClr>
                  </a:outerShdw>
                </a:effectLst>
                <a:latin typeface="Rubius" pitchFamily="2" charset="0"/>
              </a:rPr>
              <a:t>Композитор фильма</a:t>
            </a:r>
            <a:endParaRPr lang="ru-RU" dirty="0">
              <a:solidFill>
                <a:srgbClr val="8D1E1B"/>
              </a:solidFill>
              <a:effectLst>
                <a:outerShdw blurRad="25400" dist="25400" dir="2700000" algn="tl">
                  <a:srgbClr val="000000">
                    <a:alpha val="43137"/>
                  </a:srgbClr>
                </a:outerShdw>
              </a:effectLst>
              <a:latin typeface="Rubius" pitchFamily="2" charset="0"/>
            </a:endParaRPr>
          </a:p>
        </p:txBody>
      </p:sp>
      <p:sp>
        <p:nvSpPr>
          <p:cNvPr id="4" name="Заголовок 1"/>
          <p:cNvSpPr txBox="1">
            <a:spLocks/>
          </p:cNvSpPr>
          <p:nvPr/>
        </p:nvSpPr>
        <p:spPr>
          <a:xfrm>
            <a:off x="251520" y="1196752"/>
            <a:ext cx="5256584" cy="54006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100" b="1" dirty="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rPr>
              <a:t>Алексей Львович Рыбников </a:t>
            </a:r>
            <a:endParaRPr lang="ru-RU" sz="4100" b="1" dirty="0" smtClean="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endParaRPr>
          </a:p>
          <a:p>
            <a:endParaRPr lang="ru-RU" sz="4100" b="1" dirty="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endParaRPr>
          </a:p>
          <a:p>
            <a:r>
              <a:rPr lang="ru-RU" sz="3000" dirty="0">
                <a:latin typeface="+mn-lt"/>
                <a:cs typeface="Times New Roman" panose="02020603050405020304" pitchFamily="18" charset="0"/>
              </a:rPr>
              <a:t>(17 июля 1945, Москва, СССР) </a:t>
            </a:r>
            <a:endParaRPr lang="ru-RU" sz="3000" dirty="0" smtClean="0">
              <a:latin typeface="+mn-lt"/>
              <a:cs typeface="Times New Roman" panose="02020603050405020304" pitchFamily="18" charset="0"/>
            </a:endParaRPr>
          </a:p>
          <a:p>
            <a:endParaRPr lang="ru-RU" sz="3000" dirty="0" smtClean="0">
              <a:latin typeface="+mn-lt"/>
              <a:cs typeface="Times New Roman" panose="02020603050405020304" pitchFamily="18" charset="0"/>
            </a:endParaRPr>
          </a:p>
          <a:p>
            <a:pPr>
              <a:lnSpc>
                <a:spcPts val="1920"/>
              </a:lnSpc>
            </a:pPr>
            <a:r>
              <a:rPr lang="ru-RU" sz="3000" dirty="0" smtClean="0">
                <a:latin typeface="+mn-lt"/>
                <a:cs typeface="Times New Roman" panose="02020603050405020304" pitchFamily="18" charset="0"/>
              </a:rPr>
              <a:t> </a:t>
            </a:r>
            <a:r>
              <a:rPr lang="ru-RU" sz="3000" dirty="0">
                <a:latin typeface="+mn-lt"/>
                <a:cs typeface="Times New Roman" panose="02020603050405020304" pitchFamily="18" charset="0"/>
              </a:rPr>
              <a:t>Советский и Российский </a:t>
            </a:r>
            <a:r>
              <a:rPr lang="ru-RU" sz="3000" dirty="0" smtClean="0">
                <a:latin typeface="+mn-lt"/>
                <a:cs typeface="Times New Roman" panose="02020603050405020304" pitchFamily="18" charset="0"/>
              </a:rPr>
              <a:t>композитор, сценарист </a:t>
            </a:r>
            <a:endParaRPr lang="ru-RU" sz="3000" dirty="0">
              <a:latin typeface="+mn-lt"/>
              <a:cs typeface="Times New Roman" panose="02020603050405020304" pitchFamily="18" charset="0"/>
            </a:endParaRPr>
          </a:p>
          <a:p>
            <a:pPr>
              <a:lnSpc>
                <a:spcPts val="1920"/>
              </a:lnSpc>
            </a:pPr>
            <a:r>
              <a:rPr lang="ru-RU" sz="3000" dirty="0">
                <a:latin typeface="+mn-lt"/>
                <a:cs typeface="Times New Roman" panose="02020603050405020304" pitchFamily="18" charset="0"/>
              </a:rPr>
              <a:t>Народный артист РФ (1999). </a:t>
            </a:r>
          </a:p>
          <a:p>
            <a:pPr>
              <a:lnSpc>
                <a:spcPts val="1920"/>
              </a:lnSpc>
            </a:pPr>
            <a:r>
              <a:rPr lang="ru-RU" sz="3000" dirty="0">
                <a:latin typeface="+mn-lt"/>
                <a:cs typeface="Times New Roman" panose="02020603050405020304" pitchFamily="18" charset="0"/>
              </a:rPr>
              <a:t>Лауреат Государственной премии России (2002</a:t>
            </a:r>
            <a:r>
              <a:rPr lang="ru-RU" sz="3000" dirty="0" smtClean="0">
                <a:latin typeface="+mn-lt"/>
                <a:cs typeface="Times New Roman" panose="02020603050405020304" pitchFamily="18" charset="0"/>
              </a:rPr>
              <a:t>).</a:t>
            </a:r>
            <a:r>
              <a:rPr lang="ru-RU" sz="3000" dirty="0">
                <a:latin typeface="+mn-lt"/>
              </a:rPr>
              <a:t/>
            </a:r>
            <a:br>
              <a:rPr lang="ru-RU" sz="3000" dirty="0">
                <a:latin typeface="+mn-lt"/>
              </a:rPr>
            </a:br>
            <a:r>
              <a:rPr lang="ru-RU" sz="3000" dirty="0">
                <a:latin typeface="+mn-lt"/>
              </a:rPr>
              <a:t>Заслуженный деятель искусств РСФСР (1989).</a:t>
            </a:r>
            <a:br>
              <a:rPr lang="ru-RU" sz="3000" dirty="0">
                <a:latin typeface="+mn-lt"/>
              </a:rPr>
            </a:br>
            <a:r>
              <a:rPr lang="ru-RU" sz="3000" dirty="0" smtClean="0">
                <a:latin typeface="+mn-lt"/>
              </a:rPr>
              <a:t>Окончил </a:t>
            </a:r>
            <a:r>
              <a:rPr lang="ru-RU" sz="3000" dirty="0">
                <a:latin typeface="+mn-lt"/>
              </a:rPr>
              <a:t>Московскую консерваторию </a:t>
            </a:r>
            <a:endParaRPr lang="ru-RU" sz="3000" dirty="0" smtClean="0">
              <a:latin typeface="+mn-lt"/>
            </a:endParaRPr>
          </a:p>
          <a:p>
            <a:pPr>
              <a:lnSpc>
                <a:spcPts val="1920"/>
              </a:lnSpc>
            </a:pPr>
            <a:r>
              <a:rPr lang="ru-RU" sz="3000" dirty="0" smtClean="0">
                <a:latin typeface="+mn-lt"/>
              </a:rPr>
              <a:t>(</a:t>
            </a:r>
            <a:r>
              <a:rPr lang="ru-RU" sz="3000" dirty="0">
                <a:latin typeface="+mn-lt"/>
              </a:rPr>
              <a:t>1967, класс </a:t>
            </a:r>
            <a:r>
              <a:rPr lang="ru-RU" sz="3000" dirty="0" err="1">
                <a:latin typeface="+mn-lt"/>
              </a:rPr>
              <a:t>Арама</a:t>
            </a:r>
            <a:r>
              <a:rPr lang="ru-RU" sz="3000" dirty="0">
                <a:latin typeface="+mn-lt"/>
              </a:rPr>
              <a:t> Хачатуряна).</a:t>
            </a:r>
            <a:br>
              <a:rPr lang="ru-RU" sz="3000" dirty="0">
                <a:latin typeface="+mn-lt"/>
              </a:rPr>
            </a:br>
            <a:r>
              <a:rPr lang="ru-RU" sz="3000" dirty="0">
                <a:latin typeface="+mn-lt"/>
              </a:rPr>
              <a:t>Автор музыки к театральным спектаклям (Московский театр Ленком). </a:t>
            </a:r>
            <a:endParaRPr lang="ru-RU" sz="3000" dirty="0" smtClean="0">
              <a:latin typeface="+mn-lt"/>
            </a:endParaRPr>
          </a:p>
          <a:p>
            <a:pPr>
              <a:lnSpc>
                <a:spcPts val="1920"/>
              </a:lnSpc>
            </a:pPr>
            <a:r>
              <a:rPr lang="ru-RU" sz="3000" dirty="0" smtClean="0">
                <a:latin typeface="+mn-lt"/>
              </a:rPr>
              <a:t>В </a:t>
            </a:r>
            <a:r>
              <a:rPr lang="ru-RU" sz="3000" dirty="0">
                <a:latin typeface="+mn-lt"/>
              </a:rPr>
              <a:t>1992 году организовал музыкальный передвижной театр Алексея Рыбникова </a:t>
            </a:r>
            <a:endParaRPr lang="ru-RU" sz="3000" dirty="0" smtClean="0">
              <a:latin typeface="+mn-lt"/>
            </a:endParaRPr>
          </a:p>
          <a:p>
            <a:pPr>
              <a:lnSpc>
                <a:spcPts val="1920"/>
              </a:lnSpc>
            </a:pPr>
            <a:r>
              <a:rPr lang="ru-RU" sz="3000" dirty="0" smtClean="0">
                <a:latin typeface="+mn-lt"/>
              </a:rPr>
              <a:t>(</a:t>
            </a:r>
            <a:r>
              <a:rPr lang="ru-RU" sz="3000" dirty="0">
                <a:latin typeface="+mn-lt"/>
              </a:rPr>
              <a:t>автор музыки и режиссёр спектакля </a:t>
            </a:r>
            <a:endParaRPr lang="ru-RU" sz="3000" dirty="0" smtClean="0">
              <a:latin typeface="+mn-lt"/>
            </a:endParaRPr>
          </a:p>
          <a:p>
            <a:pPr>
              <a:lnSpc>
                <a:spcPts val="1920"/>
              </a:lnSpc>
            </a:pPr>
            <a:r>
              <a:rPr lang="ru-RU" sz="3000" dirty="0" smtClean="0">
                <a:latin typeface="+mn-lt"/>
              </a:rPr>
              <a:t>«</a:t>
            </a:r>
            <a:r>
              <a:rPr lang="ru-RU" sz="3000" dirty="0">
                <a:latin typeface="+mn-lt"/>
              </a:rPr>
              <a:t>Литургия оглашенных», 1993).</a:t>
            </a:r>
            <a:br>
              <a:rPr lang="ru-RU" sz="3000" dirty="0">
                <a:latin typeface="+mn-lt"/>
              </a:rPr>
            </a:br>
            <a:r>
              <a:rPr lang="ru-RU" sz="3000" dirty="0">
                <a:latin typeface="+mn-lt"/>
              </a:rPr>
              <a:t>В кино — с 1968 года, автор музыки к кино-, теле- и анимационным фильмам.</a:t>
            </a:r>
            <a:endParaRPr lang="ru-RU" sz="3000" dirty="0">
              <a:latin typeface="+mn-lt"/>
              <a:cs typeface="Times New Roman" panose="02020603050405020304" pitchFamily="18" charset="0"/>
            </a:endParaRPr>
          </a:p>
        </p:txBody>
      </p:sp>
    </p:spTree>
    <p:extLst>
      <p:ext uri="{BB962C8B-B14F-4D97-AF65-F5344CB8AC3E}">
        <p14:creationId xmlns:p14="http://schemas.microsoft.com/office/powerpoint/2010/main" val="77632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99592" y="332656"/>
            <a:ext cx="7344816" cy="72008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8D1E1B"/>
                </a:solidFill>
                <a:effectLst>
                  <a:outerShdw blurRad="25400" dist="25400" dir="2700000" algn="tl">
                    <a:srgbClr val="000000">
                      <a:alpha val="43137"/>
                    </a:srgbClr>
                  </a:outerShdw>
                </a:effectLst>
                <a:latin typeface="Rubius" pitchFamily="2" charset="0"/>
              </a:rPr>
              <a:t>Авторы песен</a:t>
            </a:r>
            <a:endParaRPr lang="ru-RU" dirty="0">
              <a:solidFill>
                <a:srgbClr val="8D1E1B"/>
              </a:solidFill>
              <a:effectLst>
                <a:outerShdw blurRad="25400" dist="25400" dir="2700000" algn="tl">
                  <a:srgbClr val="000000">
                    <a:alpha val="43137"/>
                  </a:srgbClr>
                </a:outerShdw>
              </a:effectLst>
              <a:latin typeface="Rubius" pitchFamily="2" charset="0"/>
            </a:endParaRPr>
          </a:p>
        </p:txBody>
      </p:sp>
      <p:sp>
        <p:nvSpPr>
          <p:cNvPr id="4" name="Заголовок 1"/>
          <p:cNvSpPr txBox="1">
            <a:spLocks/>
          </p:cNvSpPr>
          <p:nvPr/>
        </p:nvSpPr>
        <p:spPr>
          <a:xfrm>
            <a:off x="3347864" y="1268760"/>
            <a:ext cx="5328592" cy="2232248"/>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600" b="1" dirty="0" err="1" smtClean="0">
                <a:solidFill>
                  <a:srgbClr val="8D1E1B"/>
                </a:solidFill>
                <a:hlinkClick r:id="rId3"/>
              </a:rPr>
              <a:t>Энтин</a:t>
            </a:r>
            <a:r>
              <a:rPr lang="ru-RU" sz="4600" dirty="0">
                <a:solidFill>
                  <a:srgbClr val="8D1E1B"/>
                </a:solidFill>
                <a:hlinkClick r:id="rId3"/>
              </a:rPr>
              <a:t> </a:t>
            </a:r>
            <a:r>
              <a:rPr lang="ru-RU" sz="4600" b="1" dirty="0">
                <a:solidFill>
                  <a:srgbClr val="8D1E1B"/>
                </a:solidFill>
                <a:hlinkClick r:id="rId3"/>
              </a:rPr>
              <a:t>Юрий</a:t>
            </a:r>
            <a:r>
              <a:rPr lang="ru-RU" sz="4600" dirty="0">
                <a:solidFill>
                  <a:srgbClr val="8D1E1B"/>
                </a:solidFill>
                <a:hlinkClick r:id="rId3"/>
              </a:rPr>
              <a:t> Сергеевич</a:t>
            </a:r>
            <a:endParaRPr lang="ru-RU" sz="4600" dirty="0">
              <a:solidFill>
                <a:srgbClr val="8D1E1B"/>
              </a:solidFill>
            </a:endParaRPr>
          </a:p>
          <a:p>
            <a:r>
              <a:rPr lang="ru-RU" sz="4600" dirty="0" smtClean="0">
                <a:hlinkClick r:id="rId4" tooltip="21 августа"/>
              </a:rPr>
              <a:t>(21 </a:t>
            </a:r>
            <a:r>
              <a:rPr lang="ru-RU" sz="4600" dirty="0">
                <a:hlinkClick r:id="rId4" tooltip="21 августа"/>
              </a:rPr>
              <a:t>августа</a:t>
            </a:r>
            <a:r>
              <a:rPr lang="ru-RU" sz="4600" dirty="0"/>
              <a:t> </a:t>
            </a:r>
            <a:r>
              <a:rPr lang="ru-RU" sz="4600" dirty="0">
                <a:hlinkClick r:id="rId5" tooltip="1935 год"/>
              </a:rPr>
              <a:t>1935 года</a:t>
            </a:r>
            <a:r>
              <a:rPr lang="ru-RU" sz="4600" dirty="0"/>
              <a:t>, </a:t>
            </a:r>
            <a:r>
              <a:rPr lang="ru-RU" sz="4600" dirty="0" smtClean="0">
                <a:hlinkClick r:id="rId6" tooltip="Москва"/>
              </a:rPr>
              <a:t>Москва</a:t>
            </a:r>
            <a:r>
              <a:rPr lang="ru-RU" sz="4600" dirty="0">
                <a:solidFill>
                  <a:srgbClr val="8D1E1B"/>
                </a:solidFill>
              </a:rPr>
              <a:t>)</a:t>
            </a:r>
            <a:endParaRPr lang="ru-RU" sz="4600" dirty="0" smtClean="0">
              <a:solidFill>
                <a:srgbClr val="8D1E1B"/>
              </a:solidFill>
            </a:endParaRPr>
          </a:p>
          <a:p>
            <a:r>
              <a:rPr lang="ru-RU" sz="4600" dirty="0"/>
              <a:t> </a:t>
            </a:r>
            <a:endParaRPr lang="ru-RU" sz="4600" dirty="0" smtClean="0"/>
          </a:p>
          <a:p>
            <a:r>
              <a:rPr lang="ru-RU" sz="4000" dirty="0" smtClean="0"/>
              <a:t>Советский </a:t>
            </a:r>
            <a:r>
              <a:rPr lang="ru-RU" sz="4000" dirty="0"/>
              <a:t>и российский поэт, драматург, поэт-песенник, сценарист</a:t>
            </a:r>
            <a:r>
              <a:rPr lang="ru-RU" sz="4000" dirty="0" smtClean="0"/>
              <a:t>.</a:t>
            </a:r>
          </a:p>
          <a:p>
            <a:r>
              <a:rPr lang="ru-RU" sz="4000" dirty="0" smtClean="0"/>
              <a:t> </a:t>
            </a:r>
            <a:r>
              <a:rPr lang="ru-RU" sz="4000" dirty="0"/>
              <a:t>Широко известен в России и СНГ благодаря песням из кино-, теле- и мультипликационных фильмов.</a:t>
            </a:r>
            <a:endParaRPr lang="ru-RU" sz="4000" b="1" dirty="0">
              <a:ln>
                <a:solidFill>
                  <a:schemeClr val="accent2">
                    <a:lumMod val="50000"/>
                  </a:schemeClr>
                </a:solidFill>
              </a:ln>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710784"/>
            <a:ext cx="6300192" cy="2677656"/>
          </a:xfrm>
          <a:prstGeom prst="rect">
            <a:avLst/>
          </a:prstGeom>
          <a:noFill/>
        </p:spPr>
        <p:txBody>
          <a:bodyPr wrap="square" rtlCol="0">
            <a:spAutoFit/>
          </a:bodyPr>
          <a:lstStyle/>
          <a:p>
            <a:pPr algn="ctr"/>
            <a:r>
              <a:rPr lang="ru-RU" sz="2000" b="1" u="sng" dirty="0">
                <a:solidFill>
                  <a:srgbClr val="8D1E1B"/>
                </a:solidFill>
              </a:rPr>
              <a:t>Окуджава Булат Шалвович</a:t>
            </a:r>
            <a:endParaRPr lang="ru-RU" sz="2000" u="sng" dirty="0" smtClean="0">
              <a:solidFill>
                <a:srgbClr val="8D1E1B"/>
              </a:solidFill>
              <a:hlinkClick r:id="rId7" tooltip="9 мая"/>
            </a:endParaRPr>
          </a:p>
          <a:p>
            <a:pPr algn="ctr"/>
            <a:r>
              <a:rPr lang="ru-RU" sz="2000" dirty="0" smtClean="0">
                <a:solidFill>
                  <a:srgbClr val="8D1E1B"/>
                </a:solidFill>
                <a:hlinkClick r:id="rId7" tooltip="9 мая"/>
              </a:rPr>
              <a:t>(9 </a:t>
            </a:r>
            <a:r>
              <a:rPr lang="ru-RU" sz="2000" dirty="0">
                <a:solidFill>
                  <a:srgbClr val="8D1E1B"/>
                </a:solidFill>
                <a:hlinkClick r:id="rId7" tooltip="9 мая"/>
              </a:rPr>
              <a:t>мая</a:t>
            </a:r>
            <a:r>
              <a:rPr lang="ru-RU" sz="2000" dirty="0">
                <a:solidFill>
                  <a:srgbClr val="8D1E1B"/>
                </a:solidFill>
              </a:rPr>
              <a:t> </a:t>
            </a:r>
            <a:r>
              <a:rPr lang="ru-RU" sz="2000" dirty="0" smtClean="0">
                <a:solidFill>
                  <a:srgbClr val="8D1E1B"/>
                </a:solidFill>
                <a:hlinkClick r:id="rId8" tooltip="1924"/>
              </a:rPr>
              <a:t>1924</a:t>
            </a:r>
            <a:r>
              <a:rPr lang="ru-RU" sz="2000" dirty="0">
                <a:solidFill>
                  <a:srgbClr val="8D1E1B"/>
                </a:solidFill>
              </a:rPr>
              <a:t> — </a:t>
            </a:r>
            <a:r>
              <a:rPr lang="ru-RU" sz="2000" dirty="0">
                <a:solidFill>
                  <a:srgbClr val="8D1E1B"/>
                </a:solidFill>
                <a:hlinkClick r:id="rId9" tooltip="12 июня"/>
              </a:rPr>
              <a:t>12 июня</a:t>
            </a:r>
            <a:r>
              <a:rPr lang="ru-RU" sz="2000" dirty="0">
                <a:solidFill>
                  <a:srgbClr val="8D1E1B"/>
                </a:solidFill>
              </a:rPr>
              <a:t> </a:t>
            </a:r>
            <a:r>
              <a:rPr lang="ru-RU" sz="2000" dirty="0" smtClean="0">
                <a:solidFill>
                  <a:srgbClr val="8D1E1B"/>
                </a:solidFill>
                <a:hlinkClick r:id="rId10" tooltip="1997"/>
              </a:rPr>
              <a:t>1997</a:t>
            </a:r>
            <a:r>
              <a:rPr lang="ru-RU" sz="2000" dirty="0" smtClean="0">
                <a:solidFill>
                  <a:srgbClr val="8D1E1B"/>
                </a:solidFill>
              </a:rPr>
              <a:t>)</a:t>
            </a:r>
          </a:p>
          <a:p>
            <a:pPr algn="ctr"/>
            <a:endParaRPr lang="ru-RU" sz="2000" dirty="0" smtClean="0">
              <a:solidFill>
                <a:srgbClr val="8D1E1B"/>
              </a:solidFill>
            </a:endParaRPr>
          </a:p>
          <a:p>
            <a:pPr algn="ctr"/>
            <a:r>
              <a:rPr lang="ru-RU" dirty="0" smtClean="0"/>
              <a:t>Советский </a:t>
            </a:r>
            <a:r>
              <a:rPr lang="ru-RU" dirty="0"/>
              <a:t>и российский поэт, бард, </a:t>
            </a:r>
            <a:endParaRPr lang="ru-RU" dirty="0" smtClean="0"/>
          </a:p>
          <a:p>
            <a:pPr algn="ctr"/>
            <a:r>
              <a:rPr lang="ru-RU" dirty="0" smtClean="0"/>
              <a:t>прозаик </a:t>
            </a:r>
            <a:r>
              <a:rPr lang="ru-RU" dirty="0"/>
              <a:t>и сценарист, композитор. </a:t>
            </a:r>
            <a:endParaRPr lang="ru-RU" dirty="0" smtClean="0"/>
          </a:p>
          <a:p>
            <a:pPr algn="ctr"/>
            <a:r>
              <a:rPr lang="ru-RU" dirty="0" smtClean="0"/>
              <a:t>Автор </a:t>
            </a:r>
            <a:r>
              <a:rPr lang="ru-RU" dirty="0"/>
              <a:t>около двухсот авторских и эстрадных песен, написанных на собственные стихи и </a:t>
            </a:r>
            <a:r>
              <a:rPr lang="ru-RU" dirty="0" smtClean="0"/>
              <a:t>кавказские народные </a:t>
            </a:r>
            <a:r>
              <a:rPr lang="ru-RU" dirty="0"/>
              <a:t>сказания, один из наиболее ярких представителей жанра авторской песни в </a:t>
            </a:r>
            <a:r>
              <a:rPr lang="ru-RU" dirty="0" smtClean="0"/>
              <a:t>1950-1980 годы.</a:t>
            </a:r>
            <a:endParaRPr lang="ru-RU" dirty="0"/>
          </a:p>
        </p:txBody>
      </p:sp>
      <p:pic>
        <p:nvPicPr>
          <p:cNvPr id="6" name="Рисунок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592" y="1052736"/>
            <a:ext cx="2264333" cy="2408865"/>
          </a:xfrm>
          <a:prstGeom prst="round2DiagRect">
            <a:avLst>
              <a:gd name="adj1" fmla="val 16667"/>
              <a:gd name="adj2" fmla="val 0"/>
            </a:avLst>
          </a:prstGeom>
          <a:ln w="88900" cap="sq">
            <a:solidFill>
              <a:srgbClr val="EDB9DC"/>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3121" y="3710784"/>
            <a:ext cx="2244091" cy="2498904"/>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3929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344816" cy="720080"/>
          </a:xfrm>
        </p:spPr>
        <p:txBody>
          <a:bodyPr>
            <a:normAutofit fontScale="90000"/>
          </a:bodyPr>
          <a:lstStyle/>
          <a:p>
            <a:r>
              <a:rPr lang="ru-RU" dirty="0" smtClean="0">
                <a:solidFill>
                  <a:srgbClr val="8D1E1B"/>
                </a:solidFill>
                <a:effectLst>
                  <a:outerShdw blurRad="25400" dist="25400" dir="2700000" algn="tl">
                    <a:srgbClr val="000000">
                      <a:alpha val="43137"/>
                    </a:srgbClr>
                  </a:outerShdw>
                </a:effectLst>
                <a:latin typeface="Rubius" pitchFamily="2" charset="0"/>
              </a:rPr>
              <a:t>Актёры и роли</a:t>
            </a:r>
            <a:endParaRPr lang="ru-RU" dirty="0">
              <a:solidFill>
                <a:srgbClr val="8D1E1B"/>
              </a:solidFill>
              <a:effectLst>
                <a:outerShdw blurRad="25400" dist="25400" dir="2700000" algn="tl">
                  <a:srgbClr val="000000">
                    <a:alpha val="43137"/>
                  </a:srgbClr>
                </a:outerShdw>
              </a:effectLst>
              <a:latin typeface="Rubius" pitchFamily="2" charset="0"/>
            </a:endParaRPr>
          </a:p>
        </p:txBody>
      </p:sp>
      <p:sp>
        <p:nvSpPr>
          <p:cNvPr id="6" name="Объект 5"/>
          <p:cNvSpPr>
            <a:spLocks noGrp="1"/>
          </p:cNvSpPr>
          <p:nvPr>
            <p:ph idx="1"/>
          </p:nvPr>
        </p:nvSpPr>
        <p:spPr>
          <a:xfrm>
            <a:off x="1259632" y="1196752"/>
            <a:ext cx="7200800" cy="5832648"/>
          </a:xfrm>
        </p:spPr>
        <p:txBody>
          <a:bodyPr>
            <a:normAutofit fontScale="62500" lnSpcReduction="20000"/>
          </a:bodyPr>
          <a:lstStyle/>
          <a:p>
            <a:pPr marL="0" indent="0">
              <a:lnSpc>
                <a:spcPct val="120000"/>
              </a:lnSpc>
              <a:buNone/>
            </a:pPr>
            <a:r>
              <a:rPr lang="ru-RU" dirty="0" smtClean="0">
                <a:hlinkClick r:id="rId3" tooltip="Дмитрий Владимирович Иосифов"/>
              </a:rPr>
              <a:t>Дмитрий Иосифов</a:t>
            </a:r>
            <a:r>
              <a:rPr lang="ru-RU" dirty="0" smtClean="0"/>
              <a:t> – Буратино </a:t>
            </a:r>
          </a:p>
          <a:p>
            <a:pPr marL="0" indent="0">
              <a:lnSpc>
                <a:spcPct val="120000"/>
              </a:lnSpc>
              <a:buNone/>
            </a:pPr>
            <a:r>
              <a:rPr lang="ru-RU" dirty="0" smtClean="0">
                <a:hlinkClick r:id="rId4" tooltip="Татьяна Анатольевна Проценко"/>
              </a:rPr>
              <a:t>Татьяна Проценко</a:t>
            </a:r>
            <a:r>
              <a:rPr lang="ru-RU" dirty="0" smtClean="0"/>
              <a:t> - Мальвина</a:t>
            </a:r>
          </a:p>
          <a:p>
            <a:pPr marL="0" indent="0">
              <a:lnSpc>
                <a:spcPct val="120000"/>
              </a:lnSpc>
              <a:buNone/>
            </a:pPr>
            <a:r>
              <a:rPr lang="ru-RU" dirty="0" smtClean="0">
                <a:hlinkClick r:id="rId5" tooltip="Рома  Столкарц"/>
              </a:rPr>
              <a:t>Рома </a:t>
            </a:r>
            <a:r>
              <a:rPr lang="ru-RU" dirty="0" err="1" smtClean="0">
                <a:hlinkClick r:id="rId5" tooltip="Рома  Столкарц"/>
              </a:rPr>
              <a:t>Столкарц</a:t>
            </a:r>
            <a:r>
              <a:rPr lang="ru-RU" dirty="0" smtClean="0"/>
              <a:t> </a:t>
            </a:r>
            <a:r>
              <a:rPr lang="ru-RU" dirty="0" smtClean="0">
                <a:hlinkClick r:id="rId6" tooltip="Томас  Аугустинас"/>
              </a:rPr>
              <a:t>–</a:t>
            </a:r>
            <a:r>
              <a:rPr lang="ru-RU" dirty="0" smtClean="0"/>
              <a:t> Пьеро</a:t>
            </a:r>
          </a:p>
          <a:p>
            <a:pPr marL="0" indent="0">
              <a:lnSpc>
                <a:spcPct val="120000"/>
              </a:lnSpc>
              <a:buNone/>
            </a:pPr>
            <a:r>
              <a:rPr lang="ru-RU" dirty="0" smtClean="0">
                <a:hlinkClick r:id="rId6" tooltip="Томас  Аугустинас"/>
              </a:rPr>
              <a:t>Томас </a:t>
            </a:r>
            <a:r>
              <a:rPr lang="ru-RU" dirty="0" err="1" smtClean="0">
                <a:hlinkClick r:id="rId6" tooltip="Томас  Аугустинас"/>
              </a:rPr>
              <a:t>Аугустинас</a:t>
            </a:r>
            <a:r>
              <a:rPr lang="ru-RU" dirty="0" smtClean="0"/>
              <a:t> - </a:t>
            </a:r>
            <a:r>
              <a:rPr lang="ru-RU" dirty="0" err="1" smtClean="0"/>
              <a:t>Артемон</a:t>
            </a:r>
            <a:endParaRPr lang="ru-RU" dirty="0" smtClean="0"/>
          </a:p>
          <a:p>
            <a:pPr marL="0" indent="0">
              <a:lnSpc>
                <a:spcPct val="120000"/>
              </a:lnSpc>
              <a:buNone/>
            </a:pPr>
            <a:r>
              <a:rPr lang="ru-RU" dirty="0" smtClean="0">
                <a:hlinkClick r:id="rId7" tooltip="Григорий Валентинович Светлорусов"/>
              </a:rPr>
              <a:t>Григорий </a:t>
            </a:r>
            <a:r>
              <a:rPr lang="ru-RU" dirty="0" err="1" smtClean="0">
                <a:hlinkClick r:id="rId7" tooltip="Григорий Валентинович Светлорусов"/>
              </a:rPr>
              <a:t>Светлорусов</a:t>
            </a:r>
            <a:r>
              <a:rPr lang="ru-RU" dirty="0" smtClean="0"/>
              <a:t> - </a:t>
            </a:r>
            <a:r>
              <a:rPr lang="ru-RU" dirty="0" err="1" smtClean="0"/>
              <a:t>Арлекино</a:t>
            </a:r>
            <a:endParaRPr lang="ru-RU" dirty="0" smtClean="0"/>
          </a:p>
          <a:p>
            <a:pPr marL="0" indent="0">
              <a:lnSpc>
                <a:spcPct val="120000"/>
              </a:lnSpc>
              <a:buNone/>
            </a:pPr>
            <a:r>
              <a:rPr lang="ru-RU" dirty="0" smtClean="0">
                <a:hlinkClick r:id="rId8" tooltip="Николай Григорьевич Гринько"/>
              </a:rPr>
              <a:t>Николай Гринько</a:t>
            </a:r>
            <a:r>
              <a:rPr lang="ru-RU" dirty="0" smtClean="0"/>
              <a:t> – папа Карло</a:t>
            </a:r>
          </a:p>
          <a:p>
            <a:pPr marL="0" indent="0">
              <a:lnSpc>
                <a:spcPct val="120000"/>
              </a:lnSpc>
              <a:buNone/>
            </a:pPr>
            <a:r>
              <a:rPr lang="ru-RU" dirty="0" smtClean="0">
                <a:hlinkClick r:id="rId9" tooltip="Владимир Абрамович Этуш"/>
              </a:rPr>
              <a:t>Владимир Этуш</a:t>
            </a:r>
            <a:r>
              <a:rPr lang="ru-RU" dirty="0" smtClean="0"/>
              <a:t> – Карабас - </a:t>
            </a:r>
            <a:r>
              <a:rPr lang="ru-RU" dirty="0" err="1" smtClean="0"/>
              <a:t>Барабас</a:t>
            </a:r>
            <a:endParaRPr lang="ru-RU" dirty="0" smtClean="0"/>
          </a:p>
          <a:p>
            <a:pPr marL="0" indent="0">
              <a:lnSpc>
                <a:spcPct val="120000"/>
              </a:lnSpc>
              <a:buNone/>
            </a:pPr>
            <a:r>
              <a:rPr lang="ru-RU" dirty="0" smtClean="0">
                <a:hlinkClick r:id="rId10" tooltip="Владимир Павлович Басов"/>
              </a:rPr>
              <a:t>Владимир Басов</a:t>
            </a:r>
            <a:r>
              <a:rPr lang="ru-RU" dirty="0" smtClean="0"/>
              <a:t> - </a:t>
            </a:r>
            <a:r>
              <a:rPr lang="ru-RU" dirty="0" err="1" smtClean="0"/>
              <a:t>Дуремар</a:t>
            </a:r>
            <a:endParaRPr lang="ru-RU" dirty="0" smtClean="0"/>
          </a:p>
          <a:p>
            <a:pPr marL="0" indent="0">
              <a:lnSpc>
                <a:spcPct val="120000"/>
              </a:lnSpc>
              <a:buNone/>
            </a:pPr>
            <a:r>
              <a:rPr lang="ru-RU" dirty="0" smtClean="0">
                <a:hlinkClick r:id="rId11" tooltip="Елена Всеволодовна Санаева"/>
              </a:rPr>
              <a:t>Елена </a:t>
            </a:r>
            <a:r>
              <a:rPr lang="ru-RU" dirty="0" err="1" smtClean="0">
                <a:hlinkClick r:id="rId11" tooltip="Елена Всеволодовна Санаева"/>
              </a:rPr>
              <a:t>Санаева</a:t>
            </a:r>
            <a:r>
              <a:rPr lang="ru-RU" dirty="0" smtClean="0"/>
              <a:t> – лиса Алиса</a:t>
            </a:r>
          </a:p>
          <a:p>
            <a:pPr marL="0" indent="0">
              <a:lnSpc>
                <a:spcPct val="120000"/>
              </a:lnSpc>
              <a:buNone/>
            </a:pPr>
            <a:r>
              <a:rPr lang="ru-RU" dirty="0" smtClean="0">
                <a:hlinkClick r:id="rId12" tooltip="Ролан Антонович Быков"/>
              </a:rPr>
              <a:t>Ролан Быков</a:t>
            </a:r>
            <a:r>
              <a:rPr lang="ru-RU" dirty="0" smtClean="0"/>
              <a:t> – кот </a:t>
            </a:r>
            <a:r>
              <a:rPr lang="ru-RU" dirty="0" err="1" smtClean="0"/>
              <a:t>Базалио</a:t>
            </a:r>
            <a:endParaRPr lang="ru-RU" dirty="0" smtClean="0"/>
          </a:p>
          <a:p>
            <a:pPr marL="0" indent="0">
              <a:lnSpc>
                <a:spcPct val="120000"/>
              </a:lnSpc>
              <a:buNone/>
            </a:pPr>
            <a:r>
              <a:rPr lang="ru-RU" dirty="0" err="1" smtClean="0">
                <a:hlinkClick r:id="rId13" tooltip="Рина Васильевна Зелёная"/>
              </a:rPr>
              <a:t>Рина</a:t>
            </a:r>
            <a:r>
              <a:rPr lang="ru-RU" dirty="0" smtClean="0">
                <a:hlinkClick r:id="rId13" tooltip="Рина Васильевна Зелёная"/>
              </a:rPr>
              <a:t> Зелёная</a:t>
            </a:r>
            <a:r>
              <a:rPr lang="ru-RU" dirty="0" smtClean="0"/>
              <a:t> – черепаха </a:t>
            </a:r>
            <a:r>
              <a:rPr lang="ru-RU" dirty="0" err="1" smtClean="0"/>
              <a:t>Тортила</a:t>
            </a:r>
            <a:endParaRPr lang="ru-RU" dirty="0"/>
          </a:p>
          <a:p>
            <a:pPr marL="0" indent="0">
              <a:lnSpc>
                <a:spcPct val="120000"/>
              </a:lnSpc>
              <a:buNone/>
            </a:pPr>
            <a:r>
              <a:rPr lang="ru-RU" dirty="0" smtClean="0">
                <a:hlinkClick r:id="rId14" tooltip="Юрий Васильевич Катин-Ярцев"/>
              </a:rPr>
              <a:t>Юрий Катин-Ярцев</a:t>
            </a:r>
            <a:r>
              <a:rPr lang="ru-RU" dirty="0" smtClean="0"/>
              <a:t> - Джузеппе-Сизый нос</a:t>
            </a:r>
          </a:p>
          <a:p>
            <a:pPr marL="0" indent="0">
              <a:lnSpc>
                <a:spcPct val="120000"/>
              </a:lnSpc>
              <a:buNone/>
            </a:pPr>
            <a:r>
              <a:rPr lang="ru-RU" dirty="0" err="1" smtClean="0">
                <a:hlinkClick r:id="rId15" tooltip="Баадур Сократович Цуладзе"/>
              </a:rPr>
              <a:t>Баадур</a:t>
            </a:r>
            <a:r>
              <a:rPr lang="ru-RU" dirty="0" smtClean="0">
                <a:hlinkClick r:id="rId15" tooltip="Баадур Сократович Цуладзе"/>
              </a:rPr>
              <a:t> </a:t>
            </a:r>
            <a:r>
              <a:rPr lang="ru-RU" dirty="0" err="1" smtClean="0">
                <a:hlinkClick r:id="rId15" tooltip="Баадур Сократович Цуладзе"/>
              </a:rPr>
              <a:t>Цуладзе</a:t>
            </a:r>
            <a:r>
              <a:rPr lang="ru-RU" dirty="0" smtClean="0"/>
              <a:t> - хозяин харчевни</a:t>
            </a:r>
          </a:p>
          <a:p>
            <a:pPr marL="0" indent="0">
              <a:lnSpc>
                <a:spcPct val="120000"/>
              </a:lnSpc>
              <a:buNone/>
            </a:pPr>
            <a:r>
              <a:rPr lang="ru-RU" dirty="0" smtClean="0">
                <a:hlinkClick r:id="rId16" tooltip="Валентин Букин"/>
              </a:rPr>
              <a:t>Валентин Букин</a:t>
            </a:r>
            <a:r>
              <a:rPr lang="ru-RU" dirty="0" smtClean="0"/>
              <a:t> - старший полицейский</a:t>
            </a:r>
          </a:p>
          <a:p>
            <a:pPr marL="0" indent="0">
              <a:buNone/>
            </a:pPr>
            <a:r>
              <a:rPr lang="ru-RU" dirty="0"/>
              <a:t/>
            </a:r>
            <a:br>
              <a:rPr lang="ru-RU" dirty="0"/>
            </a:br>
            <a:endParaRPr lang="ru-RU" dirty="0"/>
          </a:p>
        </p:txBody>
      </p:sp>
    </p:spTree>
    <p:extLst>
      <p:ext uri="{BB962C8B-B14F-4D97-AF65-F5344CB8AC3E}">
        <p14:creationId xmlns:p14="http://schemas.microsoft.com/office/powerpoint/2010/main" val="743648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Содержимое 5"/>
          <p:cNvSpPr txBox="1">
            <a:spLocks/>
          </p:cNvSpPr>
          <p:nvPr/>
        </p:nvSpPr>
        <p:spPr>
          <a:xfrm>
            <a:off x="658594" y="1124744"/>
            <a:ext cx="7826812" cy="3960440"/>
          </a:xfrm>
          <a:prstGeom prst="rect">
            <a:avLst/>
          </a:prstGeom>
        </p:spPr>
        <p:txBody>
          <a:bodyPr>
            <a:normAutofit/>
          </a:bodyPr>
          <a:lstStyle/>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Содержимое 5"/>
          <p:cNvSpPr txBox="1">
            <a:spLocks/>
          </p:cNvSpPr>
          <p:nvPr/>
        </p:nvSpPr>
        <p:spPr>
          <a:xfrm>
            <a:off x="802610" y="5589240"/>
            <a:ext cx="7538780" cy="76735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400" b="0" i="1" u="none" strike="noStrike" kern="1200" cap="none" spc="0" normalizeH="0" baseline="0" noProof="0" dirty="0">
              <a:ln>
                <a:noFill/>
              </a:ln>
              <a:solidFill>
                <a:schemeClr val="tx1"/>
              </a:solidFill>
              <a:effectLst/>
              <a:uLnTx/>
              <a:uFillTx/>
            </a:endParaRPr>
          </a:p>
        </p:txBody>
      </p:sp>
      <p:sp>
        <p:nvSpPr>
          <p:cNvPr id="6" name="Заголовок 1"/>
          <p:cNvSpPr txBox="1">
            <a:spLocks/>
          </p:cNvSpPr>
          <p:nvPr/>
        </p:nvSpPr>
        <p:spPr>
          <a:xfrm>
            <a:off x="899592" y="332656"/>
            <a:ext cx="7344816" cy="72008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8D1E1B"/>
                </a:solidFill>
                <a:effectLst>
                  <a:outerShdw blurRad="25400" dist="25400" dir="2700000" algn="tl">
                    <a:srgbClr val="000000">
                      <a:alpha val="43137"/>
                    </a:srgbClr>
                  </a:outerShdw>
                </a:effectLst>
                <a:latin typeface="Rubius" pitchFamily="2" charset="0"/>
              </a:rPr>
              <a:t>Песни и исполнители</a:t>
            </a:r>
            <a:endParaRPr lang="ru-RU" dirty="0">
              <a:solidFill>
                <a:srgbClr val="8D1E1B"/>
              </a:solidFill>
              <a:effectLst>
                <a:outerShdw blurRad="25400" dist="25400" dir="2700000" algn="tl">
                  <a:srgbClr val="000000">
                    <a:alpha val="43137"/>
                  </a:srgbClr>
                </a:outerShdw>
              </a:effectLst>
              <a:latin typeface="Rubius" pitchFamily="2" charset="0"/>
            </a:endParaRPr>
          </a:p>
        </p:txBody>
      </p:sp>
      <p:sp>
        <p:nvSpPr>
          <p:cNvPr id="2" name="TextBox 1"/>
          <p:cNvSpPr txBox="1"/>
          <p:nvPr/>
        </p:nvSpPr>
        <p:spPr>
          <a:xfrm>
            <a:off x="1187624" y="1247504"/>
            <a:ext cx="7416824" cy="5447645"/>
          </a:xfrm>
          <a:prstGeom prst="rect">
            <a:avLst/>
          </a:prstGeom>
          <a:noFill/>
        </p:spPr>
        <p:txBody>
          <a:bodyPr wrap="square" rtlCol="0">
            <a:spAutoFit/>
          </a:bodyPr>
          <a:lstStyle/>
          <a:p>
            <a:r>
              <a:rPr lang="ru-RU" sz="2200" dirty="0" smtClean="0"/>
              <a:t>Песня «Буратино» - </a:t>
            </a:r>
            <a:r>
              <a:rPr lang="ru-RU" sz="2200" dirty="0" smtClean="0">
                <a:solidFill>
                  <a:srgbClr val="8D1E1B"/>
                </a:solidFill>
              </a:rPr>
              <a:t>Нина Бродская</a:t>
            </a:r>
          </a:p>
          <a:p>
            <a:r>
              <a:rPr lang="ru-RU" sz="2200" dirty="0" smtClean="0"/>
              <a:t>Песня фонарщиков - </a:t>
            </a:r>
            <a:r>
              <a:rPr lang="ru-RU" sz="2200" dirty="0">
                <a:solidFill>
                  <a:srgbClr val="8D1E1B"/>
                </a:solidFill>
              </a:rPr>
              <a:t>Вокально-инструментальный ансамбль «Верные друзья</a:t>
            </a:r>
            <a:r>
              <a:rPr lang="ru-RU" sz="2200" dirty="0" smtClean="0">
                <a:solidFill>
                  <a:srgbClr val="8D1E1B"/>
                </a:solidFill>
              </a:rPr>
              <a:t>»</a:t>
            </a:r>
          </a:p>
          <a:p>
            <a:r>
              <a:rPr lang="ru-RU" sz="2200" dirty="0" smtClean="0"/>
              <a:t>Песня папы Карло </a:t>
            </a:r>
            <a:r>
              <a:rPr lang="ru-RU" sz="2200" dirty="0" smtClean="0">
                <a:solidFill>
                  <a:srgbClr val="8D1E1B"/>
                </a:solidFill>
              </a:rPr>
              <a:t>– Николай Гринько</a:t>
            </a:r>
          </a:p>
          <a:p>
            <a:r>
              <a:rPr lang="ru-RU" sz="2200" dirty="0" smtClean="0"/>
              <a:t>Песня кукол «Страшный Карабас» - </a:t>
            </a:r>
            <a:r>
              <a:rPr lang="ru-RU" sz="2200" dirty="0" smtClean="0">
                <a:solidFill>
                  <a:srgbClr val="8D1E1B"/>
                </a:solidFill>
              </a:rPr>
              <a:t>Владимир Этуш</a:t>
            </a:r>
            <a:r>
              <a:rPr lang="ru-RU" sz="2200" dirty="0">
                <a:solidFill>
                  <a:srgbClr val="8D1E1B"/>
                </a:solidFill>
              </a:rPr>
              <a:t> </a:t>
            </a:r>
            <a:r>
              <a:rPr lang="ru-RU" sz="2200" dirty="0" smtClean="0">
                <a:solidFill>
                  <a:srgbClr val="8D1E1B"/>
                </a:solidFill>
              </a:rPr>
              <a:t>и </a:t>
            </a:r>
            <a:r>
              <a:rPr lang="ru-RU" sz="2200" dirty="0">
                <a:solidFill>
                  <a:srgbClr val="8D1E1B"/>
                </a:solidFill>
              </a:rPr>
              <a:t>детский ансамбль </a:t>
            </a:r>
            <a:endParaRPr lang="ru-RU" sz="2200" dirty="0" smtClean="0">
              <a:solidFill>
                <a:srgbClr val="8D1E1B"/>
              </a:solidFill>
            </a:endParaRPr>
          </a:p>
          <a:p>
            <a:r>
              <a:rPr lang="ru-RU" sz="2200" dirty="0" smtClean="0"/>
              <a:t>Песня </a:t>
            </a:r>
            <a:r>
              <a:rPr lang="ru-RU" sz="2200" dirty="0" err="1" smtClean="0"/>
              <a:t>Дуремара</a:t>
            </a:r>
            <a:r>
              <a:rPr lang="ru-RU" sz="2200" dirty="0" smtClean="0"/>
              <a:t> – </a:t>
            </a:r>
            <a:r>
              <a:rPr lang="ru-RU" sz="2200" dirty="0" smtClean="0">
                <a:solidFill>
                  <a:srgbClr val="8D1E1B"/>
                </a:solidFill>
              </a:rPr>
              <a:t>Владимир Басов и </a:t>
            </a:r>
            <a:r>
              <a:rPr lang="ru-RU" sz="2200" dirty="0">
                <a:solidFill>
                  <a:srgbClr val="8D1E1B"/>
                </a:solidFill>
              </a:rPr>
              <a:t>вокальный ансамбль </a:t>
            </a:r>
            <a:r>
              <a:rPr lang="ru-RU" sz="2200" dirty="0" err="1" smtClean="0">
                <a:solidFill>
                  <a:srgbClr val="8D1E1B"/>
                </a:solidFill>
              </a:rPr>
              <a:t>ТЮЗа</a:t>
            </a:r>
            <a:r>
              <a:rPr lang="ru-RU" sz="2200" dirty="0">
                <a:solidFill>
                  <a:srgbClr val="8D1E1B"/>
                </a:solidFill>
              </a:rPr>
              <a:t> </a:t>
            </a:r>
            <a:endParaRPr lang="ru-RU" sz="2200" dirty="0" smtClean="0">
              <a:solidFill>
                <a:srgbClr val="8D1E1B"/>
              </a:solidFill>
            </a:endParaRPr>
          </a:p>
          <a:p>
            <a:r>
              <a:rPr lang="ru-RU" sz="2200" dirty="0" smtClean="0"/>
              <a:t>Песня –танец Алисы и кота </a:t>
            </a:r>
            <a:r>
              <a:rPr lang="ru-RU" sz="2200" dirty="0" err="1" smtClean="0"/>
              <a:t>Базилио</a:t>
            </a:r>
            <a:r>
              <a:rPr lang="ru-RU" sz="2200" dirty="0" smtClean="0"/>
              <a:t> – </a:t>
            </a:r>
            <a:r>
              <a:rPr lang="ru-RU" sz="2200" dirty="0" smtClean="0">
                <a:solidFill>
                  <a:srgbClr val="8D1E1B"/>
                </a:solidFill>
              </a:rPr>
              <a:t>Ролан Быков</a:t>
            </a:r>
            <a:r>
              <a:rPr lang="ru-RU" sz="2200" dirty="0">
                <a:solidFill>
                  <a:srgbClr val="8D1E1B"/>
                </a:solidFill>
              </a:rPr>
              <a:t> и </a:t>
            </a:r>
            <a:r>
              <a:rPr lang="ru-RU" sz="2200" dirty="0" smtClean="0">
                <a:solidFill>
                  <a:srgbClr val="8D1E1B"/>
                </a:solidFill>
              </a:rPr>
              <a:t>Елена </a:t>
            </a:r>
            <a:r>
              <a:rPr lang="ru-RU" sz="2200" dirty="0" err="1" smtClean="0">
                <a:solidFill>
                  <a:srgbClr val="8D1E1B"/>
                </a:solidFill>
              </a:rPr>
              <a:t>Санаева</a:t>
            </a:r>
            <a:endParaRPr lang="ru-RU" sz="2200" dirty="0" smtClean="0">
              <a:solidFill>
                <a:srgbClr val="8D1E1B"/>
              </a:solidFill>
            </a:endParaRPr>
          </a:p>
          <a:p>
            <a:r>
              <a:rPr lang="ru-RU" sz="2200" dirty="0" smtClean="0"/>
              <a:t>Песня Пауков и Буратино </a:t>
            </a:r>
            <a:r>
              <a:rPr lang="ru-RU" sz="2200" dirty="0" smtClean="0">
                <a:solidFill>
                  <a:srgbClr val="8D1E1B"/>
                </a:solidFill>
              </a:rPr>
              <a:t>– Гарри Бардин</a:t>
            </a:r>
            <a:r>
              <a:rPr lang="ru-RU" sz="2200" dirty="0">
                <a:solidFill>
                  <a:srgbClr val="8D1E1B"/>
                </a:solidFill>
              </a:rPr>
              <a:t> </a:t>
            </a:r>
            <a:r>
              <a:rPr lang="ru-RU" sz="2200" dirty="0" smtClean="0">
                <a:solidFill>
                  <a:srgbClr val="8D1E1B"/>
                </a:solidFill>
              </a:rPr>
              <a:t>и</a:t>
            </a:r>
            <a:r>
              <a:rPr lang="ru-RU" sz="2200" dirty="0">
                <a:solidFill>
                  <a:srgbClr val="8D1E1B"/>
                </a:solidFill>
              </a:rPr>
              <a:t> </a:t>
            </a:r>
            <a:r>
              <a:rPr lang="ru-RU" sz="2200" dirty="0" smtClean="0">
                <a:solidFill>
                  <a:srgbClr val="8D1E1B"/>
                </a:solidFill>
              </a:rPr>
              <a:t>Татьяна </a:t>
            </a:r>
            <a:r>
              <a:rPr lang="ru-RU" sz="2200" dirty="0" err="1" smtClean="0">
                <a:solidFill>
                  <a:srgbClr val="8D1E1B"/>
                </a:solidFill>
              </a:rPr>
              <a:t>Канаева</a:t>
            </a:r>
            <a:r>
              <a:rPr lang="ru-RU" sz="2200" dirty="0">
                <a:solidFill>
                  <a:srgbClr val="8D1E1B"/>
                </a:solidFill>
              </a:rPr>
              <a:t> </a:t>
            </a:r>
            <a:endParaRPr lang="ru-RU" sz="2200" dirty="0" smtClean="0">
              <a:solidFill>
                <a:srgbClr val="8D1E1B"/>
              </a:solidFill>
            </a:endParaRPr>
          </a:p>
          <a:p>
            <a:r>
              <a:rPr lang="ru-RU" sz="2200" dirty="0" smtClean="0"/>
              <a:t>Песня «Поле-чудес» - </a:t>
            </a:r>
            <a:r>
              <a:rPr lang="ru-RU" sz="2200" dirty="0">
                <a:solidFill>
                  <a:srgbClr val="8D1E1B"/>
                </a:solidFill>
              </a:rPr>
              <a:t>Елена </a:t>
            </a:r>
            <a:r>
              <a:rPr lang="ru-RU" sz="2200" dirty="0" err="1">
                <a:solidFill>
                  <a:srgbClr val="8D1E1B"/>
                </a:solidFill>
              </a:rPr>
              <a:t>Санаева</a:t>
            </a:r>
            <a:r>
              <a:rPr lang="ru-RU" sz="2200" dirty="0">
                <a:solidFill>
                  <a:srgbClr val="8D1E1B"/>
                </a:solidFill>
              </a:rPr>
              <a:t> и Ролан </a:t>
            </a:r>
            <a:r>
              <a:rPr lang="ru-RU" sz="2200" dirty="0" smtClean="0">
                <a:solidFill>
                  <a:srgbClr val="8D1E1B"/>
                </a:solidFill>
              </a:rPr>
              <a:t>Быков</a:t>
            </a:r>
          </a:p>
          <a:p>
            <a:r>
              <a:rPr lang="ru-RU" sz="2200" dirty="0" smtClean="0"/>
              <a:t>Песня черепахи </a:t>
            </a:r>
            <a:r>
              <a:rPr lang="ru-RU" sz="2200" dirty="0" err="1" smtClean="0"/>
              <a:t>Тортилы</a:t>
            </a:r>
            <a:r>
              <a:rPr lang="ru-RU" sz="2200" dirty="0" smtClean="0"/>
              <a:t> </a:t>
            </a:r>
            <a:r>
              <a:rPr lang="ru-RU" sz="2200" dirty="0" smtClean="0"/>
              <a:t>– </a:t>
            </a:r>
            <a:r>
              <a:rPr lang="ru-RU" sz="2200" dirty="0" err="1" smtClean="0">
                <a:solidFill>
                  <a:srgbClr val="8D1E1B"/>
                </a:solidFill>
              </a:rPr>
              <a:t>Рина</a:t>
            </a:r>
            <a:r>
              <a:rPr lang="ru-RU" sz="2200" dirty="0" smtClean="0">
                <a:solidFill>
                  <a:srgbClr val="8D1E1B"/>
                </a:solidFill>
              </a:rPr>
              <a:t> Зелёная</a:t>
            </a:r>
          </a:p>
          <a:p>
            <a:r>
              <a:rPr lang="ru-RU" sz="2200" dirty="0" smtClean="0"/>
              <a:t>Песня Пьеро – </a:t>
            </a:r>
            <a:r>
              <a:rPr lang="ru-RU" sz="2200" dirty="0" smtClean="0">
                <a:solidFill>
                  <a:srgbClr val="8D1E1B"/>
                </a:solidFill>
              </a:rPr>
              <a:t>Ирина </a:t>
            </a:r>
            <a:r>
              <a:rPr lang="ru-RU" sz="2200" dirty="0" err="1" smtClean="0">
                <a:solidFill>
                  <a:srgbClr val="8D1E1B"/>
                </a:solidFill>
              </a:rPr>
              <a:t>Понаровская</a:t>
            </a:r>
            <a:endParaRPr lang="ru-RU" sz="2200" dirty="0" smtClean="0">
              <a:solidFill>
                <a:srgbClr val="8D1E1B"/>
              </a:solidFill>
            </a:endParaRPr>
          </a:p>
          <a:p>
            <a:endParaRPr lang="ru-RU" dirty="0"/>
          </a:p>
        </p:txBody>
      </p:sp>
    </p:spTree>
    <p:extLst>
      <p:ext uri="{BB962C8B-B14F-4D97-AF65-F5344CB8AC3E}">
        <p14:creationId xmlns:p14="http://schemas.microsoft.com/office/powerpoint/2010/main" val="1531126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150" y="332656"/>
            <a:ext cx="8375700" cy="720080"/>
          </a:xfrm>
        </p:spPr>
        <p:txBody>
          <a:bodyPr>
            <a:normAutofit/>
          </a:bodyPr>
          <a:lstStyle/>
          <a:p>
            <a:r>
              <a:rPr lang="ru-RU" sz="3600" dirty="0" smtClean="0">
                <a:ln w="1905"/>
                <a:solidFill>
                  <a:srgbClr val="8D1E1B"/>
                </a:solidFill>
                <a:effectLst>
                  <a:outerShdw blurRad="38100" dist="38100" dir="2700000" algn="tl">
                    <a:srgbClr val="000000">
                      <a:alpha val="43137"/>
                    </a:srgbClr>
                  </a:outerShdw>
                </a:effectLst>
                <a:latin typeface="Rubius" pitchFamily="2" charset="0"/>
              </a:rPr>
              <a:t>Музыкальное содержание фильма</a:t>
            </a:r>
            <a:endParaRPr lang="ru-RU" sz="3600" dirty="0">
              <a:ln w="1905"/>
              <a:solidFill>
                <a:srgbClr val="8D1E1B"/>
              </a:solidFill>
              <a:effectLst>
                <a:outerShdw blurRad="38100" dist="38100" dir="2700000" algn="tl">
                  <a:srgbClr val="000000">
                    <a:alpha val="43137"/>
                  </a:srgbClr>
                </a:outerShdw>
              </a:effectLst>
              <a:latin typeface="Rubius" pitchFamily="2" charset="0"/>
            </a:endParaRPr>
          </a:p>
        </p:txBody>
      </p:sp>
      <p:sp>
        <p:nvSpPr>
          <p:cNvPr id="6" name="TextBox 5"/>
          <p:cNvSpPr txBox="1"/>
          <p:nvPr/>
        </p:nvSpPr>
        <p:spPr>
          <a:xfrm>
            <a:off x="683568" y="980728"/>
            <a:ext cx="7776864" cy="560153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Фильм</a:t>
            </a:r>
            <a:r>
              <a:rPr lang="ru-RU" sz="1700" dirty="0">
                <a:latin typeface="Times New Roman" panose="02020603050405020304" pitchFamily="18" charset="0"/>
                <a:cs typeface="Times New Roman" panose="02020603050405020304" pitchFamily="18" charset="0"/>
              </a:rPr>
              <a:t>, в котором есть все: и погони, и переодевания, и песни, и танцы, много музыки, и смех, и слезы, и </a:t>
            </a:r>
            <a:r>
              <a:rPr lang="ru-RU" sz="1700" dirty="0" smtClean="0">
                <a:latin typeface="Times New Roman" panose="02020603050405020304" pitchFamily="18" charset="0"/>
                <a:cs typeface="Times New Roman" panose="02020603050405020304" pitchFamily="18" charset="0"/>
              </a:rPr>
              <a:t>любовь. </a:t>
            </a:r>
            <a:r>
              <a:rPr lang="ru-RU" sz="1700" dirty="0">
                <a:latin typeface="Times New Roman" panose="02020603050405020304" pitchFamily="18" charset="0"/>
                <a:cs typeface="Times New Roman" panose="02020603050405020304" pitchFamily="18" charset="0"/>
              </a:rPr>
              <a:t>Если кто-то не видел этого фильма, то уж песни, звучащие в нем, знакомы наверняка. </a:t>
            </a:r>
            <a:endParaRPr lang="ru-RU" sz="1700" dirty="0" smtClean="0">
              <a:latin typeface="Times New Roman" panose="02020603050405020304" pitchFamily="18" charset="0"/>
              <a:cs typeface="Times New Roman" panose="02020603050405020304" pitchFamily="18" charset="0"/>
            </a:endParaRPr>
          </a:p>
          <a:p>
            <a:pPr algn="just"/>
            <a:r>
              <a:rPr lang="ru-RU" sz="1700" dirty="0" smtClean="0"/>
              <a:t>           Фильм </a:t>
            </a:r>
            <a:r>
              <a:rPr lang="ru-RU" sz="1700" dirty="0"/>
              <a:t>музыкальный и музыка в нем гениальна! Почти каждую песню хочется подпевать или отстукивать ритм ногой в такт мелодии</a:t>
            </a:r>
            <a:r>
              <a:rPr lang="ru-RU" sz="1700" dirty="0" smtClean="0"/>
              <a:t>.</a:t>
            </a:r>
          </a:p>
          <a:p>
            <a:pPr algn="just"/>
            <a:r>
              <a:rPr lang="ru-RU" sz="1700" dirty="0" smtClean="0"/>
              <a:t>           Музыка красива</a:t>
            </a:r>
            <a:r>
              <a:rPr lang="ru-RU" sz="1700" dirty="0"/>
              <a:t>, оригинальна, </a:t>
            </a:r>
            <a:r>
              <a:rPr lang="ru-RU" sz="1700" dirty="0" smtClean="0"/>
              <a:t>уместна, </a:t>
            </a:r>
            <a:r>
              <a:rPr lang="ru-RU" sz="1700" dirty="0"/>
              <a:t>непредсказуема. Музыка в </a:t>
            </a:r>
            <a:r>
              <a:rPr lang="ru-RU" sz="1700" dirty="0" smtClean="0"/>
              <a:t>фильме схожа </a:t>
            </a:r>
            <a:r>
              <a:rPr lang="ru-RU" sz="1700" dirty="0"/>
              <a:t>с красивой живописной картиной, пестрящей многокрасочностью и красотой. Ничего лишнего. Мелодии красиво рисуют характеры персонажей.</a:t>
            </a:r>
          </a:p>
          <a:p>
            <a:pPr algn="just"/>
            <a:r>
              <a:rPr lang="ru-RU" sz="1700" dirty="0" smtClean="0">
                <a:latin typeface="Times New Roman" panose="02020603050405020304" pitchFamily="18" charset="0"/>
                <a:cs typeface="Times New Roman" panose="02020603050405020304" pitchFamily="18" charset="0"/>
              </a:rPr>
              <a:t>            Песни </a:t>
            </a:r>
            <a:r>
              <a:rPr lang="ru-RU" sz="1700" dirty="0">
                <a:latin typeface="Times New Roman" panose="02020603050405020304" pitchFamily="18" charset="0"/>
                <a:cs typeface="Times New Roman" panose="02020603050405020304" pitchFamily="18" charset="0"/>
              </a:rPr>
              <a:t>в фильме прекрасные. Они легко запоминаются, их мотив узнает каждый, будь то песенка </a:t>
            </a:r>
            <a:r>
              <a:rPr lang="ru-RU" sz="1700" dirty="0" smtClean="0">
                <a:latin typeface="Times New Roman" panose="02020603050405020304" pitchFamily="18" charset="0"/>
                <a:cs typeface="Times New Roman" panose="02020603050405020304" pitchFamily="18" charset="0"/>
              </a:rPr>
              <a:t>Буратино, </a:t>
            </a:r>
            <a:r>
              <a:rPr lang="ru-RU" sz="1700" dirty="0">
                <a:latin typeface="Times New Roman" panose="02020603050405020304" pitchFamily="18" charset="0"/>
                <a:cs typeface="Times New Roman" panose="02020603050405020304" pitchFamily="18" charset="0"/>
              </a:rPr>
              <a:t>будь то песня </a:t>
            </a:r>
            <a:r>
              <a:rPr lang="ru-RU" sz="1700" dirty="0" smtClean="0">
                <a:latin typeface="Times New Roman" panose="02020603050405020304" pitchFamily="18" charset="0"/>
                <a:cs typeface="Times New Roman" panose="02020603050405020304" pitchFamily="18" charset="0"/>
              </a:rPr>
              <a:t>фонарщиков, </a:t>
            </a:r>
            <a:r>
              <a:rPr lang="ru-RU" sz="1700" dirty="0">
                <a:latin typeface="Times New Roman" panose="02020603050405020304" pitchFamily="18" charset="0"/>
                <a:cs typeface="Times New Roman" panose="02020603050405020304" pitchFamily="18" charset="0"/>
              </a:rPr>
              <a:t>будь то песня </a:t>
            </a:r>
            <a:r>
              <a:rPr lang="ru-RU" sz="1700" dirty="0" smtClean="0">
                <a:latin typeface="Times New Roman" panose="02020603050405020304" pitchFamily="18" charset="0"/>
                <a:cs typeface="Times New Roman" panose="02020603050405020304" pitchFamily="18" charset="0"/>
              </a:rPr>
              <a:t>Пьеро. </a:t>
            </a:r>
            <a:r>
              <a:rPr lang="ru-RU" sz="1700" dirty="0" smtClean="0">
                <a:latin typeface="Times New Roman" panose="02020603050405020304" pitchFamily="18" charset="0"/>
                <a:cs typeface="Times New Roman" panose="02020603050405020304" pitchFamily="18" charset="0"/>
              </a:rPr>
              <a:t>Музыка сказочная</a:t>
            </a:r>
            <a:r>
              <a:rPr lang="ru-RU" sz="1700" dirty="0">
                <a:latin typeface="Times New Roman" panose="02020603050405020304" pitchFamily="18" charset="0"/>
                <a:cs typeface="Times New Roman" panose="02020603050405020304" pitchFamily="18" charset="0"/>
              </a:rPr>
              <a:t>, красивая, а слова в песне дельные, </a:t>
            </a:r>
            <a:r>
              <a:rPr lang="ru-RU" sz="1700" dirty="0" smtClean="0">
                <a:latin typeface="Times New Roman" panose="02020603050405020304" pitchFamily="18" charset="0"/>
                <a:cs typeface="Times New Roman" panose="02020603050405020304" pitchFamily="18" charset="0"/>
              </a:rPr>
              <a:t>остроумные</a:t>
            </a:r>
            <a:r>
              <a:rPr lang="ru-RU" sz="1700" dirty="0">
                <a:latin typeface="Times New Roman" panose="02020603050405020304" pitchFamily="18" charset="0"/>
                <a:cs typeface="Times New Roman" panose="02020603050405020304" pitchFamily="18" charset="0"/>
              </a:rPr>
              <a:t>, если можно так выразиться весёлые, и очень приятные на слух. Просто хочется их слушать и слушать и никогда не надоест. Особенно когда поют всё тот же </a:t>
            </a:r>
            <a:r>
              <a:rPr lang="ru-RU" sz="1700" dirty="0" smtClean="0">
                <a:latin typeface="Times New Roman" panose="02020603050405020304" pitchFamily="18" charset="0"/>
                <a:cs typeface="Times New Roman" panose="02020603050405020304" pitchFamily="18" charset="0"/>
              </a:rPr>
              <a:t>Нина Бродская, Елена </a:t>
            </a:r>
            <a:r>
              <a:rPr lang="ru-RU" sz="1700" dirty="0" err="1" smtClean="0">
                <a:latin typeface="Times New Roman" panose="02020603050405020304" pitchFamily="18" charset="0"/>
                <a:cs typeface="Times New Roman" panose="02020603050405020304" pitchFamily="18" charset="0"/>
              </a:rPr>
              <a:t>Санаева</a:t>
            </a:r>
            <a:r>
              <a:rPr lang="ru-RU" sz="1700" dirty="0" smtClean="0">
                <a:latin typeface="Times New Roman" panose="02020603050405020304" pitchFamily="18" charset="0"/>
                <a:cs typeface="Times New Roman" panose="02020603050405020304" pitchFamily="18" charset="0"/>
              </a:rPr>
              <a:t> или </a:t>
            </a:r>
            <a:r>
              <a:rPr lang="ru-RU" sz="1700" dirty="0">
                <a:latin typeface="Times New Roman" panose="02020603050405020304" pitchFamily="18" charset="0"/>
                <a:cs typeface="Times New Roman" panose="02020603050405020304" pitchFamily="18" charset="0"/>
              </a:rPr>
              <a:t>Ролан Быков. </a:t>
            </a:r>
            <a:r>
              <a:rPr lang="ru-RU" sz="1700" dirty="0" smtClean="0">
                <a:latin typeface="Times New Roman" panose="02020603050405020304" pitchFamily="18" charset="0"/>
                <a:cs typeface="Times New Roman" panose="02020603050405020304" pitchFamily="18" charset="0"/>
              </a:rPr>
              <a:t>В </a:t>
            </a:r>
            <a:r>
              <a:rPr lang="ru-RU" sz="1700" dirty="0">
                <a:latin typeface="Times New Roman" panose="02020603050405020304" pitchFamily="18" charset="0"/>
                <a:cs typeface="Times New Roman" panose="02020603050405020304" pitchFamily="18" charset="0"/>
              </a:rPr>
              <a:t>общем, полное и полное восхищение</a:t>
            </a:r>
            <a:r>
              <a:rPr lang="ru-RU" sz="1700" dirty="0" smtClean="0">
                <a:latin typeface="Times New Roman" panose="02020603050405020304" pitchFamily="18" charset="0"/>
                <a:cs typeface="Times New Roman" panose="02020603050405020304" pitchFamily="18" charset="0"/>
              </a:rPr>
              <a:t>.</a:t>
            </a:r>
            <a:r>
              <a:rPr lang="ru-RU" sz="1700" dirty="0"/>
              <a:t> </a:t>
            </a:r>
            <a:endParaRPr lang="ru-RU" sz="1700" dirty="0" smtClean="0"/>
          </a:p>
          <a:p>
            <a:pPr algn="just"/>
            <a:r>
              <a:rPr lang="ru-RU" sz="1700" dirty="0"/>
              <a:t> </a:t>
            </a:r>
            <a:r>
              <a:rPr lang="ru-RU" sz="1700" dirty="0" smtClean="0"/>
              <a:t>         Роль </a:t>
            </a:r>
            <a:r>
              <a:rPr lang="ru-RU" sz="1700" dirty="0"/>
              <a:t>музыки в </a:t>
            </a:r>
            <a:r>
              <a:rPr lang="ru-RU" sz="1700" dirty="0" smtClean="0"/>
              <a:t>сказке  помогает </a:t>
            </a:r>
            <a:r>
              <a:rPr lang="ru-RU" sz="1700" dirty="0"/>
              <a:t>в трудную </a:t>
            </a:r>
            <a:r>
              <a:rPr lang="ru-RU" sz="1700" dirty="0" smtClean="0"/>
              <a:t>минуту, </a:t>
            </a:r>
            <a:r>
              <a:rPr lang="ru-RU" sz="1700" dirty="0"/>
              <a:t>х</a:t>
            </a:r>
            <a:r>
              <a:rPr lang="ru-RU" sz="1700" dirty="0" smtClean="0"/>
              <a:t>арактеризует героев, пробуждает </a:t>
            </a:r>
            <a:r>
              <a:rPr lang="ru-RU" sz="1700" dirty="0"/>
              <a:t>чувства и останавливает </a:t>
            </a:r>
            <a:r>
              <a:rPr lang="ru-RU" sz="1700" dirty="0" smtClean="0"/>
              <a:t>зло, </a:t>
            </a:r>
            <a:r>
              <a:rPr lang="ru-RU" sz="1700" dirty="0"/>
              <a:t>о</a:t>
            </a:r>
            <a:r>
              <a:rPr lang="ru-RU" sz="1700" dirty="0" smtClean="0"/>
              <a:t>писывает </a:t>
            </a:r>
            <a:r>
              <a:rPr lang="ru-RU" sz="1700" dirty="0"/>
              <a:t>образ жизни </a:t>
            </a:r>
            <a:r>
              <a:rPr lang="ru-RU" sz="1700" dirty="0" smtClean="0"/>
              <a:t>героев, играет </a:t>
            </a:r>
            <a:r>
              <a:rPr lang="ru-RU" sz="1700" dirty="0"/>
              <a:t>главную </a:t>
            </a:r>
            <a:r>
              <a:rPr lang="ru-RU" sz="1700" dirty="0" smtClean="0"/>
              <a:t>роль.</a:t>
            </a:r>
            <a:r>
              <a:rPr lang="ru-RU" sz="1700" dirty="0"/>
              <a:t> </a:t>
            </a:r>
            <a:endParaRPr lang="ru-RU" sz="1700" dirty="0" smtClean="0"/>
          </a:p>
          <a:p>
            <a:pPr algn="just"/>
            <a:r>
              <a:rPr lang="ru-RU" sz="1700" dirty="0" smtClean="0"/>
              <a:t>           Музыка </a:t>
            </a:r>
            <a:r>
              <a:rPr lang="ru-RU" sz="1700" dirty="0"/>
              <a:t>Алексея Рыбникова сама задавала сюжету тон, а персонажам — </a:t>
            </a:r>
            <a:r>
              <a:rPr lang="ru-RU" sz="1700" dirty="0" smtClean="0"/>
              <a:t>характер.</a:t>
            </a:r>
            <a:endParaRPr lang="ru-RU" sz="1700" dirty="0"/>
          </a:p>
          <a:p>
            <a:pPr algn="just"/>
            <a:r>
              <a:rPr lang="ru-RU" sz="1700" dirty="0" smtClean="0">
                <a:latin typeface="Times New Roman" panose="02020603050405020304" pitchFamily="18" charset="0"/>
                <a:cs typeface="Times New Roman" panose="02020603050405020304" pitchFamily="18" charset="0"/>
              </a:rPr>
              <a:t>           Давайте </a:t>
            </a:r>
            <a:r>
              <a:rPr lang="ru-RU" sz="1700" dirty="0">
                <a:latin typeface="Times New Roman" panose="02020603050405020304" pitchFamily="18" charset="0"/>
                <a:cs typeface="Times New Roman" panose="02020603050405020304" pitchFamily="18" charset="0"/>
              </a:rPr>
              <a:t>рассмотрим </a:t>
            </a:r>
            <a:r>
              <a:rPr lang="ru-RU" sz="1700" dirty="0" smtClean="0">
                <a:latin typeface="Times New Roman" panose="02020603050405020304" pitchFamily="18" charset="0"/>
                <a:cs typeface="Times New Roman" panose="02020603050405020304" pitchFamily="18" charset="0"/>
              </a:rPr>
              <a:t>их подробнее.</a:t>
            </a: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321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2523</Words>
  <Application>Microsoft Office PowerPoint</Application>
  <PresentationFormat>Экран (4:3)</PresentationFormat>
  <Paragraphs>256</Paragraphs>
  <Slides>24</Slides>
  <Notes>1</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Rubius</vt:lpstr>
      <vt:lpstr>Calibri</vt:lpstr>
      <vt:lpstr>Times New Roman</vt:lpstr>
      <vt:lpstr>Arial</vt:lpstr>
      <vt:lpstr>Тема Office</vt:lpstr>
      <vt:lpstr>Художественный фильм «Золотой ключик или приключения Буратино»</vt:lpstr>
      <vt:lpstr>Художественный фильм  «Золотой ключик или приключения Буратино»</vt:lpstr>
      <vt:lpstr>Содержание фильма - сказки</vt:lpstr>
      <vt:lpstr>Режиссер фильма</vt:lpstr>
      <vt:lpstr>Презентация PowerPoint</vt:lpstr>
      <vt:lpstr>Презентация PowerPoint</vt:lpstr>
      <vt:lpstr>Актёры и роли</vt:lpstr>
      <vt:lpstr>Презентация PowerPoint</vt:lpstr>
      <vt:lpstr>Музыкальное содержание фильма</vt:lpstr>
      <vt:lpstr>Песня Буратино</vt:lpstr>
      <vt:lpstr>Презентация PowerPoint</vt:lpstr>
      <vt:lpstr>Песня фонарщиков</vt:lpstr>
      <vt:lpstr>Песня папы Карло</vt:lpstr>
      <vt:lpstr>Песня кукол «Страшный Карабас» </vt:lpstr>
      <vt:lpstr>Песня Дуремара</vt:lpstr>
      <vt:lpstr>Песня- танец лисы Алисы и кота Базилио</vt:lpstr>
      <vt:lpstr>Презентация PowerPoint</vt:lpstr>
      <vt:lpstr>Песня пауков и Буратино</vt:lpstr>
      <vt:lpstr>Песня Поле - чудес</vt:lpstr>
      <vt:lpstr>Романс черепахи Тортилы</vt:lpstr>
      <vt:lpstr>Песня Пьеро</vt:lpstr>
      <vt:lpstr>Песня Бу-ра-ти-но!</vt:lpstr>
      <vt:lpstr>Презентация PowerPoint</vt:lpstr>
      <vt:lpstr>Презентация PowerPoint</vt:lpstr>
    </vt:vector>
  </TitlesOfParts>
  <Company>МАОУ лицей №21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Сказочные</dc:title>
  <dc:creator>Ранько Елена</dc:creator>
  <cp:lastModifiedBy>Dinar</cp:lastModifiedBy>
  <cp:revision>201</cp:revision>
  <dcterms:created xsi:type="dcterms:W3CDTF">2015-04-19T15:51:03Z</dcterms:created>
  <dcterms:modified xsi:type="dcterms:W3CDTF">2017-03-10T13:59:32Z</dcterms:modified>
</cp:coreProperties>
</file>