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3" r:id="rId6"/>
    <p:sldId id="264" r:id="rId7"/>
    <p:sldId id="272" r:id="rId8"/>
    <p:sldId id="273" r:id="rId9"/>
    <p:sldId id="275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BB536-24C2-4526-9FEF-556C5F9098A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80AB2-D32E-487E-91FE-185ADAC3C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21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0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1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0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0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9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9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1150219" y="-1299044"/>
            <a:ext cx="6843562" cy="9441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662952">
            <a:off x="8168" y="-62271"/>
            <a:ext cx="3439955" cy="10845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E5562-A996-4F2F-A20B-9682968E5337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691" y="4943728"/>
            <a:ext cx="2175309" cy="1914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950403" y="5679649"/>
            <a:ext cx="508107" cy="584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244067" y="5060944"/>
            <a:ext cx="508107" cy="5843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1766731" y="6218108"/>
            <a:ext cx="508107" cy="5843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7802290" y="27822"/>
            <a:ext cx="508107" cy="5843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8529161" y="533114"/>
            <a:ext cx="508107" cy="5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5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236" y="1066945"/>
            <a:ext cx="7772400" cy="23876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Приключения Буратино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Салягатдинова</a:t>
            </a:r>
            <a:r>
              <a:rPr lang="ru-RU" dirty="0" smtClean="0"/>
              <a:t> </a:t>
            </a:r>
            <a:r>
              <a:rPr lang="ru-RU" dirty="0" err="1" smtClean="0"/>
              <a:t>Аделия</a:t>
            </a:r>
            <a:endParaRPr lang="ru-RU" dirty="0" smtClean="0"/>
          </a:p>
          <a:p>
            <a:r>
              <a:rPr lang="ru-RU" dirty="0" smtClean="0"/>
              <a:t>2 г класс</a:t>
            </a:r>
          </a:p>
          <a:p>
            <a:r>
              <a:rPr lang="ru-RU" dirty="0" smtClean="0"/>
              <a:t>МБОУ лицей г.Янаул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1164"/>
            <a:ext cx="7886700" cy="3505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Песня </a:t>
            </a:r>
            <a:r>
              <a:rPr lang="ru-RU" sz="2000" dirty="0" err="1" smtClean="0"/>
              <a:t>фонарщиков-форма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двухчастная</a:t>
            </a:r>
            <a:r>
              <a:rPr lang="ru-RU" sz="2000" dirty="0" smtClean="0"/>
              <a:t> песенная</a:t>
            </a:r>
            <a:br>
              <a:rPr lang="ru-RU" sz="2000" dirty="0" smtClean="0"/>
            </a:br>
            <a:r>
              <a:rPr lang="ru-RU" sz="2000" dirty="0" smtClean="0"/>
              <a:t>(куплеты и припев),</a:t>
            </a:r>
            <a:r>
              <a:rPr lang="ru-RU" sz="2000" dirty="0" err="1" smtClean="0"/>
              <a:t>структура-вступление,куплеты,припев,концовка,средства</a:t>
            </a:r>
            <a:r>
              <a:rPr lang="ru-RU" sz="2000" dirty="0" smtClean="0"/>
              <a:t> музыкальной </a:t>
            </a:r>
            <a:r>
              <a:rPr lang="ru-RU" sz="2000" dirty="0" err="1" smtClean="0"/>
              <a:t>выразительности:затактовый</a:t>
            </a:r>
            <a:r>
              <a:rPr lang="ru-RU" sz="2000" dirty="0" smtClean="0"/>
              <a:t> </a:t>
            </a:r>
            <a:r>
              <a:rPr lang="ru-RU" sz="2000" dirty="0" err="1" smtClean="0"/>
              <a:t>ритм,темп</a:t>
            </a:r>
            <a:r>
              <a:rPr lang="en-US" sz="2000" dirty="0" smtClean="0"/>
              <a:t> moderato (</a:t>
            </a:r>
            <a:r>
              <a:rPr lang="ru-RU" sz="2000" dirty="0" smtClean="0"/>
              <a:t>умеренный),динамика </a:t>
            </a:r>
            <a:r>
              <a:rPr lang="en-US" sz="2000" dirty="0" smtClean="0"/>
              <a:t>mezzo-forte (</a:t>
            </a:r>
            <a:r>
              <a:rPr lang="ru-RU" sz="2000" dirty="0" smtClean="0"/>
              <a:t>не очень громко),регистр </a:t>
            </a:r>
            <a:r>
              <a:rPr lang="ru-RU" sz="2000" dirty="0" err="1" smtClean="0"/>
              <a:t>средний,гармония-консонанс,лад-куплеты</a:t>
            </a:r>
            <a:r>
              <a:rPr lang="ru-RU" sz="2000" dirty="0" smtClean="0"/>
              <a:t> в </a:t>
            </a:r>
            <a:r>
              <a:rPr lang="ru-RU" sz="2000" dirty="0" err="1" smtClean="0"/>
              <a:t>миноре,припев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мажоре,вокальные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особенности-вокальный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ансамбль,двухголосие,тенор</a:t>
            </a:r>
            <a:r>
              <a:rPr lang="ru-RU" sz="2000" dirty="0" smtClean="0"/>
              <a:t>(мужской голос) и первое сопрано(женский голос).</a:t>
            </a:r>
            <a:endParaRPr lang="ru-RU" sz="2000" dirty="0"/>
          </a:p>
        </p:txBody>
      </p:sp>
      <p:pic>
        <p:nvPicPr>
          <p:cNvPr id="1026" name="Picture 2" descr="H:\Users\Дом\Desktop\золотой ключик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435" y="3740006"/>
            <a:ext cx="2103967" cy="1577975"/>
          </a:xfrm>
          <a:prstGeom prst="rect">
            <a:avLst/>
          </a:prstGeom>
          <a:noFill/>
        </p:spPr>
      </p:pic>
      <p:pic>
        <p:nvPicPr>
          <p:cNvPr id="1027" name="Picture 3" descr="H:\Users\Дом\Desktop\золотой ключик\sd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85310"/>
            <a:ext cx="2521527" cy="163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56" y="831273"/>
            <a:ext cx="7587094" cy="22444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Песня «Папы Карло» -форма одночастная (2 куплета),структура-вступление, куплеты, концовка, средства музыкальной выразительности: синкопированный ритм, темп </a:t>
            </a:r>
            <a:r>
              <a:rPr lang="en-US" sz="2400" dirty="0" smtClean="0"/>
              <a:t>andante (</a:t>
            </a:r>
            <a:r>
              <a:rPr lang="ru-RU" sz="2400" dirty="0" smtClean="0"/>
              <a:t> не спеша),динамика </a:t>
            </a:r>
            <a:r>
              <a:rPr lang="en-US" sz="2400" dirty="0" smtClean="0"/>
              <a:t>mezzo-piano (</a:t>
            </a:r>
            <a:r>
              <a:rPr lang="ru-RU" sz="2400" dirty="0" smtClean="0"/>
              <a:t>не очень тихо), гармония –консонанс, лад минорный, вокальные особенности –соло (тенор).</a:t>
            </a:r>
            <a:endParaRPr lang="ru-RU" sz="2400" dirty="0"/>
          </a:p>
        </p:txBody>
      </p:sp>
      <p:pic>
        <p:nvPicPr>
          <p:cNvPr id="2050" name="Picture 2" descr="H:\Users\Дом\Desktop\золотой ключик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363" y="3269672"/>
            <a:ext cx="3269672" cy="2105892"/>
          </a:xfrm>
          <a:prstGeom prst="rect">
            <a:avLst/>
          </a:prstGeom>
          <a:noFill/>
        </p:spPr>
      </p:pic>
      <p:pic>
        <p:nvPicPr>
          <p:cNvPr id="2051" name="Picture 3" descr="H:\Users\Дом\Desktop\золотой ключик\1460379490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018" y="3297381"/>
            <a:ext cx="3893128" cy="205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789709"/>
            <a:ext cx="7342908" cy="2590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Песня кукол «Страшный Карабас» –форма </a:t>
            </a:r>
            <a:r>
              <a:rPr lang="ru-RU" sz="2400" dirty="0" err="1" smtClean="0"/>
              <a:t>двухчастная</a:t>
            </a:r>
            <a:r>
              <a:rPr lang="ru-RU" sz="2400" dirty="0" smtClean="0"/>
              <a:t> (1 куплет и припев), структура-вступление,1 куплет, припев, концовка, средства музыкальной выразительности: затактовый ритм, темп</a:t>
            </a:r>
            <a:r>
              <a:rPr lang="en-US" sz="2400" dirty="0" smtClean="0"/>
              <a:t> presto</a:t>
            </a:r>
            <a:r>
              <a:rPr lang="ru-RU" sz="2400" dirty="0" smtClean="0"/>
              <a:t>  (быстро),динамика </a:t>
            </a:r>
            <a:r>
              <a:rPr lang="en-US" sz="2400" dirty="0" smtClean="0"/>
              <a:t>piano (</a:t>
            </a:r>
            <a:r>
              <a:rPr lang="ru-RU" sz="2400" dirty="0" smtClean="0"/>
              <a:t>тихо), регистр средний, гармония: куплет и диссонанс (исполнение речитативом), припев-консонанс 9ансамбль), лад минорный.</a:t>
            </a:r>
            <a:endParaRPr lang="ru-RU" sz="2400" dirty="0"/>
          </a:p>
        </p:txBody>
      </p:sp>
      <p:pic>
        <p:nvPicPr>
          <p:cNvPr id="3074" name="Picture 2" descr="H:\Users\Дом\Desktop\золотой ключик\m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307" y="3602182"/>
            <a:ext cx="3477491" cy="1887970"/>
          </a:xfrm>
          <a:prstGeom prst="rect">
            <a:avLst/>
          </a:prstGeom>
          <a:noFill/>
        </p:spPr>
      </p:pic>
      <p:pic>
        <p:nvPicPr>
          <p:cNvPr id="3075" name="Picture 3" descr="H:\Users\Дом\Desktop\золотой ключик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7715" y="3546762"/>
            <a:ext cx="2619375" cy="188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6" y="637309"/>
            <a:ext cx="7370619" cy="26600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Песня  </a:t>
            </a:r>
            <a:r>
              <a:rPr lang="ru-RU" sz="2000" dirty="0" err="1" smtClean="0"/>
              <a:t>Дуремара</a:t>
            </a:r>
            <a:r>
              <a:rPr lang="ru-RU" sz="2000" dirty="0" smtClean="0"/>
              <a:t>- форма </a:t>
            </a:r>
            <a:r>
              <a:rPr lang="ru-RU" sz="2000" dirty="0" err="1" smtClean="0"/>
              <a:t>двухчастная</a:t>
            </a:r>
            <a:r>
              <a:rPr lang="ru-RU" sz="2000" dirty="0" smtClean="0"/>
              <a:t>  (2 куплета и припев ),структура- вступление, куплеты, </a:t>
            </a:r>
            <a:r>
              <a:rPr lang="ru-RU" sz="2000" dirty="0" err="1" smtClean="0"/>
              <a:t>припев,концовка</a:t>
            </a:r>
            <a:r>
              <a:rPr lang="ru-RU" sz="2000" dirty="0" smtClean="0"/>
              <a:t>, средства музыкальной выразительности: куплет </a:t>
            </a:r>
            <a:r>
              <a:rPr lang="ru-RU" sz="2000" dirty="0" err="1" smtClean="0"/>
              <a:t>затактовый,припев</a:t>
            </a:r>
            <a:r>
              <a:rPr lang="ru-RU" sz="2000" dirty="0" smtClean="0"/>
              <a:t> синкопированный, темп (куплет-1 часть не спеша, 2 часть быстро,3часть не спеша, припев быстро),динамика от </a:t>
            </a:r>
            <a:r>
              <a:rPr lang="en-US" sz="2000" dirty="0" smtClean="0"/>
              <a:t>mezzo-piano </a:t>
            </a:r>
            <a:r>
              <a:rPr lang="ru-RU" sz="2000" dirty="0" smtClean="0"/>
              <a:t>к </a:t>
            </a:r>
            <a:br>
              <a:rPr lang="ru-RU" sz="2000" dirty="0" smtClean="0"/>
            </a:br>
            <a:r>
              <a:rPr lang="en-US" sz="2000" dirty="0" smtClean="0"/>
              <a:t>forte</a:t>
            </a:r>
            <a:r>
              <a:rPr lang="ru-RU" sz="2000" dirty="0" smtClean="0"/>
              <a:t>,гармония –диссонанс ( в куплете),консонанс( в припеве),лад мажорный, вокальные особенности: куплет-соло(тенор),припев(детский хор).</a:t>
            </a:r>
            <a:endParaRPr lang="ru-RU" sz="2000" dirty="0"/>
          </a:p>
        </p:txBody>
      </p:sp>
      <p:pic>
        <p:nvPicPr>
          <p:cNvPr id="4098" name="Picture 2" descr="H:\Users\Дом\Desktop\золотой ключик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036" y="3325091"/>
            <a:ext cx="2716357" cy="2105891"/>
          </a:xfrm>
          <a:prstGeom prst="rect">
            <a:avLst/>
          </a:prstGeom>
          <a:noFill/>
        </p:spPr>
      </p:pic>
      <p:pic>
        <p:nvPicPr>
          <p:cNvPr id="4099" name="Picture 3" descr="H:\Users\Дом\Desktop\золотой ключик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582" y="3311236"/>
            <a:ext cx="2854035" cy="2078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637308"/>
            <a:ext cx="7495309" cy="2258291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Песня –танец лисы Алисы и кота </a:t>
            </a:r>
            <a:r>
              <a:rPr lang="ru-RU" sz="2000" dirty="0" err="1" smtClean="0"/>
              <a:t>Базилио</a:t>
            </a:r>
            <a:r>
              <a:rPr lang="ru-RU" sz="2000" dirty="0" smtClean="0"/>
              <a:t>- форма </a:t>
            </a:r>
            <a:r>
              <a:rPr lang="ru-RU" sz="2000" dirty="0" err="1" smtClean="0"/>
              <a:t>двухчастная</a:t>
            </a:r>
            <a:r>
              <a:rPr lang="ru-RU" sz="2000" dirty="0" smtClean="0"/>
              <a:t> (3 куплета ,припев), структура- вступление, вокализ, куплет, припев, проигрыш, куплет, припев, концовка), средства музыкальной выразительности: затактовый ритм, темп </a:t>
            </a:r>
            <a:r>
              <a:rPr lang="en-US" sz="2000" dirty="0" smtClean="0"/>
              <a:t>moderato.</a:t>
            </a:r>
            <a:r>
              <a:rPr lang="ru-RU" sz="2000" dirty="0" smtClean="0"/>
              <a:t>динамика </a:t>
            </a:r>
            <a:r>
              <a:rPr lang="en-US" sz="2000" dirty="0" smtClean="0"/>
              <a:t>mezzo-forte</a:t>
            </a:r>
            <a:r>
              <a:rPr lang="ru-RU" sz="2000" dirty="0" smtClean="0"/>
              <a:t>, регистр средний, гармония- консонанс, местами диссонанс, лад минорный, вокальные особенности- соло (попеременно женское первое  сопрано и мужской бас ).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418" y="2895599"/>
            <a:ext cx="7481455" cy="32813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Песня </a:t>
            </a:r>
            <a:r>
              <a:rPr lang="ru-RU" sz="2000" dirty="0" err="1" smtClean="0">
                <a:latin typeface="+mj-lt"/>
              </a:rPr>
              <a:t>Карабаса-Барабаса-форма</a:t>
            </a:r>
            <a:r>
              <a:rPr lang="ru-RU" sz="2000" dirty="0" smtClean="0">
                <a:latin typeface="+mj-lt"/>
              </a:rPr>
              <a:t> одночастная (3 куплета), структура- </a:t>
            </a:r>
            <a:r>
              <a:rPr lang="ru-RU" sz="2000" dirty="0" err="1" smtClean="0">
                <a:latin typeface="+mj-lt"/>
              </a:rPr>
              <a:t>куплет,проигрыш,куплет,проигрыш</a:t>
            </a:r>
            <a:r>
              <a:rPr lang="ru-RU" sz="2000" dirty="0" smtClean="0">
                <a:latin typeface="+mj-lt"/>
              </a:rPr>
              <a:t>, куплет),средства музыкальной выразительности- ритм пунктирный, темп </a:t>
            </a:r>
            <a:r>
              <a:rPr lang="en-US" sz="2000" dirty="0" smtClean="0">
                <a:latin typeface="+mj-lt"/>
              </a:rPr>
              <a:t>allegro (</a:t>
            </a:r>
            <a:r>
              <a:rPr lang="ru-RU" sz="2000" dirty="0" smtClean="0">
                <a:latin typeface="+mj-lt"/>
              </a:rPr>
              <a:t>скоро), динамика </a:t>
            </a:r>
            <a:r>
              <a:rPr lang="en-US" sz="2000" dirty="0" smtClean="0">
                <a:latin typeface="+mj-lt"/>
              </a:rPr>
              <a:t>forte</a:t>
            </a:r>
            <a:r>
              <a:rPr lang="ru-RU" sz="2000" dirty="0" smtClean="0">
                <a:latin typeface="+mj-lt"/>
              </a:rPr>
              <a:t>, регистр средний, гармония-консонанс, лад минорный, вокальные особенности-соло баритон.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365126"/>
            <a:ext cx="7453746" cy="28075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Песня Пауков и Буратино- форма </a:t>
            </a:r>
            <a:r>
              <a:rPr lang="ru-RU" sz="2000" dirty="0" err="1" smtClean="0"/>
              <a:t>двухчастная</a:t>
            </a:r>
            <a:r>
              <a:rPr lang="ru-RU" sz="2000" dirty="0" smtClean="0"/>
              <a:t> (2 куплета и припев), </a:t>
            </a:r>
            <a:r>
              <a:rPr lang="ru-RU" sz="2000" dirty="0" err="1" smtClean="0"/>
              <a:t>структура-куплет,припев,средства</a:t>
            </a:r>
            <a:r>
              <a:rPr lang="ru-RU" sz="2000" dirty="0" smtClean="0"/>
              <a:t> музыкальной </a:t>
            </a:r>
            <a:r>
              <a:rPr lang="ru-RU" sz="2000" dirty="0" err="1" smtClean="0"/>
              <a:t>выразительности-затактовый</a:t>
            </a:r>
            <a:r>
              <a:rPr lang="ru-RU" sz="2000" dirty="0" smtClean="0"/>
              <a:t> ритм, темп куплета </a:t>
            </a:r>
            <a:r>
              <a:rPr lang="en-US" sz="2000" dirty="0" smtClean="0"/>
              <a:t> moderato</a:t>
            </a:r>
            <a:r>
              <a:rPr lang="ru-RU" sz="2000" dirty="0" smtClean="0"/>
              <a:t>,темп припева </a:t>
            </a:r>
            <a:r>
              <a:rPr lang="en-US" sz="2000" dirty="0" smtClean="0"/>
              <a:t> andante</a:t>
            </a:r>
            <a:r>
              <a:rPr lang="ru-RU" sz="2000" dirty="0" smtClean="0"/>
              <a:t>,динамика от </a:t>
            </a:r>
            <a:r>
              <a:rPr lang="en-US" sz="2000" dirty="0" smtClean="0"/>
              <a:t> piano </a:t>
            </a:r>
            <a:r>
              <a:rPr lang="ru-RU" sz="2000" dirty="0" smtClean="0"/>
              <a:t> до </a:t>
            </a:r>
            <a:r>
              <a:rPr lang="en-US" sz="2000" dirty="0" smtClean="0"/>
              <a:t> mezzo-piano</a:t>
            </a:r>
            <a:r>
              <a:rPr lang="ru-RU" sz="2000" dirty="0" smtClean="0"/>
              <a:t>, регистр средний , гармония консонанс, лад минорный, вокальные </a:t>
            </a:r>
            <a:r>
              <a:rPr lang="ru-RU" sz="2000" dirty="0" err="1" smtClean="0"/>
              <a:t>особенности-куплет-баритон</a:t>
            </a:r>
            <a:r>
              <a:rPr lang="ru-RU" sz="2000" dirty="0" smtClean="0"/>
              <a:t>, припев-дискант. </a:t>
            </a:r>
            <a:endParaRPr lang="ru-RU" sz="2000" dirty="0"/>
          </a:p>
        </p:txBody>
      </p:sp>
      <p:pic>
        <p:nvPicPr>
          <p:cNvPr id="6146" name="Picture 2" descr="H:\Users\Дом\Desktop\золотой ключик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126" y="3103419"/>
            <a:ext cx="3420148" cy="2272146"/>
          </a:xfrm>
          <a:prstGeom prst="rect">
            <a:avLst/>
          </a:prstGeom>
          <a:noFill/>
        </p:spPr>
      </p:pic>
      <p:pic>
        <p:nvPicPr>
          <p:cNvPr id="6147" name="Picture 3" descr="H:\Users\Дом\Desktop\золотой ключик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237" y="3103418"/>
            <a:ext cx="326967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81891"/>
            <a:ext cx="7886700" cy="27154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Песня «Поле чудес» -форма </a:t>
            </a:r>
            <a:r>
              <a:rPr lang="ru-RU" sz="2000" dirty="0" err="1" smtClean="0"/>
              <a:t>двухчастная</a:t>
            </a:r>
            <a:r>
              <a:rPr lang="ru-RU" sz="2000" dirty="0" smtClean="0"/>
              <a:t> (2 куплета и припев), структура- куплет,  припев, куплет, средства  музыкальной выразительности- затактовый ритм, темп </a:t>
            </a:r>
            <a:r>
              <a:rPr lang="en-US" sz="2000" dirty="0" smtClean="0"/>
              <a:t>andantino</a:t>
            </a:r>
            <a:r>
              <a:rPr lang="ru-RU" sz="2000" dirty="0" smtClean="0"/>
              <a:t> , с постепенным </a:t>
            </a:r>
            <a:r>
              <a:rPr lang="en-US" sz="2000" dirty="0" smtClean="0"/>
              <a:t>accelerando </a:t>
            </a:r>
            <a:r>
              <a:rPr lang="ru-RU" sz="2000" dirty="0" smtClean="0"/>
              <a:t>(ускорение), а в от рывке «поле чудес» (последний повтор перед «в стране </a:t>
            </a:r>
            <a:r>
              <a:rPr lang="ru-RU" sz="2000" dirty="0" err="1" smtClean="0"/>
              <a:t>дураков</a:t>
            </a:r>
            <a:r>
              <a:rPr lang="ru-RU" sz="2000" dirty="0" smtClean="0"/>
              <a:t>»- </a:t>
            </a:r>
            <a:r>
              <a:rPr lang="en-US" sz="2000" dirty="0" err="1" smtClean="0"/>
              <a:t>ritenuto</a:t>
            </a:r>
            <a:r>
              <a:rPr lang="en-US" sz="2000" dirty="0" smtClean="0"/>
              <a:t> (</a:t>
            </a:r>
            <a:r>
              <a:rPr lang="ru-RU" sz="2000" dirty="0" smtClean="0"/>
              <a:t> замедление), затем снова а </a:t>
            </a:r>
            <a:r>
              <a:rPr lang="en-US" sz="2000" dirty="0" smtClean="0"/>
              <a:t>tempo</a:t>
            </a:r>
            <a:r>
              <a:rPr lang="ru-RU" sz="2000" dirty="0" smtClean="0"/>
              <a:t>( в прежнем темпе), динамика- от </a:t>
            </a:r>
            <a:r>
              <a:rPr lang="en-US" sz="2000" dirty="0" smtClean="0"/>
              <a:t>mezzo-forte </a:t>
            </a:r>
            <a:r>
              <a:rPr lang="ru-RU" sz="2000" dirty="0" smtClean="0"/>
              <a:t>до </a:t>
            </a:r>
            <a:r>
              <a:rPr lang="en-US" sz="2000" dirty="0" smtClean="0"/>
              <a:t> forte</a:t>
            </a:r>
            <a:r>
              <a:rPr lang="ru-RU" sz="2000" dirty="0" smtClean="0"/>
              <a:t>,регистр средний, гармония- консонанс, местами диссонанс, лад минорный, вокальные особенности- дуэт(попеременно, ведут диалог) , партия кота </a:t>
            </a:r>
            <a:r>
              <a:rPr lang="ru-RU" sz="2000" dirty="0" err="1" smtClean="0"/>
              <a:t>Базилио</a:t>
            </a:r>
            <a:r>
              <a:rPr lang="ru-RU" sz="2000" dirty="0" smtClean="0"/>
              <a:t> в куплете исполняется речитативом, сопрано(Лиса) и бас (Кот),</a:t>
            </a:r>
            <a:endParaRPr lang="ru-RU" sz="2000" dirty="0"/>
          </a:p>
        </p:txBody>
      </p:sp>
      <p:pic>
        <p:nvPicPr>
          <p:cNvPr id="1026" name="Picture 2" descr="H:\Users\Дом\Desktop\золотой ключик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603" y="3435927"/>
            <a:ext cx="3439488" cy="2258291"/>
          </a:xfrm>
          <a:prstGeom prst="rect">
            <a:avLst/>
          </a:prstGeom>
          <a:noFill/>
        </p:spPr>
      </p:pic>
      <p:pic>
        <p:nvPicPr>
          <p:cNvPr id="1027" name="Picture 3" descr="H:\Users\Дом\Desktop\золотой ключи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263" y="3352799"/>
            <a:ext cx="2718955" cy="2105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678873"/>
            <a:ext cx="7384472" cy="22444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Песня черепахи </a:t>
            </a:r>
            <a:r>
              <a:rPr lang="ru-RU" sz="2000" dirty="0" err="1" smtClean="0"/>
              <a:t>Тортиллы</a:t>
            </a:r>
            <a:r>
              <a:rPr lang="ru-RU" sz="2000" dirty="0" smtClean="0"/>
              <a:t> –одночастная форма( 3 куплета, но в фильме поются только 1 и 3 куплеты, вместо 2-инструментальное исполнение , без вокала),структура- вступление , куплет, проигрыш, куплет , средства музыкальной выразительности - пунктирный ритм, темп </a:t>
            </a:r>
            <a:r>
              <a:rPr lang="en-US" sz="2000" dirty="0" smtClean="0"/>
              <a:t>adagio </a:t>
            </a:r>
            <a:r>
              <a:rPr lang="ru-RU" sz="2000" dirty="0" smtClean="0"/>
              <a:t>(спокойно), динамика – от </a:t>
            </a:r>
            <a:r>
              <a:rPr lang="en-US" sz="2000" dirty="0" smtClean="0"/>
              <a:t>mezzo-forte </a:t>
            </a:r>
            <a:r>
              <a:rPr lang="ru-RU" sz="2000" dirty="0" smtClean="0"/>
              <a:t>до </a:t>
            </a:r>
            <a:r>
              <a:rPr lang="en-US" sz="2000" dirty="0" smtClean="0"/>
              <a:t>mezzo-piano</a:t>
            </a:r>
            <a:r>
              <a:rPr lang="ru-RU" sz="2000" dirty="0" smtClean="0"/>
              <a:t>,регистр средний, гармония –консонанс, лад минорный, вокальные особенности- соло (второе сопрано).</a:t>
            </a:r>
            <a:endParaRPr lang="ru-RU" sz="2000" dirty="0"/>
          </a:p>
        </p:txBody>
      </p:sp>
      <p:pic>
        <p:nvPicPr>
          <p:cNvPr id="2050" name="Picture 2" descr="H:\Users\Дом\Desktop\золотой ключик\priklucheniya_buratino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346" y="2909454"/>
            <a:ext cx="3519054" cy="2673927"/>
          </a:xfrm>
          <a:prstGeom prst="rect">
            <a:avLst/>
          </a:prstGeom>
          <a:noFill/>
        </p:spPr>
      </p:pic>
      <p:pic>
        <p:nvPicPr>
          <p:cNvPr id="2051" name="Picture 3" descr="H:\Users\Дом\Desktop\золотой ключик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492" y="2951018"/>
            <a:ext cx="3089564" cy="245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4" y="595745"/>
            <a:ext cx="7453745" cy="2216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Песня Пьеро-серенада Пьеро- </a:t>
            </a:r>
            <a:r>
              <a:rPr lang="ru-RU" sz="2000" dirty="0" err="1" smtClean="0"/>
              <a:t>двухчастная</a:t>
            </a:r>
            <a:r>
              <a:rPr lang="ru-RU" sz="2000" dirty="0" smtClean="0"/>
              <a:t> форма (2 куплета и припев), структура-вступление ,</a:t>
            </a:r>
            <a:r>
              <a:rPr lang="en-US" sz="2000" dirty="0" smtClean="0"/>
              <a:t> </a:t>
            </a:r>
            <a:r>
              <a:rPr lang="ru-RU" sz="2000" dirty="0" smtClean="0"/>
              <a:t>куплет,</a:t>
            </a:r>
            <a:r>
              <a:rPr lang="en-US" sz="2000" dirty="0" smtClean="0"/>
              <a:t> </a:t>
            </a:r>
            <a:r>
              <a:rPr lang="ru-RU" sz="2000" dirty="0" smtClean="0"/>
              <a:t>припев</a:t>
            </a:r>
            <a:r>
              <a:rPr lang="en-US" sz="2000" dirty="0" smtClean="0"/>
              <a:t> 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средства музыкальной выразительности</a:t>
            </a:r>
            <a:r>
              <a:rPr lang="en-US" sz="2000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синкопированный ритм, темп </a:t>
            </a:r>
            <a:r>
              <a:rPr lang="en-US" sz="2000" dirty="0" smtClean="0"/>
              <a:t>moderato</a:t>
            </a:r>
            <a:r>
              <a:rPr lang="ru-RU" sz="2000" dirty="0" smtClean="0"/>
              <a:t>,динамика от</a:t>
            </a:r>
            <a:r>
              <a:rPr lang="en-US" sz="2000" dirty="0" smtClean="0"/>
              <a:t> piano </a:t>
            </a:r>
            <a:r>
              <a:rPr lang="ru-RU" sz="2000" dirty="0" smtClean="0"/>
              <a:t>до </a:t>
            </a:r>
            <a:r>
              <a:rPr lang="en-US" sz="2000" dirty="0" smtClean="0"/>
              <a:t>mezzo-forte</a:t>
            </a:r>
            <a:r>
              <a:rPr lang="ru-RU" sz="2000" dirty="0" smtClean="0"/>
              <a:t>,регистр средний , гармония-консонанс, лад: куплет в миноре, припев в мажоре, вокальные особенности –соло (второе сопрано).</a:t>
            </a:r>
            <a:endParaRPr lang="ru-RU" sz="2000" dirty="0"/>
          </a:p>
        </p:txBody>
      </p:sp>
      <p:pic>
        <p:nvPicPr>
          <p:cNvPr id="3074" name="Picture 2" descr="H:\Users\Дом\Desktop\золотой ключик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64873"/>
            <a:ext cx="3131127" cy="2369127"/>
          </a:xfrm>
          <a:prstGeom prst="rect">
            <a:avLst/>
          </a:prstGeom>
          <a:noFill/>
        </p:spPr>
      </p:pic>
      <p:pic>
        <p:nvPicPr>
          <p:cNvPr id="3075" name="Picture 3" descr="H:\Users\Дом\Desktop\золотой ключик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36" y="2895600"/>
            <a:ext cx="3435928" cy="249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9709"/>
            <a:ext cx="7273636" cy="356061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Все песни фильма «Приключения Буратино» просто замечательные ! Авторы песен- Булат Окуджава, Юрий </a:t>
            </a:r>
            <a:r>
              <a:rPr lang="ru-RU" sz="2000" dirty="0" err="1" smtClean="0"/>
              <a:t>Энтин</a:t>
            </a:r>
            <a:r>
              <a:rPr lang="ru-RU" sz="2000" dirty="0" smtClean="0"/>
              <a:t>, композитор Алексей Рыбников создали настоящий  шедевр.   Мне больше всего понравились :                                              1)песня «Буратино»- тем , что она очень бодрая, жизнерадостная, прослушав эту песню, понимаешь, что все проблемы разрешимы, что все проблемы  можно преодолеть.</a:t>
            </a:r>
            <a:br>
              <a:rPr lang="ru-RU" sz="2000" dirty="0" smtClean="0"/>
            </a:br>
            <a:r>
              <a:rPr lang="ru-RU" sz="2000" dirty="0" smtClean="0"/>
              <a:t>2)песня фонарщиков- тем, что эта песня задушевная, добрая.</a:t>
            </a:r>
            <a:br>
              <a:rPr lang="ru-RU" sz="2000" dirty="0" smtClean="0"/>
            </a:br>
            <a:r>
              <a:rPr lang="ru-RU" sz="2000" dirty="0" smtClean="0"/>
              <a:t>3) песня черепахи </a:t>
            </a:r>
            <a:r>
              <a:rPr lang="ru-RU" sz="2000" dirty="0" err="1" smtClean="0"/>
              <a:t>Тортиллы</a:t>
            </a:r>
            <a:r>
              <a:rPr lang="ru-RU" sz="2000" dirty="0" smtClean="0"/>
              <a:t>-  это немного грустная песня но  оптимистичная.  Черепаха </a:t>
            </a:r>
            <a:r>
              <a:rPr lang="ru-RU" sz="2000" dirty="0" err="1" smtClean="0"/>
              <a:t>Тортилла</a:t>
            </a:r>
            <a:r>
              <a:rPr lang="ru-RU" sz="2000" dirty="0" smtClean="0"/>
              <a:t>  просит  Буратино наслаждаться своей юностью, объясняет , что это самая прекрасная пора 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9818" y="4364181"/>
            <a:ext cx="7545531" cy="1812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4) Песня Пьеро- очень </a:t>
            </a:r>
            <a:r>
              <a:rPr lang="ru-RU" sz="1800" dirty="0" smtClean="0">
                <a:latin typeface="+mj-lt"/>
              </a:rPr>
              <a:t>красивая</a:t>
            </a:r>
            <a:r>
              <a:rPr lang="ru-RU" sz="2000" dirty="0" smtClean="0">
                <a:latin typeface="+mj-lt"/>
              </a:rPr>
              <a:t>, лирическая песня, 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706581"/>
            <a:ext cx="7434694" cy="484909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Снятый по мотивам сказки «Золотой ключик» известного русского писателя А.Толстого, музыкальный фильм «Приключения Буратино» экранизировал известную всем детям сказку и сделал это грамотно и увлекательно. Несмотря на то ,что в 1975 году, когда снималась сказка, не было киношных спецэффектов ,режиссер Леонид Нечаев так безупречно подобрал декорации ,что картина получилась чрезвычайно реальной и правдивой , а каждый персонаж ярким и незабываемым .Фильм получился действительно детским, счастливым, очень светлым и позитивным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1049" y="1742498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04" y="346364"/>
            <a:ext cx="7282296" cy="4572001"/>
          </a:xfrm>
        </p:spPr>
        <p:txBody>
          <a:bodyPr>
            <a:noAutofit/>
          </a:bodyPr>
          <a:lstStyle/>
          <a:p>
            <a:r>
              <a:rPr lang="ru-RU" sz="1400" dirty="0" smtClean="0"/>
              <a:t> </a:t>
            </a:r>
            <a:r>
              <a:rPr lang="ru-RU" sz="2000" dirty="0" smtClean="0"/>
              <a:t>Если бы у меня была возможность сняться в  данном мюзикле, то я бы хотела сыграть роль </a:t>
            </a:r>
            <a:r>
              <a:rPr lang="ru-RU" sz="2000" dirty="0" err="1" smtClean="0"/>
              <a:t>Артемона</a:t>
            </a:r>
            <a:r>
              <a:rPr lang="ru-RU" sz="2000" dirty="0" smtClean="0"/>
              <a:t> . </a:t>
            </a:r>
            <a:r>
              <a:rPr lang="ru-RU" sz="2000" dirty="0" err="1" smtClean="0"/>
              <a:t>Артемон</a:t>
            </a:r>
            <a:r>
              <a:rPr lang="ru-RU" sz="2000" dirty="0" smtClean="0"/>
              <a:t> - это симпатичный пудель с огромным голубым бантом. Но не смотря на свой милый и безобидный вид он –отважный и преданный </a:t>
            </a:r>
            <a:r>
              <a:rPr lang="ru-RU" sz="2000" dirty="0" smtClean="0"/>
              <a:t>На </a:t>
            </a:r>
            <a:r>
              <a:rPr lang="ru-RU" sz="2000" dirty="0" smtClean="0"/>
              <a:t>судьбу его хозяйки –</a:t>
            </a:r>
            <a:r>
              <a:rPr lang="ru-RU" sz="2000" dirty="0" err="1" smtClean="0"/>
              <a:t>Мальвины-и</a:t>
            </a:r>
            <a:r>
              <a:rPr lang="ru-RU" sz="2000" dirty="0" smtClean="0"/>
              <a:t> ее друзей с кукольного театра, выпало не мало испытаний, но этот бесстрашный и стойкий зверек с гордостью преодолевает их вместе со своими товарищами  .</a:t>
            </a:r>
            <a:br>
              <a:rPr lang="ru-RU" sz="2000" dirty="0" smtClean="0"/>
            </a:br>
            <a:r>
              <a:rPr lang="ru-RU" sz="2000" dirty="0" err="1" smtClean="0"/>
              <a:t>Артемон</a:t>
            </a:r>
            <a:r>
              <a:rPr lang="ru-RU" sz="2000" dirty="0" smtClean="0"/>
              <a:t> надежный и верный друг. Он был готов на все ради своих друзей. Но  также он очень </a:t>
            </a:r>
            <a:r>
              <a:rPr lang="ru-RU" sz="2000" dirty="0" err="1" smtClean="0"/>
              <a:t>храбрый.Ради</a:t>
            </a:r>
            <a:r>
              <a:rPr lang="ru-RU" sz="2000" dirty="0" smtClean="0"/>
              <a:t> защиты своих друзей он вступает в неравную схватку с Карабасом -</a:t>
            </a:r>
            <a:r>
              <a:rPr lang="ru-RU" sz="2000" dirty="0" err="1" smtClean="0"/>
              <a:t>Барабасом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934691"/>
            <a:ext cx="7886700" cy="16902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  </a:t>
            </a:r>
            <a:r>
              <a:rPr lang="ru-RU" sz="2000" dirty="0" err="1" smtClean="0">
                <a:latin typeface="+mj-lt"/>
              </a:rPr>
              <a:t>Артемон</a:t>
            </a:r>
            <a:r>
              <a:rPr lang="ru-RU" sz="2000" dirty="0" smtClean="0">
                <a:latin typeface="+mj-lt"/>
              </a:rPr>
              <a:t> обладает всеми нужными качествами для того чтобы с гордостью называться героем и просто настоящим, верным другом, который всегда подаст руку помощи и не бросит в опасной ситуации чего бы ему это не стоило! Вот  таким отважным , добрым преданным другом для своих друзей я  хотела бы  быть и в жизни!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365126"/>
            <a:ext cx="7315200" cy="30430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Однажды столяр Джузеппе (Юрий Катин-Ярцев) нашел говорящее полено, испугался и подарил его шарманщику </a:t>
            </a:r>
            <a:r>
              <a:rPr lang="ru-RU" sz="2400" dirty="0" err="1" smtClean="0"/>
              <a:t>Карло,с</a:t>
            </a:r>
            <a:r>
              <a:rPr lang="ru-RU" sz="2400" dirty="0" smtClean="0"/>
              <a:t> которым давно дружил. Папа Карло ,которого сыграл актер Николай </a:t>
            </a:r>
            <a:r>
              <a:rPr lang="ru-RU" sz="2400" dirty="0" err="1" smtClean="0"/>
              <a:t>Гринько</a:t>
            </a:r>
            <a:r>
              <a:rPr lang="ru-RU" sz="2400" dirty="0" smtClean="0"/>
              <a:t>, жалеет ,что у него нет детей, и вырубает себе из полена симпатичного мальчика, которого называет Буратино.</a:t>
            </a:r>
            <a:endParaRPr lang="ru-RU" sz="2400" dirty="0"/>
          </a:p>
        </p:txBody>
      </p:sp>
      <p:pic>
        <p:nvPicPr>
          <p:cNvPr id="7" name="Picture 2" descr="H:\Users\Дом\Desktop\золотой ключик\1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458371"/>
            <a:ext cx="1428750" cy="2000250"/>
          </a:xfrm>
          <a:prstGeom prst="rect">
            <a:avLst/>
          </a:prstGeom>
          <a:noFill/>
        </p:spPr>
      </p:pic>
      <p:pic>
        <p:nvPicPr>
          <p:cNvPr id="1028" name="Picture 4" descr="H:\Users\Дом\Desktop\золотой ключик\pv_58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544" y="3612574"/>
            <a:ext cx="2267525" cy="1749136"/>
          </a:xfrm>
          <a:prstGeom prst="rect">
            <a:avLst/>
          </a:prstGeom>
          <a:noFill/>
        </p:spPr>
      </p:pic>
      <p:pic>
        <p:nvPicPr>
          <p:cNvPr id="3074" name="Picture 2" descr="H:\Users\Дом\Desktop\золотой ключик\1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674" y="3671454"/>
            <a:ext cx="1240848" cy="1741343"/>
          </a:xfrm>
          <a:prstGeom prst="rect">
            <a:avLst/>
          </a:prstGeom>
          <a:noFill/>
        </p:spPr>
      </p:pic>
      <p:pic>
        <p:nvPicPr>
          <p:cNvPr id="3075" name="Picture 3" descr="H:\Users\Дом\Desktop\золотой ключик\pv_292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781" y="3626428"/>
            <a:ext cx="2378364" cy="174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665019"/>
            <a:ext cx="7767204" cy="2424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Буратино (Дмитрий Иосифов)знакомится с группой Карабаса </a:t>
            </a:r>
            <a:r>
              <a:rPr lang="ru-RU" sz="2400" dirty="0" err="1" smtClean="0"/>
              <a:t>Барабаса</a:t>
            </a:r>
            <a:r>
              <a:rPr lang="ru-RU" sz="2400" dirty="0" smtClean="0"/>
              <a:t>  и дружит с актерами-куклами.</a:t>
            </a:r>
            <a:endParaRPr lang="ru-RU" sz="2400" dirty="0"/>
          </a:p>
        </p:txBody>
      </p:sp>
      <p:pic>
        <p:nvPicPr>
          <p:cNvPr id="2051" name="Picture 3" descr="H:\Users\Дом\Desktop\золотой ключик\pv_582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927" y="3293918"/>
            <a:ext cx="2540000" cy="1905000"/>
          </a:xfrm>
          <a:prstGeom prst="rect">
            <a:avLst/>
          </a:prstGeom>
          <a:noFill/>
        </p:spPr>
      </p:pic>
      <p:pic>
        <p:nvPicPr>
          <p:cNvPr id="1026" name="Picture 2" descr="H:\Users\Дом\Desktop\1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534" y="3278260"/>
            <a:ext cx="142875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2" y="1108364"/>
            <a:ext cx="7010401" cy="984107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Карабас-Барабас</a:t>
            </a:r>
            <a:r>
              <a:rPr lang="ru-RU" sz="3100" dirty="0" smtClean="0"/>
              <a:t>-</a:t>
            </a:r>
            <a:br>
              <a:rPr lang="ru-RU" sz="3100" dirty="0" smtClean="0"/>
            </a:br>
            <a:r>
              <a:rPr lang="ru-RU" sz="3100" dirty="0" smtClean="0"/>
              <a:t>великолепный актер</a:t>
            </a:r>
            <a:br>
              <a:rPr lang="ru-RU" sz="3100" dirty="0" smtClean="0"/>
            </a:br>
            <a:r>
              <a:rPr lang="ru-RU" sz="3100" dirty="0" smtClean="0"/>
              <a:t>Владимир </a:t>
            </a:r>
            <a:r>
              <a:rPr lang="ru-RU" sz="3100" dirty="0" err="1" smtClean="0"/>
              <a:t>Этуш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364" y="2022764"/>
            <a:ext cx="720436" cy="37407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399" y="2505075"/>
            <a:ext cx="2937165" cy="36845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Роль </a:t>
            </a:r>
            <a:r>
              <a:rPr lang="ru-RU" sz="2000" dirty="0" err="1" smtClean="0"/>
              <a:t>Мальвины-девочки</a:t>
            </a:r>
            <a:r>
              <a:rPr lang="ru-RU" sz="2000" dirty="0" smtClean="0"/>
              <a:t> с голубыми волосами </a:t>
            </a:r>
            <a:r>
              <a:rPr lang="ru-RU" sz="2000" dirty="0" err="1" smtClean="0"/>
              <a:t>исполнилаТатьяна</a:t>
            </a:r>
            <a:r>
              <a:rPr lang="ru-RU" sz="2000" dirty="0" smtClean="0"/>
              <a:t> Проценко. В роли Пьеро сыграл Рома </a:t>
            </a:r>
            <a:r>
              <a:rPr lang="ru-RU" sz="2000" dirty="0" err="1" smtClean="0"/>
              <a:t>Столкарц</a:t>
            </a:r>
            <a:r>
              <a:rPr lang="ru-RU" sz="2000" dirty="0" smtClean="0"/>
              <a:t>. А в роли пуделя </a:t>
            </a:r>
            <a:r>
              <a:rPr lang="ru-RU" sz="2000" dirty="0" err="1" smtClean="0"/>
              <a:t>Артемона-Томас</a:t>
            </a:r>
            <a:r>
              <a:rPr lang="ru-RU" sz="2000" dirty="0" smtClean="0"/>
              <a:t> </a:t>
            </a:r>
            <a:r>
              <a:rPr lang="ru-RU" sz="2000" dirty="0" err="1" smtClean="0"/>
              <a:t>Аугустинас</a:t>
            </a:r>
            <a:r>
              <a:rPr lang="ru-RU" sz="2000" dirty="0" smtClean="0"/>
              <a:t>.  </a:t>
            </a:r>
            <a:r>
              <a:rPr lang="ru-RU" sz="2000" dirty="0" err="1" smtClean="0"/>
              <a:t>Арлекино-Григорий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Светлорусов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H:\Users\Дом\Desktop\золотой ключик\4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843" y="558510"/>
            <a:ext cx="1428750" cy="2000250"/>
          </a:xfrm>
          <a:prstGeom prst="rect">
            <a:avLst/>
          </a:prstGeom>
          <a:noFill/>
        </p:spPr>
      </p:pic>
      <p:pic>
        <p:nvPicPr>
          <p:cNvPr id="3076" name="Picture 4" descr="H:\Users\Дом\Desktop\золотой ключик\pv_582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419" y="772390"/>
            <a:ext cx="2322945" cy="1707573"/>
          </a:xfrm>
          <a:prstGeom prst="rect">
            <a:avLst/>
          </a:prstGeom>
          <a:noFill/>
        </p:spPr>
      </p:pic>
      <p:pic>
        <p:nvPicPr>
          <p:cNvPr id="3077" name="Picture 5" descr="H:\Users\Дом\Desktop\золотой ключик\pv_5823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891" y="2675804"/>
            <a:ext cx="2050472" cy="1508269"/>
          </a:xfrm>
          <a:prstGeom prst="rect">
            <a:avLst/>
          </a:prstGeom>
          <a:noFill/>
        </p:spPr>
      </p:pic>
      <p:pic>
        <p:nvPicPr>
          <p:cNvPr id="3078" name="Picture 6" descr="H:\Users\Дом\Desktop\золотой ключик\pv_4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3927" y="2645352"/>
            <a:ext cx="1759528" cy="1428750"/>
          </a:xfrm>
          <a:prstGeom prst="rect">
            <a:avLst/>
          </a:prstGeom>
          <a:noFill/>
        </p:spPr>
      </p:pic>
      <p:pic>
        <p:nvPicPr>
          <p:cNvPr id="3079" name="Picture 7" descr="H:\Users\Дом\Desktop\золотой ключик\15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4692" y="4132984"/>
            <a:ext cx="1246909" cy="1505816"/>
          </a:xfrm>
          <a:prstGeom prst="rect">
            <a:avLst/>
          </a:prstGeom>
          <a:noFill/>
        </p:spPr>
      </p:pic>
      <p:pic>
        <p:nvPicPr>
          <p:cNvPr id="3080" name="Picture 8" descr="H:\Users\Дом\Desktop\золотой ключик\pv_914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8917" y="4266334"/>
            <a:ext cx="1672937" cy="1233921"/>
          </a:xfrm>
          <a:prstGeom prst="rect">
            <a:avLst/>
          </a:prstGeom>
          <a:noFill/>
        </p:spPr>
      </p:pic>
      <p:pic>
        <p:nvPicPr>
          <p:cNvPr id="3081" name="Picture 9" descr="H:\Users\Дом\Desktop\золотой ключик\247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3" y="4073236"/>
            <a:ext cx="1559503" cy="138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32" y="420544"/>
            <a:ext cx="7886700" cy="30015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Чтобы помочь куклам  освободиться от жестокого руководителя Буратино должен найти Золотой ключик. Хороший и наивный парнишка, который через свое любопытство любит совать свой длинный носик везде, часто попадает в неприятности, его обманывают. Двое мошенников ,лиса Алиса (Елена </a:t>
            </a:r>
            <a:r>
              <a:rPr lang="ru-RU" sz="2400" dirty="0" err="1" smtClean="0"/>
              <a:t>Санаева</a:t>
            </a:r>
            <a:r>
              <a:rPr lang="ru-RU" sz="2400" dirty="0" smtClean="0"/>
              <a:t>) и кот </a:t>
            </a:r>
            <a:r>
              <a:rPr lang="ru-RU" sz="2400" dirty="0" err="1" smtClean="0"/>
              <a:t>Базилио</a:t>
            </a:r>
            <a:r>
              <a:rPr lang="ru-RU" sz="2400" dirty="0" smtClean="0"/>
              <a:t> (Ролан Быков), заводят Буратино в Страну </a:t>
            </a:r>
            <a:r>
              <a:rPr lang="ru-RU" sz="2400" dirty="0" err="1" smtClean="0"/>
              <a:t>Дураков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H:\Users\Дом\Desktop\золотой ключик\3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552" y="3328049"/>
            <a:ext cx="1428750" cy="2000250"/>
          </a:xfrm>
          <a:prstGeom prst="rect">
            <a:avLst/>
          </a:prstGeom>
          <a:noFill/>
        </p:spPr>
      </p:pic>
      <p:pic>
        <p:nvPicPr>
          <p:cNvPr id="4099" name="Picture 3" descr="H:\Users\Дом\Desktop\золотой ключик\pv_582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691" y="3657600"/>
            <a:ext cx="2212109" cy="1707572"/>
          </a:xfrm>
          <a:prstGeom prst="rect">
            <a:avLst/>
          </a:prstGeom>
          <a:noFill/>
        </p:spPr>
      </p:pic>
      <p:pic>
        <p:nvPicPr>
          <p:cNvPr id="4100" name="Picture 4" descr="H:\Users\Дом\Desktop\золотой ключик\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571" y="3329420"/>
            <a:ext cx="1428750" cy="2000250"/>
          </a:xfrm>
          <a:prstGeom prst="rect">
            <a:avLst/>
          </a:prstGeom>
          <a:noFill/>
        </p:spPr>
      </p:pic>
      <p:pic>
        <p:nvPicPr>
          <p:cNvPr id="4101" name="Picture 5" descr="H:\Users\Дом\Desktop\золотой ключик\pv_5823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5418" y="3560617"/>
            <a:ext cx="2059709" cy="169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04" y="886690"/>
            <a:ext cx="7886700" cy="13993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Было много </a:t>
            </a:r>
            <a:r>
              <a:rPr lang="ru-RU" sz="2000" dirty="0" err="1" smtClean="0"/>
              <a:t>персонажей,кото</a:t>
            </a:r>
            <a:r>
              <a:rPr lang="ru-RU" sz="2000" dirty="0" smtClean="0"/>
              <a:t>-</a:t>
            </a:r>
            <a:br>
              <a:rPr lang="ru-RU" sz="2000" dirty="0" smtClean="0"/>
            </a:br>
            <a:r>
              <a:rPr lang="ru-RU" sz="2000" dirty="0" err="1" smtClean="0"/>
              <a:t>рые</a:t>
            </a:r>
            <a:r>
              <a:rPr lang="ru-RU" sz="2000" dirty="0" smtClean="0"/>
              <a:t> мешали Буратино спасать своих </a:t>
            </a:r>
            <a:br>
              <a:rPr lang="ru-RU" sz="2000" dirty="0" smtClean="0"/>
            </a:br>
            <a:r>
              <a:rPr lang="ru-RU" sz="2000" dirty="0" err="1" smtClean="0"/>
              <a:t>друзей-это</a:t>
            </a:r>
            <a:r>
              <a:rPr lang="ru-RU" sz="2000" dirty="0" smtClean="0"/>
              <a:t> и </a:t>
            </a:r>
            <a:r>
              <a:rPr lang="ru-RU" sz="2000" dirty="0" err="1" smtClean="0"/>
              <a:t>Дуремар,продавец</a:t>
            </a:r>
            <a:r>
              <a:rPr lang="ru-RU" sz="2000" dirty="0" smtClean="0"/>
              <a:t> </a:t>
            </a:r>
            <a:r>
              <a:rPr lang="ru-RU" sz="2000" dirty="0" err="1" smtClean="0"/>
              <a:t>лечеб</a:t>
            </a:r>
            <a:r>
              <a:rPr lang="ru-RU" sz="2000" dirty="0" smtClean="0"/>
              <a:t>-</a:t>
            </a:r>
            <a:br>
              <a:rPr lang="ru-RU" sz="2000" dirty="0" smtClean="0"/>
            </a:br>
            <a:r>
              <a:rPr lang="ru-RU" sz="2000" dirty="0" err="1" smtClean="0"/>
              <a:t>ных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пиявок,которого</a:t>
            </a:r>
            <a:r>
              <a:rPr lang="ru-RU" sz="2000" dirty="0" smtClean="0"/>
              <a:t> превосходно</a:t>
            </a:r>
            <a:br>
              <a:rPr lang="ru-RU" sz="2000" dirty="0" smtClean="0"/>
            </a:br>
            <a:r>
              <a:rPr lang="ru-RU" sz="2000" dirty="0" smtClean="0"/>
              <a:t>сыграл Владимир Басов.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2008909"/>
            <a:ext cx="4427067" cy="180110"/>
          </a:xfrm>
        </p:spPr>
        <p:txBody>
          <a:bodyPr>
            <a:normAutofit fontScale="40000" lnSpcReduction="20000"/>
          </a:bodyPr>
          <a:lstStyle/>
          <a:p>
            <a:endParaRPr lang="ru-RU" sz="1800" b="0" dirty="0" smtClean="0"/>
          </a:p>
          <a:p>
            <a:endParaRPr lang="ru-RU" sz="18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4105" y="2505075"/>
            <a:ext cx="3868340" cy="36845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8700" y="2272145"/>
            <a:ext cx="7820350" cy="308566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+mj-lt"/>
              </a:rPr>
              <a:t>И хозяин харчевни-</a:t>
            </a:r>
          </a:p>
          <a:p>
            <a:r>
              <a:rPr lang="ru-RU" sz="2000" b="0" dirty="0" err="1" smtClean="0">
                <a:latin typeface="+mj-lt"/>
              </a:rPr>
              <a:t>Баадур</a:t>
            </a:r>
            <a:r>
              <a:rPr lang="ru-RU" sz="2000" b="0" dirty="0" smtClean="0">
                <a:latin typeface="+mj-lt"/>
              </a:rPr>
              <a:t> </a:t>
            </a:r>
            <a:r>
              <a:rPr lang="ru-RU" sz="2000" b="0" dirty="0" err="1" smtClean="0">
                <a:latin typeface="+mj-lt"/>
              </a:rPr>
              <a:t>Цуладзе</a:t>
            </a:r>
            <a:r>
              <a:rPr lang="ru-RU" sz="2000" b="0" dirty="0" smtClean="0">
                <a:latin typeface="+mj-lt"/>
              </a:rPr>
              <a:t>.</a:t>
            </a:r>
          </a:p>
          <a:p>
            <a:endParaRPr lang="ru-RU" b="0" dirty="0" smtClean="0"/>
          </a:p>
          <a:p>
            <a:r>
              <a:rPr lang="ru-RU" sz="2000" b="0" dirty="0" smtClean="0">
                <a:latin typeface="+mj-lt"/>
              </a:rPr>
              <a:t>И полицейские во главе</a:t>
            </a:r>
          </a:p>
          <a:p>
            <a:r>
              <a:rPr lang="ru-RU" sz="2000" b="0" dirty="0" smtClean="0">
                <a:latin typeface="+mj-lt"/>
              </a:rPr>
              <a:t>старшего полицейского,</a:t>
            </a:r>
          </a:p>
          <a:p>
            <a:r>
              <a:rPr lang="ru-RU" sz="2000" b="0" dirty="0" smtClean="0">
                <a:latin typeface="+mj-lt"/>
              </a:rPr>
              <a:t>которого сыграл </a:t>
            </a:r>
          </a:p>
          <a:p>
            <a:r>
              <a:rPr lang="ru-RU" sz="2000" b="0" dirty="0" smtClean="0">
                <a:latin typeface="+mj-lt"/>
              </a:rPr>
              <a:t>Валентин Букин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5122" name="Picture 2" descr="H:\Users\Дом\Desktop\золотой ключик\pv_582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472" y="495300"/>
            <a:ext cx="2115126" cy="1707573"/>
          </a:xfrm>
          <a:prstGeom prst="rect">
            <a:avLst/>
          </a:prstGeom>
          <a:noFill/>
        </p:spPr>
      </p:pic>
      <p:pic>
        <p:nvPicPr>
          <p:cNvPr id="5124" name="Picture 4" descr="H:\Users\Дом\Desktop\золотой ключик\3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070" y="734292"/>
            <a:ext cx="1041111" cy="1440872"/>
          </a:xfrm>
          <a:prstGeom prst="rect">
            <a:avLst/>
          </a:prstGeom>
          <a:noFill/>
        </p:spPr>
      </p:pic>
      <p:pic>
        <p:nvPicPr>
          <p:cNvPr id="5125" name="Picture 5" descr="H:\Users\Дом\Desktop\золотой ключик\4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293" y="2249198"/>
            <a:ext cx="1337829" cy="1537855"/>
          </a:xfrm>
          <a:prstGeom prst="rect">
            <a:avLst/>
          </a:prstGeom>
          <a:noFill/>
        </p:spPr>
      </p:pic>
      <p:pic>
        <p:nvPicPr>
          <p:cNvPr id="5126" name="Picture 6" descr="H:\Users\Дом\Desktop\золотой ключик\pv_582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5564" y="2318904"/>
            <a:ext cx="2309092" cy="1413164"/>
          </a:xfrm>
          <a:prstGeom prst="rect">
            <a:avLst/>
          </a:prstGeom>
          <a:noFill/>
        </p:spPr>
      </p:pic>
      <p:pic>
        <p:nvPicPr>
          <p:cNvPr id="5127" name="Picture 7" descr="H:\Users\Дом\Desktop\золотой ключик\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5572" y="3883170"/>
            <a:ext cx="1274618" cy="1454727"/>
          </a:xfrm>
          <a:prstGeom prst="rect">
            <a:avLst/>
          </a:prstGeom>
          <a:noFill/>
        </p:spPr>
      </p:pic>
      <p:pic>
        <p:nvPicPr>
          <p:cNvPr id="5128" name="Picture 8" descr="H:\Users\Дом\Desktop\золотой ключик\pv_914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6013" y="3900920"/>
            <a:ext cx="1905000" cy="1344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651164"/>
            <a:ext cx="7739495" cy="22305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 рассудительная и мудрая черепаха </a:t>
            </a:r>
            <a:r>
              <a:rPr lang="ru-RU" sz="2000" dirty="0" err="1" smtClean="0"/>
              <a:t>Тортилла</a:t>
            </a:r>
            <a:r>
              <a:rPr lang="ru-RU" sz="2000" dirty="0" smtClean="0"/>
              <a:t>,  которую сыграла прекрасная актриса  </a:t>
            </a:r>
            <a:r>
              <a:rPr lang="ru-RU" sz="2000" dirty="0" err="1" smtClean="0"/>
              <a:t>Рина</a:t>
            </a:r>
            <a:r>
              <a:rPr lang="ru-RU" sz="2000" dirty="0" smtClean="0"/>
              <a:t> Зеленая, помогает  Буратино в разгадке тайны за то, что он действительно искренне желает всем помочь </a:t>
            </a:r>
            <a:endParaRPr lang="ru-RU" sz="2000" dirty="0"/>
          </a:p>
        </p:txBody>
      </p:sp>
      <p:pic>
        <p:nvPicPr>
          <p:cNvPr id="1026" name="Picture 2" descr="H:\Users\Дом\Desktop\золотой ключик\1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474" y="3006436"/>
            <a:ext cx="2008908" cy="2424545"/>
          </a:xfrm>
          <a:prstGeom prst="rect">
            <a:avLst/>
          </a:prstGeom>
          <a:noFill/>
        </p:spPr>
      </p:pic>
      <p:pic>
        <p:nvPicPr>
          <p:cNvPr id="1027" name="Picture 3" descr="H:\Users\Дом\Desktop\золотой ключик\pv_582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380" y="3034145"/>
            <a:ext cx="2946401" cy="2164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941" y="789710"/>
            <a:ext cx="7886700" cy="11914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Музыку к фильму написал Алексей </a:t>
            </a:r>
            <a:br>
              <a:rPr lang="ru-RU" sz="2000" dirty="0" smtClean="0"/>
            </a:br>
            <a:r>
              <a:rPr lang="ru-RU" sz="2000" dirty="0" smtClean="0"/>
              <a:t>Рыбников. А песню главного героя фильма –Буратино-  </a:t>
            </a:r>
            <a:r>
              <a:rPr lang="ru-RU" sz="2000" dirty="0" err="1" smtClean="0"/>
              <a:t>Буратино-исполнила</a:t>
            </a:r>
            <a:r>
              <a:rPr lang="ru-RU" sz="2000" dirty="0" smtClean="0"/>
              <a:t> Нина Бродская. 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7635" y="3075709"/>
            <a:ext cx="7550729" cy="31982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Песня «Буратино» –форма </a:t>
            </a:r>
            <a:r>
              <a:rPr lang="ru-RU" sz="2000" dirty="0" err="1" smtClean="0">
                <a:latin typeface="+mj-lt"/>
              </a:rPr>
              <a:t>двухчастная</a:t>
            </a:r>
            <a:r>
              <a:rPr lang="ru-RU" sz="2000" dirty="0" smtClean="0">
                <a:latin typeface="+mj-lt"/>
              </a:rPr>
              <a:t> песенная (куплеты и припев),структура-вступление </a:t>
            </a:r>
            <a:r>
              <a:rPr lang="ru-RU" sz="2000" dirty="0" err="1" smtClean="0">
                <a:latin typeface="+mj-lt"/>
              </a:rPr>
              <a:t>и,куплеты,припев,концовка,средства</a:t>
            </a:r>
            <a:r>
              <a:rPr lang="ru-RU" sz="2000" dirty="0" smtClean="0">
                <a:latin typeface="+mj-lt"/>
              </a:rPr>
              <a:t> музыкальной </a:t>
            </a:r>
            <a:r>
              <a:rPr lang="ru-RU" sz="2000" dirty="0" err="1" smtClean="0">
                <a:latin typeface="+mj-lt"/>
              </a:rPr>
              <a:t>выразительности:затактовый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ритм,темп</a:t>
            </a:r>
            <a:r>
              <a:rPr lang="en-US" sz="2000" dirty="0" smtClean="0">
                <a:latin typeface="+mj-lt"/>
              </a:rPr>
              <a:t> allegro(</a:t>
            </a:r>
            <a:r>
              <a:rPr lang="ru-RU" sz="2000" dirty="0" smtClean="0">
                <a:latin typeface="+mj-lt"/>
              </a:rPr>
              <a:t>скоро),динамика </a:t>
            </a:r>
            <a:r>
              <a:rPr lang="en-US" sz="2000" dirty="0" smtClean="0">
                <a:latin typeface="+mj-lt"/>
              </a:rPr>
              <a:t>mezzo-forte (</a:t>
            </a:r>
            <a:r>
              <a:rPr lang="ru-RU" sz="2000" dirty="0" smtClean="0">
                <a:latin typeface="+mj-lt"/>
              </a:rPr>
              <a:t>не очень громко),</a:t>
            </a:r>
            <a:r>
              <a:rPr lang="ru-RU" sz="2000" dirty="0" err="1" smtClean="0">
                <a:latin typeface="+mj-lt"/>
              </a:rPr>
              <a:t>регистрсредний,гармония-консонанс,лад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мажорный,вокальные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особенности-солист</a:t>
            </a:r>
            <a:r>
              <a:rPr lang="ru-RU" sz="2000" dirty="0" smtClean="0">
                <a:latin typeface="+mj-lt"/>
              </a:rPr>
              <a:t> и детский хор.</a:t>
            </a:r>
          </a:p>
          <a:p>
            <a:r>
              <a:rPr lang="ru-RU" sz="2000" dirty="0" smtClean="0">
                <a:latin typeface="+mj-lt"/>
              </a:rPr>
              <a:t>                                             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H:\Users\Дом\Desktop\золотой ключик\37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07" y="960293"/>
            <a:ext cx="142875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1075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Приключения Буратино</vt:lpstr>
      <vt:lpstr>Снятый по мотивам сказки «Золотой ключик» известного русского писателя А.Толстого, музыкальный фильм «Приключения Буратино» экранизировал известную всем детям сказку и сделал это грамотно и увлекательно. Несмотря на то ,что в 1975 году, когда снималась сказка, не было киношных спецэффектов ,режиссер Леонид Нечаев так безупречно подобрал декорации ,что картина получилась чрезвычайно реальной и правдивой , а каждый персонаж ярким и незабываемым .Фильм получился действительно детским, счастливым, очень светлым и позитивным</vt:lpstr>
      <vt:lpstr>Однажды столяр Джузеппе (Юрий Катин-Ярцев) нашел говорящее полено, испугался и подарил его шарманщику Карло,с которым давно дружил. Папа Карло ,которого сыграл актер Николай Гринько, жалеет ,что у него нет детей, и вырубает себе из полена симпатичного мальчика, которого называет Буратино.</vt:lpstr>
      <vt:lpstr>Буратино (Дмитрий Иосифов)знакомится с группой Карабаса Барабаса  и дружит с актерами-куклами.</vt:lpstr>
      <vt:lpstr>Карабас-Барабас- великолепный актер Владимир Этуш.</vt:lpstr>
      <vt:lpstr>Чтобы помочь куклам  освободиться от жестокого руководителя Буратино должен найти Золотой ключик. Хороший и наивный парнишка, который через свое любопытство любит совать свой длинный носик везде, часто попадает в неприятности, его обманывают. Двое мошенников ,лиса Алиса (Елена Санаева) и кот Базилио (Ролан Быков), заводят Буратино в Страну Дураков.</vt:lpstr>
      <vt:lpstr>Было много персонажей,кото- рые мешали Буратино спасать своих  друзей-это и Дуремар,продавец лечеб- ных пиявок,которого превосходно сыграл Владимир Басов.</vt:lpstr>
      <vt:lpstr>Но рассудительная и мудрая черепаха Тортилла,  которую сыграла прекрасная актриса  Рина Зеленая, помогает  Буратино в разгадке тайны за то, что он действительно искренне желает всем помочь </vt:lpstr>
      <vt:lpstr>Музыку к фильму написал Алексей  Рыбников. А песню главного героя фильма –Буратино-  Буратино-исполнила Нина Бродская.   </vt:lpstr>
      <vt:lpstr>Песня фонарщиков-форма двухчастная песенная (куплеты и припев),структура-вступление,куплеты,припев,концовка,средства музыкальной выразительности:затактовый ритм,темп moderato (умеренный),динамика mezzo-forte (не очень громко),регистр средний,гармония-консонанс,лад-куплеты в миноре,припев в мажоре,вокальные особенности-вокальный ансамбль,двухголосие,тенор(мужской голос) и первое сопрано(женский голос).</vt:lpstr>
      <vt:lpstr>Песня «Папы Карло» -форма одночастная (2 куплета),структура-вступление, куплеты, концовка, средства музыкальной выразительности: синкопированный ритм, темп andante ( не спеша),динамика mezzo-piano (не очень тихо), гармония –консонанс, лад минорный, вокальные особенности –соло (тенор).</vt:lpstr>
      <vt:lpstr>Песня кукол «Страшный Карабас» –форма двухчастная (1 куплет и припев), структура-вступление,1 куплет, припев, концовка, средства музыкальной выразительности: затактовый ритм, темп presto  (быстро),динамика piano (тихо), регистр средний, гармония: куплет и диссонанс (исполнение речитативом), припев-консонанс 9ансамбль), лад минорный.</vt:lpstr>
      <vt:lpstr>Песня  Дуремара- форма двухчастная  (2 куплета и припев ),структура- вступление, куплеты, припев,концовка, средства музыкальной выразительности: куплет затактовый,припев синкопированный, темп (куплет-1 часть не спеша, 2 часть быстро,3часть не спеша, припев быстро),динамика от mezzo-piano к  forte,гармония –диссонанс ( в куплете),консонанс( в припеве),лад мажорный, вокальные особенности: куплет-соло(тенор),припев(детский хор).</vt:lpstr>
      <vt:lpstr>Песня –танец лисы Алисы и кота Базилио- форма двухчастная (3 куплета ,припев), структура- вступление, вокализ, куплет, припев, проигрыш, куплет, припев, концовка), средства музыкальной выразительности: затактовый ритм, темп moderato.динамика mezzo-forte, регистр средний, гармония- консонанс, местами диссонанс, лад минорный, вокальные особенности- соло (попеременно женское первое  сопрано и мужской бас ).</vt:lpstr>
      <vt:lpstr>Песня Пауков и Буратино- форма двухчастная (2 куплета и припев), структура-куплет,припев,средства музыкальной выразительности-затактовый ритм, темп куплета  moderato,темп припева  andante,динамика от  piano  до  mezzo-piano, регистр средний , гармония консонанс, лад минорный, вокальные особенности-куплет-баритон, припев-дискант. </vt:lpstr>
      <vt:lpstr>Песня «Поле чудес» -форма двухчастная (2 куплета и припев), структура- куплет,  припев, куплет, средства  музыкальной выразительности- затактовый ритм, темп andantino , с постепенным accelerando (ускорение), а в от рывке «поле чудес» (последний повтор перед «в стране дураков»- ritenuto ( замедление), затем снова а tempo( в прежнем темпе), динамика- от mezzo-forte до  forte,регистр средний, гармония- консонанс, местами диссонанс, лад минорный, вокальные особенности- дуэт(попеременно, ведут диалог) , партия кота Базилио в куплете исполняется речитативом, сопрано(Лиса) и бас (Кот),</vt:lpstr>
      <vt:lpstr>Песня черепахи Тортиллы –одночастная форма( 3 куплета, но в фильме поются только 1 и 3 куплеты, вместо 2-инструментальное исполнение , без вокала),структура- вступление , куплет, проигрыш, куплет , средства музыкальной выразительности - пунктирный ритм, темп adagio (спокойно), динамика – от mezzo-forte до mezzo-piano,регистр средний, гармония –консонанс, лад минорный, вокальные особенности- соло (второе сопрано).</vt:lpstr>
      <vt:lpstr>Песня Пьеро-серенада Пьеро- двухчастная форма (2 куплета и припев), структура-вступление , куплет, припев , средства музыкальной выразительности - синкопированный ритм, темп moderato,динамика от piano до mezzo-forte,регистр средний , гармония-консонанс, лад: куплет в миноре, припев в мажоре, вокальные особенности –соло (второе сопрано).</vt:lpstr>
      <vt:lpstr>Все песни фильма «Приключения Буратино» просто замечательные ! Авторы песен- Булат Окуджава, Юрий Энтин, композитор Алексей Рыбников создали настоящий  шедевр.   Мне больше всего понравились :                                              1)песня «Буратино»- тем , что она очень бодрая, жизнерадостная, прослушав эту песню, понимаешь, что все проблемы разрешимы, что все проблемы  можно преодолеть. 2)песня фонарщиков- тем, что эта песня задушевная, добрая. 3) песня черепахи Тортиллы-  это немного грустная песня но  оптимистичная.  Черепаха Тортилла  просит  Буратино наслаждаться своей юностью, объясняет , что это самая прекрасная пора . </vt:lpstr>
      <vt:lpstr> Если бы у меня была возможность сняться в  данном мюзикле, то я бы хотела сыграть роль Артемона . Артемон - это симпатичный пудель с огромным голубым бантом. Но не смотря на свой милый и безобидный вид он –отважный и преданный На судьбу его хозяйки –Мальвины-и ее друзей с кукольного театра, выпало не мало испытаний, но этот бесстрашный и стойкий зверек с гордостью преодолевает их вместе со своими товарищами  . Артемон надежный и верный друг. Он был готов на все ради своих друзей. Но  также он очень храбрый.Ради защиты своих друзей он вступает в неравную схватку с Карабасом -Барабасом.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Дом</cp:lastModifiedBy>
  <cp:revision>63</cp:revision>
  <dcterms:created xsi:type="dcterms:W3CDTF">2014-07-11T18:25:23Z</dcterms:created>
  <dcterms:modified xsi:type="dcterms:W3CDTF">2017-03-08T18:15:34Z</dcterms:modified>
</cp:coreProperties>
</file>