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DD60-986D-48BB-BECF-746BD76A27F2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2388-F3D5-4E07-853D-9FEEDA48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0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92388-F3D5-4E07-853D-9FEEDA48ED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5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7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15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88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1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0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9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0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47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02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5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9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91%D0%B5%D0%BB%D0%B0%D1%80%D1%83%D1%81%D1%8C%D1%84%D0%B8%D0%BB%D1%8C%D0%B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search/?csg=736,3664,8,7,0,0,0&amp;text=%D0%9D%D0%B8%D0%BA%D0%BE%D0%BB%D0%B0%D0%B9%20%D0%90%D0%BB%D0%B5%D0%BA%D1%81%D0%B0%D0%BD%D0%B4%D1%80%D0%BE%D0%B2%D0%B8%D1%87%20%D0%A2%D0%BE%D0%BB%D1%81%D1%82%D0%BE%D0%B8%CC%86&amp;lr=20717&amp;clid=2163430&amp;nomisspell=1&amp;ento=0oCgpydXc0NzA4NTE0GAJhJZLH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A1%D0%A1%D0%A1%D0%A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455" y="30679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OST type B" pitchFamily="2" charset="0"/>
              </a:rPr>
              <a:t>Презентация на тему:</a:t>
            </a:r>
            <a:br>
              <a:rPr lang="ru-RU" dirty="0" smtClean="0">
                <a:solidFill>
                  <a:srgbClr val="C00000"/>
                </a:solidFill>
                <a:latin typeface="GOST type B" pitchFamily="2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OST type B" pitchFamily="2" charset="0"/>
              </a:rPr>
              <a:t>Приключение Буратино</a:t>
            </a:r>
            <a:endParaRPr lang="ru-RU" b="1" dirty="0">
              <a:solidFill>
                <a:srgbClr val="C00000"/>
              </a:solidFill>
              <a:latin typeface="GOST type B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1044" y="5345832"/>
            <a:ext cx="1904256" cy="151216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Выполнила ученица МБОУ СОШ №7 г.Туймазы Заманова Аделина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ch1195.mskobr.ru/users_files/bancerova/images/%285%2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7655"/>
            <a:ext cx="6299317" cy="472448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Righ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647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72676"/>
            <a:ext cx="3601013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OST type B" pitchFamily="2" charset="0"/>
              </a:rPr>
              <a:t>Приключения Буратино</a:t>
            </a:r>
            <a:r>
              <a:rPr lang="ru-RU" dirty="0">
                <a:solidFill>
                  <a:srgbClr val="FF0000"/>
                </a:solidFill>
                <a:latin typeface="GOST type B" pitchFamily="2" charset="0"/>
              </a:rPr>
              <a:t>» — советский двухсерийный музыкальный телевизионный фильм по мотивам сказки Алексея Толстого «Золотой ключик, или Приключения Буратино», созданный на киностудии </a:t>
            </a:r>
            <a:r>
              <a:rPr lang="ru-RU" dirty="0" smtClean="0">
                <a:solidFill>
                  <a:srgbClr val="FF0000"/>
                </a:solidFill>
                <a:latin typeface="GOST type B" pitchFamily="2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GOST type B" pitchFamily="2" charset="0"/>
                <a:hlinkClick r:id="rId2" tooltip="Беларусьфильм"/>
              </a:rPr>
              <a:t>Беларусьфильм</a:t>
            </a:r>
            <a:r>
              <a:rPr lang="ru-RU" dirty="0" smtClean="0">
                <a:solidFill>
                  <a:srgbClr val="FF0000"/>
                </a:solidFill>
                <a:latin typeface="GOST type B" pitchFamily="2" charset="0"/>
              </a:rPr>
              <a:t>» </a:t>
            </a:r>
            <a:r>
              <a:rPr lang="ru-RU" dirty="0">
                <a:solidFill>
                  <a:srgbClr val="FF0000"/>
                </a:solidFill>
                <a:latin typeface="GOST type B" pitchFamily="2" charset="0"/>
              </a:rPr>
              <a:t>в 1975 году.</a:t>
            </a:r>
          </a:p>
        </p:txBody>
      </p:sp>
      <p:pic>
        <p:nvPicPr>
          <p:cNvPr id="2050" name="Picture 2" descr="Постер филь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1"/>
            <a:ext cx="3570352" cy="4272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900igr.net/datas/russkij-jazyk/Urok-azbuki/0003-003-Aleksej-Nikolaevich-Tolstoj-1883-1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69" y="2860557"/>
            <a:ext cx="5542987" cy="3933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13" y="293118"/>
            <a:ext cx="5435483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OST type B" pitchFamily="2" charset="0"/>
              </a:rPr>
              <a:t>Русский советский писатель и общественный деятель из рода Толстых, граф. Автор социально-психологических, исторических и научно-фантастических романов, повестей и рассказов, публицистических произведений. Академик АН СССР. Член комиссии по расследованию злодеяний немецких захватчиков. Лауреат трёх Сталинских премий первой степени. </a:t>
            </a:r>
            <a:r>
              <a:rPr lang="ru-RU" sz="1200" b="1" dirty="0" smtClean="0">
                <a:latin typeface="GOST type B" pitchFamily="2" charset="0"/>
              </a:rPr>
              <a:t>Родился</a:t>
            </a:r>
            <a:r>
              <a:rPr lang="ru-RU" sz="1200" dirty="0" smtClean="0">
                <a:latin typeface="GOST type B" pitchFamily="2" charset="0"/>
              </a:rPr>
              <a:t>10 </a:t>
            </a:r>
            <a:r>
              <a:rPr lang="ru-RU" sz="1200" dirty="0">
                <a:latin typeface="GOST type B" pitchFamily="2" charset="0"/>
              </a:rPr>
              <a:t>января 1883 г., город Пугачёв, Самарская губерния, Российская империя</a:t>
            </a:r>
          </a:p>
          <a:p>
            <a:r>
              <a:rPr lang="ru-RU" sz="1200" b="1" dirty="0" smtClean="0">
                <a:latin typeface="GOST type B" pitchFamily="2" charset="0"/>
              </a:rPr>
              <a:t>Умер </a:t>
            </a:r>
            <a:r>
              <a:rPr lang="ru-RU" sz="1200" dirty="0" smtClean="0">
                <a:latin typeface="GOST type B" pitchFamily="2" charset="0"/>
              </a:rPr>
              <a:t>23 </a:t>
            </a:r>
            <a:r>
              <a:rPr lang="ru-RU" sz="1200" dirty="0">
                <a:latin typeface="GOST type B" pitchFamily="2" charset="0"/>
              </a:rPr>
              <a:t>февраля 1945 г. (62 года), Москва, СССР</a:t>
            </a:r>
          </a:p>
          <a:p>
            <a:r>
              <a:rPr lang="ru-RU" sz="1200" b="1" dirty="0">
                <a:latin typeface="GOST type B" pitchFamily="2" charset="0"/>
              </a:rPr>
              <a:t>В браке </a:t>
            </a:r>
            <a:r>
              <a:rPr lang="ru-RU" sz="1200" b="1" dirty="0" smtClean="0">
                <a:latin typeface="GOST type B" pitchFamily="2" charset="0"/>
              </a:rPr>
              <a:t>с </a:t>
            </a:r>
            <a:r>
              <a:rPr lang="ru-RU" sz="1200" dirty="0" smtClean="0">
                <a:latin typeface="GOST type B" pitchFamily="2" charset="0"/>
              </a:rPr>
              <a:t>Юлия </a:t>
            </a:r>
            <a:r>
              <a:rPr lang="ru-RU" sz="1200" dirty="0">
                <a:latin typeface="GOST type B" pitchFamily="2" charset="0"/>
              </a:rPr>
              <a:t>Васильевна Рожанская (с 1902 г.), Наталья Васильевна Крандиевская-Толстая, Людмила Ильинична Крестинская-Баршева</a:t>
            </a:r>
          </a:p>
          <a:p>
            <a:r>
              <a:rPr lang="ru-RU" sz="1200" b="1" dirty="0" smtClean="0">
                <a:latin typeface="GOST type B" pitchFamily="2" charset="0"/>
              </a:rPr>
              <a:t>Партнёр: </a:t>
            </a:r>
            <a:r>
              <a:rPr lang="ru-RU" sz="1200" dirty="0" smtClean="0">
                <a:latin typeface="GOST type B" pitchFamily="2" charset="0"/>
              </a:rPr>
              <a:t>Софья </a:t>
            </a:r>
            <a:r>
              <a:rPr lang="ru-RU" sz="1200" dirty="0">
                <a:latin typeface="GOST type B" pitchFamily="2" charset="0"/>
              </a:rPr>
              <a:t>Исааковна Дымшиц-Толстая</a:t>
            </a:r>
          </a:p>
          <a:p>
            <a:r>
              <a:rPr lang="ru-RU" sz="1200" b="1" dirty="0" smtClean="0">
                <a:latin typeface="GOST type B" pitchFamily="2" charset="0"/>
              </a:rPr>
              <a:t>Родители: </a:t>
            </a:r>
            <a:r>
              <a:rPr lang="ru-RU" sz="1200" dirty="0" smtClean="0">
                <a:latin typeface="GOST type B" pitchFamily="2" charset="0"/>
              </a:rPr>
              <a:t>Александра </a:t>
            </a:r>
            <a:r>
              <a:rPr lang="ru-RU" sz="1200" dirty="0">
                <a:latin typeface="GOST type B" pitchFamily="2" charset="0"/>
              </a:rPr>
              <a:t>Леонтьевна Бостром, Николай Александрович Толстои</a:t>
            </a:r>
            <a:r>
              <a:rPr lang="ru-RU" sz="1200" dirty="0">
                <a:latin typeface="GOST type B" pitchFamily="2" charset="0"/>
                <a:hlinkClick r:id="rId5"/>
              </a:rPr>
              <a:t>̆</a:t>
            </a:r>
            <a:endParaRPr lang="ru-RU" sz="1200" dirty="0">
              <a:latin typeface="GOST type B" pitchFamily="2" charset="0"/>
            </a:endParaRPr>
          </a:p>
          <a:p>
            <a:r>
              <a:rPr lang="ru-RU" sz="1200" b="1" dirty="0" smtClean="0">
                <a:latin typeface="GOST type B" pitchFamily="2" charset="0"/>
              </a:rPr>
              <a:t>Дети: </a:t>
            </a:r>
            <a:r>
              <a:rPr lang="ru-RU" sz="1200" dirty="0" smtClean="0">
                <a:latin typeface="GOST type B" pitchFamily="2" charset="0"/>
              </a:rPr>
              <a:t>Дмитрий </a:t>
            </a:r>
            <a:r>
              <a:rPr lang="ru-RU" sz="1200" dirty="0">
                <a:latin typeface="GOST type B" pitchFamily="2" charset="0"/>
              </a:rPr>
              <a:t>Толстой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91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5680" y="116632"/>
            <a:ext cx="5128599" cy="41096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GOST type B" pitchFamily="2" charset="0"/>
              </a:rPr>
              <a:t>Образ Буратино получил </a:t>
            </a:r>
            <a:r>
              <a:rPr lang="ru-RU" b="1" dirty="0" smtClean="0">
                <a:solidFill>
                  <a:srgbClr val="002060"/>
                </a:solidFill>
                <a:latin typeface="GOST type B" pitchFamily="2" charset="0"/>
              </a:rPr>
              <a:t>большую </a:t>
            </a:r>
            <a:r>
              <a:rPr lang="ru-RU" b="1" dirty="0">
                <a:solidFill>
                  <a:srgbClr val="002060"/>
                </a:solidFill>
                <a:latin typeface="GOST type B" pitchFamily="2" charset="0"/>
              </a:rPr>
              <a:t>популярность в </a:t>
            </a:r>
            <a:r>
              <a:rPr lang="ru-RU" b="1" dirty="0">
                <a:solidFill>
                  <a:srgbClr val="002060"/>
                </a:solidFill>
                <a:latin typeface="GOST type B" pitchFamily="2" charset="0"/>
                <a:hlinkClick r:id="rId2" tooltip="СССР"/>
              </a:rPr>
              <a:t>СССР</a:t>
            </a:r>
            <a:r>
              <a:rPr lang="ru-RU" b="1" dirty="0">
                <a:solidFill>
                  <a:srgbClr val="002060"/>
                </a:solidFill>
                <a:latin typeface="GOST type B" pitchFamily="2" charset="0"/>
              </a:rPr>
              <a:t>. В журнале «Весёлые картинки» он стал членом Клуба весёлых человечков, состоящего из известных персонажей детских книг и фильмов. Был главным персонажем популярной советской детской телепередачи «Выставка Буратино», на которой демонстрировал присылаемые детьми рисунки.</a:t>
            </a:r>
          </a:p>
        </p:txBody>
      </p:sp>
      <p:pic>
        <p:nvPicPr>
          <p:cNvPr id="3074" name="Picture 2" descr="https://im1-tub-ru.yandex.net/i?id=acb5b1193b96315e32f9d555d065ed40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999" cy="274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3-tub-ru.yandex.net/i?id=4400af3292ad459cb75a9845bf7d8cb9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4357286"/>
            <a:ext cx="3528392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767" y="3035494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OST type B" pitchFamily="2" charset="0"/>
              </a:rPr>
              <a:t>Буратино</a:t>
            </a:r>
            <a:r>
              <a:rPr lang="ru-RU" b="1" dirty="0">
                <a:solidFill>
                  <a:srgbClr val="00B050"/>
                </a:solidFill>
                <a:latin typeface="GOST type B" pitchFamily="2" charset="0"/>
              </a:rPr>
              <a:t>-</a:t>
            </a:r>
            <a:r>
              <a:rPr lang="ru-RU" b="1" dirty="0" smtClean="0">
                <a:solidFill>
                  <a:srgbClr val="00B050"/>
                </a:solidFill>
                <a:latin typeface="GOST type B" pitchFamily="2" charset="0"/>
              </a:rPr>
              <a:t>деревянная</a:t>
            </a:r>
            <a:r>
              <a:rPr lang="ru-RU" b="1" dirty="0">
                <a:solidFill>
                  <a:srgbClr val="00B050"/>
                </a:solidFill>
                <a:latin typeface="GOST type B" pitchFamily="2" charset="0"/>
              </a:rPr>
              <a:t> кукла, выструганная папой Карло из бревна. Он глуповат, наивен. Буратино </a:t>
            </a:r>
            <a:r>
              <a:rPr lang="ru-RU" b="1" dirty="0" smtClean="0">
                <a:solidFill>
                  <a:srgbClr val="00B050"/>
                </a:solidFill>
                <a:latin typeface="GOST type B" pitchFamily="2" charset="0"/>
              </a:rPr>
              <a:t>обманывает папу</a:t>
            </a:r>
            <a:r>
              <a:rPr lang="ru-RU" b="1" dirty="0">
                <a:solidFill>
                  <a:srgbClr val="00B050"/>
                </a:solidFill>
                <a:latin typeface="GOST type B" pitchFamily="2" charset="0"/>
              </a:rPr>
              <a:t> Карло и вместо того, чтобы идти в школу идёт в уличный </a:t>
            </a:r>
            <a:r>
              <a:rPr lang="ru-RU" b="1" dirty="0" smtClean="0">
                <a:solidFill>
                  <a:srgbClr val="00B050"/>
                </a:solidFill>
                <a:latin typeface="GOST type B" pitchFamily="2" charset="0"/>
              </a:rPr>
              <a:t>театр возглавляемый</a:t>
            </a:r>
            <a:r>
              <a:rPr lang="ru-RU" b="1" dirty="0">
                <a:solidFill>
                  <a:srgbClr val="00B050"/>
                </a:solidFill>
                <a:latin typeface="GOST type B" pitchFamily="2" charset="0"/>
              </a:rPr>
              <a:t> Карабасом Барабасом. Дальше Буратино попадается на уловку кота Базилио и лисы Алисы и фактически отдаёт им деньги, которыепредназначались на покупку азбуки.</a:t>
            </a:r>
          </a:p>
        </p:txBody>
      </p:sp>
    </p:spTree>
    <p:extLst>
      <p:ext uri="{BB962C8B-B14F-4D97-AF65-F5344CB8AC3E}">
        <p14:creationId xmlns:p14="http://schemas.microsoft.com/office/powerpoint/2010/main" val="4325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6">
              <a:lumMod val="40000"/>
              <a:lumOff val="60000"/>
            </a:schemeClr>
          </a:solidFill>
          <a:effectLst>
            <a:glow rad="1320800">
              <a:schemeClr val="accent1"/>
            </a:glo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Угадай!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5911451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OST type B" pitchFamily="2" charset="0"/>
              </a:rPr>
              <a:t>1. Как называлась харчевня , которую пасет Буратино, кот и лиса?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GOST type B" pitchFamily="2" charset="0"/>
              </a:rPr>
              <a:t>а</a:t>
            </a:r>
            <a:r>
              <a:rPr lang="ru-RU" sz="1800" b="1" dirty="0" smtClean="0">
                <a:solidFill>
                  <a:srgbClr val="002060"/>
                </a:solidFill>
                <a:latin typeface="GOST type B" pitchFamily="2" charset="0"/>
              </a:rPr>
              <a:t>) </a:t>
            </a:r>
            <a:r>
              <a:rPr lang="ru-RU" sz="1800" dirty="0" smtClean="0">
                <a:solidFill>
                  <a:srgbClr val="002060"/>
                </a:solidFill>
                <a:latin typeface="GOST type B" pitchFamily="2" charset="0"/>
              </a:rPr>
              <a:t>«Три толстяка»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OST type B" pitchFamily="2" charset="0"/>
              </a:rPr>
              <a:t>б) </a:t>
            </a:r>
            <a:r>
              <a:rPr lang="ru-RU" sz="1800" dirty="0" smtClean="0">
                <a:solidFill>
                  <a:srgbClr val="002060"/>
                </a:solidFill>
                <a:latin typeface="GOST type B" pitchFamily="2" charset="0"/>
              </a:rPr>
              <a:t>«У Дяди Вани»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OST type B" pitchFamily="2" charset="0"/>
              </a:rPr>
              <a:t>в) </a:t>
            </a:r>
            <a:r>
              <a:rPr lang="ru-RU" sz="1800" dirty="0" smtClean="0">
                <a:solidFill>
                  <a:srgbClr val="002060"/>
                </a:solidFill>
                <a:latin typeface="GOST type B" pitchFamily="2" charset="0"/>
              </a:rPr>
              <a:t>«Три пескаря»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GOST type B" pitchFamily="2" charset="0"/>
              </a:rPr>
              <a:t>2.Как называлось поле , куда отправились лиса, кот и Буратино?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GOST type B" pitchFamily="2" charset="0"/>
              </a:rPr>
              <a:t>а) </a:t>
            </a:r>
            <a:r>
              <a:rPr lang="ru-RU" sz="1800" dirty="0" smtClean="0">
                <a:solidFill>
                  <a:srgbClr val="00B050"/>
                </a:solidFill>
                <a:latin typeface="GOST type B" pitchFamily="2" charset="0"/>
              </a:rPr>
              <a:t>поле дураков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GOST type B" pitchFamily="2" charset="0"/>
              </a:rPr>
              <a:t>б) </a:t>
            </a:r>
            <a:r>
              <a:rPr lang="ru-RU" sz="1800" dirty="0" smtClean="0">
                <a:solidFill>
                  <a:srgbClr val="00B050"/>
                </a:solidFill>
                <a:latin typeface="GOST type B" pitchFamily="2" charset="0"/>
              </a:rPr>
              <a:t>поле приключений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GOST type B" pitchFamily="2" charset="0"/>
              </a:rPr>
              <a:t>в) </a:t>
            </a:r>
            <a:r>
              <a:rPr lang="ru-RU" sz="1800" dirty="0" smtClean="0">
                <a:solidFill>
                  <a:srgbClr val="00B050"/>
                </a:solidFill>
                <a:latin typeface="GOST type B" pitchFamily="2" charset="0"/>
              </a:rPr>
              <a:t>поле чудес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OST type B" pitchFamily="2" charset="0"/>
              </a:rPr>
              <a:t>3. Кто такая Шушара?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OST type B" pitchFamily="2" charset="0"/>
              </a:rPr>
              <a:t>а)</a:t>
            </a:r>
            <a:r>
              <a:rPr lang="ru-RU" sz="1800" dirty="0" smtClean="0">
                <a:solidFill>
                  <a:srgbClr val="C00000"/>
                </a:solidFill>
                <a:latin typeface="GOST type B" pitchFamily="2" charset="0"/>
              </a:rPr>
              <a:t> саранча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OST type B" pitchFamily="2" charset="0"/>
              </a:rPr>
              <a:t>б) </a:t>
            </a:r>
            <a:r>
              <a:rPr lang="ru-RU" sz="1800" dirty="0" smtClean="0">
                <a:solidFill>
                  <a:srgbClr val="C00000"/>
                </a:solidFill>
                <a:latin typeface="GOST type B" pitchFamily="2" charset="0"/>
              </a:rPr>
              <a:t>крыса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OST type B" pitchFamily="2" charset="0"/>
              </a:rPr>
              <a:t>в) </a:t>
            </a:r>
            <a:r>
              <a:rPr lang="ru-RU" sz="1800" dirty="0" smtClean="0">
                <a:solidFill>
                  <a:srgbClr val="C00000"/>
                </a:solidFill>
                <a:latin typeface="GOST type B" pitchFamily="2" charset="0"/>
              </a:rPr>
              <a:t>жаба</a:t>
            </a:r>
            <a:endParaRPr lang="ru-RU" sz="1800" dirty="0">
              <a:solidFill>
                <a:srgbClr val="C00000"/>
              </a:solidFill>
              <a:latin typeface="GOST type B" pitchFamily="2" charset="0"/>
            </a:endParaRPr>
          </a:p>
        </p:txBody>
      </p:sp>
      <p:pic>
        <p:nvPicPr>
          <p:cNvPr id="4098" name="Picture 2" descr="https://im3-tub-ru.yandex.net/i?id=79404ed9295da840360c822d4c8f204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5" y="3562005"/>
            <a:ext cx="4282204" cy="32959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6163" y="116632"/>
            <a:ext cx="3442021" cy="4752528"/>
          </a:xfrm>
          <a:gradFill>
            <a:gsLst>
              <a:gs pos="7200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glow rad="139700">
              <a:schemeClr val="accent2">
                <a:satMod val="175000"/>
                <a:alpha val="69000"/>
              </a:schemeClr>
            </a:glow>
            <a:outerShdw blurRad="50800" dir="1620000" algn="ctr" rotWithShape="0">
              <a:srgbClr val="000000">
                <a:alpha val="47000"/>
              </a:srgb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GOST type B" pitchFamily="2" charset="0"/>
              </a:rPr>
              <a:t>Что представлял собой колпачок?        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FF0000"/>
                </a:solidFill>
                <a:latin typeface="GOST type B" pitchFamily="2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GOST type B" pitchFamily="2" charset="0"/>
              </a:rPr>
              <a:t>) НОСОК                                                                                        Б) ВАРЕЖКА                                                                   В) БУМАЖНЫЙ  БЕРЕТ  </a:t>
            </a:r>
            <a:endParaRPr lang="en-US" sz="1400" dirty="0" smtClean="0">
              <a:solidFill>
                <a:srgbClr val="FF000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GOST type B" pitchFamily="2" charset="0"/>
              </a:rPr>
              <a:t>                                                               </a:t>
            </a:r>
            <a:r>
              <a:rPr lang="ru-RU" sz="1200" b="1" dirty="0" smtClean="0">
                <a:solidFill>
                  <a:srgbClr val="00B050"/>
                </a:solidFill>
                <a:latin typeface="GOST type B" pitchFamily="2" charset="0"/>
              </a:rPr>
              <a:t>КОГО ИЗ ПЕРСОНАЖЕЙ МОЖНО НАЗВАТЬ  ДОЛГОЖИТЕЛЕЙ?   </a:t>
            </a:r>
            <a:endParaRPr lang="en-US" sz="1200" b="1" dirty="0" smtClean="0">
              <a:solidFill>
                <a:srgbClr val="00B05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B050"/>
                </a:solidFill>
                <a:latin typeface="GOST type B" pitchFamily="2" charset="0"/>
              </a:rPr>
              <a:t>                                                                           </a:t>
            </a:r>
            <a:r>
              <a:rPr lang="ru-RU" sz="1200" dirty="0" smtClean="0">
                <a:solidFill>
                  <a:srgbClr val="00B050"/>
                </a:solidFill>
                <a:latin typeface="GOST type B" pitchFamily="2" charset="0"/>
              </a:rPr>
              <a:t>А) КАРАБАС  БАРАБАС                                                                      Б) ЧЕРЕПАХА  ТОРТИЛА                                                      В) ДУРЕМАР</a:t>
            </a:r>
            <a:endParaRPr lang="en-US" sz="1200" dirty="0" smtClean="0">
              <a:solidFill>
                <a:srgbClr val="00B05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B050"/>
                </a:solidFill>
                <a:latin typeface="GOST type B" pitchFamily="2" charset="0"/>
              </a:rPr>
              <a:t>                                               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GOST type B" pitchFamily="2" charset="0"/>
              </a:rPr>
              <a:t>КАКОЙ </a:t>
            </a:r>
            <a:r>
              <a:rPr lang="ru-RU" sz="1200" b="1" dirty="0" smtClean="0">
                <a:solidFill>
                  <a:srgbClr val="002060"/>
                </a:solidFill>
                <a:latin typeface="GOST type B" pitchFamily="2" charset="0"/>
              </a:rPr>
              <a:t>МУДРЫЙ  СОВЕТ ДАЛ СВЕРЧОК  БУРАТИНО?  </a:t>
            </a:r>
            <a:endParaRPr lang="en-US" sz="1200" b="1" dirty="0" smtClean="0">
              <a:solidFill>
                <a:srgbClr val="002060"/>
              </a:solidFill>
              <a:latin typeface="GOST type B" pitchFamily="2" charset="0"/>
            </a:endParaRPr>
          </a:p>
          <a:p>
            <a:endParaRPr lang="en-US" sz="1200" b="1" dirty="0" smtClean="0">
              <a:solidFill>
                <a:srgbClr val="00206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  <a:latin typeface="GOST type B" pitchFamily="2" charset="0"/>
              </a:rPr>
              <a:t>А) УБЕЖАТЬ  ОТ  КАРЛО                                                                    Б) ПОЙТИ  ЗАРАБАТАВАТЬ  ДЕНЬГИ                                               В) ПОЙТИ В ШКОЛУ  </a:t>
            </a:r>
            <a:endParaRPr lang="en-US" sz="1200" dirty="0" smtClean="0">
              <a:solidFill>
                <a:srgbClr val="00206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  <a:latin typeface="GOST type B" pitchFamily="2" charset="0"/>
              </a:rPr>
              <a:t> </a:t>
            </a:r>
            <a:endParaRPr lang="en-US" sz="1200" dirty="0" smtClean="0">
              <a:solidFill>
                <a:srgbClr val="00206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  <a:latin typeface="GOST type B" pitchFamily="2" charset="0"/>
              </a:rPr>
              <a:t>КАК ЗВАЛИ ПРЕДПРИНЕМАТЕЛЯ  КОТОРЫЙ ЗАНИМАЛСЯ  ПРОДАЖИЙ  ЛЕЧЕБНЫХ  ПИЯВОК</a:t>
            </a:r>
            <a:r>
              <a:rPr lang="ru-RU" sz="1200" b="1" dirty="0">
                <a:solidFill>
                  <a:srgbClr val="C00000"/>
                </a:solidFill>
                <a:latin typeface="GOST type B" pitchFamily="2" charset="0"/>
              </a:rPr>
              <a:t>?</a:t>
            </a:r>
            <a:r>
              <a:rPr lang="ru-RU" sz="1200" b="1" dirty="0" smtClean="0">
                <a:solidFill>
                  <a:srgbClr val="C00000"/>
                </a:solidFill>
                <a:latin typeface="GOST type B" pitchFamily="2" charset="0"/>
              </a:rPr>
              <a:t>  </a:t>
            </a:r>
            <a:endParaRPr lang="en-US" sz="1200" b="1" dirty="0" smtClean="0">
              <a:solidFill>
                <a:srgbClr val="C0000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  <a:latin typeface="GOST type B" pitchFamily="2" charset="0"/>
              </a:rPr>
              <a:t>                  </a:t>
            </a:r>
            <a:r>
              <a:rPr lang="en-US" sz="1200" b="1" dirty="0" smtClean="0">
                <a:solidFill>
                  <a:srgbClr val="C00000"/>
                </a:solidFill>
                <a:latin typeface="GOST type B" pitchFamily="2" charset="0"/>
              </a:rPr>
              <a:t>                                                          </a:t>
            </a:r>
            <a:r>
              <a:rPr lang="ru-RU" sz="1200" b="1" dirty="0" smtClean="0">
                <a:solidFill>
                  <a:srgbClr val="C00000"/>
                </a:solidFill>
                <a:latin typeface="GOST type B" pitchFamily="2" charset="0"/>
              </a:rPr>
              <a:t>  </a:t>
            </a:r>
            <a:endParaRPr lang="en-US" sz="1200" b="1" dirty="0" smtClean="0">
              <a:solidFill>
                <a:srgbClr val="C00000"/>
              </a:solidFill>
              <a:latin typeface="GOST type B" pitchFamily="2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C00000"/>
                </a:solidFill>
                <a:latin typeface="GOST type B" pitchFamily="2" charset="0"/>
              </a:rPr>
              <a:t>А) МАРШЕЛАД                                         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GOST type B" pitchFamily="2" charset="0"/>
              </a:rPr>
              <a:t>Б</a:t>
            </a:r>
            <a:r>
              <a:rPr lang="ru-RU" sz="1200" dirty="0" smtClean="0">
                <a:solidFill>
                  <a:srgbClr val="C00000"/>
                </a:solidFill>
                <a:latin typeface="GOST type B" pitchFamily="2" charset="0"/>
              </a:rPr>
              <a:t>) КОРОЛЬКОВ                                                                                      В) ДУРЕМАР</a:t>
            </a:r>
            <a:endParaRPr lang="ru-RU" sz="1400" dirty="0" smtClean="0">
              <a:solidFill>
                <a:srgbClr val="C00000"/>
              </a:solidFill>
              <a:latin typeface="GOST type B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00289" cy="2880320"/>
          </a:xfrm>
          <a:prstGeom prst="roundRect">
            <a:avLst>
              <a:gd name="adj" fmla="val 855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http://maybeday.com/system/uploads/image/photo/19813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1423"/>
            <a:ext cx="2747797" cy="20608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728192"/>
          </a:xfr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765300">
              <a:schemeClr val="accent1"/>
            </a:glow>
            <a:reflection stA="21000" endPos="65000" dist="12700" dir="5400000" sy="-100000" algn="bl" rotWithShape="0"/>
            <a:softEdge rad="0"/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До  </a:t>
            </a:r>
            <a:r>
              <a:rPr lang="ru-RU" sz="6000" b="1" dirty="0" smtClean="0">
                <a:solidFill>
                  <a:srgbClr val="C00000"/>
                </a:solidFill>
              </a:rPr>
              <a:t>встречи!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V="1">
            <a:off x="4716016" y="3645024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9538"/>
            <a:ext cx="4248472" cy="2973597"/>
          </a:xfrm>
          <a:prstGeom prst="roundRect">
            <a:avLst>
              <a:gd name="adj" fmla="val 6922"/>
            </a:avLst>
          </a:prstGeom>
          <a:ln>
            <a:noFill/>
          </a:ln>
          <a:effectLst>
            <a:outerShdw blurRad="1054100" dist="533400" dir="6720000" algn="tl" rotWithShape="0">
              <a:srgbClr val="000000">
                <a:alpha val="0"/>
              </a:srgbClr>
            </a:outerShdw>
            <a:reflection stA="78000" endPos="65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&quot;Приключения Буратино&quot; - история создания фильма Приключения Буратино, кино, ссср, факты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25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3" b="22853"/>
          <a:stretch>
            <a:fillRect/>
          </a:stretch>
        </p:blipFill>
        <p:spPr bwMode="auto">
          <a:xfrm>
            <a:off x="4644008" y="2348880"/>
            <a:ext cx="4104456" cy="3680544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213</Words>
  <Application>Microsoft Office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на тему: Приключение Буратино</vt:lpstr>
      <vt:lpstr>Презентация PowerPoint</vt:lpstr>
      <vt:lpstr>Презентация PowerPoint</vt:lpstr>
      <vt:lpstr>Угадай!</vt:lpstr>
      <vt:lpstr>Презентация PowerPoint</vt:lpstr>
      <vt:lpstr>До 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Приключение Буратино</dc:title>
  <dc:creator>Asus</dc:creator>
  <cp:lastModifiedBy>Asus</cp:lastModifiedBy>
  <cp:revision>15</cp:revision>
  <dcterms:created xsi:type="dcterms:W3CDTF">2017-03-04T16:58:25Z</dcterms:created>
  <dcterms:modified xsi:type="dcterms:W3CDTF">2017-03-05T17:15:30Z</dcterms:modified>
</cp:coreProperties>
</file>