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9" r:id="rId3"/>
    <p:sldId id="280" r:id="rId4"/>
    <p:sldId id="281" r:id="rId5"/>
    <p:sldId id="284" r:id="rId6"/>
    <p:sldId id="288" r:id="rId7"/>
    <p:sldId id="290" r:id="rId8"/>
    <p:sldId id="292" r:id="rId9"/>
    <p:sldId id="293"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D91129E-47EA-42A7-98FC-DF6E028FC022}" type="datetimeFigureOut">
              <a:rPr lang="ru-RU" smtClean="0"/>
              <a:t>05.03.2017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91129E-47EA-42A7-98FC-DF6E028FC022}" type="datetimeFigureOut">
              <a:rPr lang="ru-RU" smtClean="0"/>
              <a:t>05.03.2017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D91129E-47EA-42A7-98FC-DF6E028FC022}" type="datetimeFigureOut">
              <a:rPr lang="ru-RU" smtClean="0"/>
              <a:t>05.03.2017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06E426-BF45-49B1-9102-2E4A928FD8EC}"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91129E-47EA-42A7-98FC-DF6E028FC022}" type="datetimeFigureOut">
              <a:rPr lang="ru-RU" smtClean="0"/>
              <a:t>05.03.2017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06E426-BF45-49B1-9102-2E4A928FD8EC}"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91129E-47EA-42A7-98FC-DF6E028FC022}" type="datetimeFigureOut">
              <a:rPr lang="ru-RU" smtClean="0"/>
              <a:t>05.03.2017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FD91129E-47EA-42A7-98FC-DF6E028FC022}" type="datetimeFigureOut">
              <a:rPr lang="ru-RU" smtClean="0"/>
              <a:t>05.03.2017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06E426-BF45-49B1-9102-2E4A928FD8EC}"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D91129E-47EA-42A7-98FC-DF6E028FC022}" type="datetimeFigureOut">
              <a:rPr lang="ru-RU" smtClean="0"/>
              <a:t>05.03.2017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91129E-47EA-42A7-98FC-DF6E028FC022}" type="datetimeFigureOut">
              <a:rPr lang="ru-RU" smtClean="0"/>
              <a:t>05.03.2017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FD91129E-47EA-42A7-98FC-DF6E028FC022}" type="datetimeFigureOut">
              <a:rPr lang="ru-RU" smtClean="0"/>
              <a:t>05.03.2017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D06E426-BF45-49B1-9102-2E4A928FD8E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D91129E-47EA-42A7-98FC-DF6E028FC022}" type="datetimeFigureOut">
              <a:rPr lang="ru-RU" smtClean="0"/>
              <a:t>05.03.2017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06E426-BF45-49B1-9102-2E4A928FD8EC}"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91129E-47EA-42A7-98FC-DF6E028FC022}" type="datetimeFigureOut">
              <a:rPr lang="ru-RU" smtClean="0"/>
              <a:t>05.03.2017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06E426-BF45-49B1-9102-2E4A928FD8EC}"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FD91129E-47EA-42A7-98FC-DF6E028FC022}" type="datetimeFigureOut">
              <a:rPr lang="ru-RU" smtClean="0"/>
              <a:t>05.03.2017</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CD06E426-BF45-49B1-9102-2E4A928FD8EC}"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3356992"/>
            <a:ext cx="7772400" cy="1470025"/>
          </a:xfrm>
        </p:spPr>
        <p:txBody>
          <a:bodyPr/>
          <a:lstStyle/>
          <a:p>
            <a:r>
              <a:rPr lang="ru-RU" dirty="0" smtClean="0">
                <a:latin typeface="Bookman Old Style" panose="02050604050505020204" pitchFamily="18" charset="0"/>
              </a:rPr>
              <a:t>Приключения Буратино (1975)</a:t>
            </a:r>
            <a:endParaRPr lang="ru-RU" dirty="0">
              <a:latin typeface="Bookman Old Style" panose="02050604050505020204" pitchFamily="18" charset="0"/>
            </a:endParaRPr>
          </a:p>
        </p:txBody>
      </p:sp>
      <p:sp>
        <p:nvSpPr>
          <p:cNvPr id="3" name="Подзаголовок 2"/>
          <p:cNvSpPr>
            <a:spLocks noGrp="1"/>
          </p:cNvSpPr>
          <p:nvPr>
            <p:ph type="subTitle" idx="1"/>
          </p:nvPr>
        </p:nvSpPr>
        <p:spPr>
          <a:xfrm>
            <a:off x="3995936" y="5013176"/>
            <a:ext cx="4968552" cy="1415008"/>
          </a:xfrm>
        </p:spPr>
        <p:txBody>
          <a:bodyPr>
            <a:noAutofit/>
          </a:bodyPr>
          <a:lstStyle/>
          <a:p>
            <a:r>
              <a:rPr lang="ru-RU" sz="2000" dirty="0" smtClean="0">
                <a:solidFill>
                  <a:schemeClr val="tx1"/>
                </a:solidFill>
                <a:latin typeface="Bookman Old Style" panose="02050604050505020204" pitchFamily="18" charset="0"/>
              </a:rPr>
              <a:t>Выполнил: </a:t>
            </a:r>
            <a:r>
              <a:rPr lang="ru-RU" sz="2000" dirty="0" err="1" smtClean="0">
                <a:solidFill>
                  <a:schemeClr val="tx1"/>
                </a:solidFill>
                <a:latin typeface="Bookman Old Style" panose="02050604050505020204" pitchFamily="18" charset="0"/>
              </a:rPr>
              <a:t>Гасин</a:t>
            </a:r>
            <a:r>
              <a:rPr lang="ru-RU" sz="2000" dirty="0" smtClean="0">
                <a:solidFill>
                  <a:schemeClr val="tx1"/>
                </a:solidFill>
                <a:latin typeface="Bookman Old Style" panose="02050604050505020204" pitchFamily="18" charset="0"/>
              </a:rPr>
              <a:t> Денис</a:t>
            </a:r>
          </a:p>
          <a:p>
            <a:r>
              <a:rPr lang="ru-RU" sz="2000" dirty="0" smtClean="0">
                <a:solidFill>
                  <a:schemeClr val="tx1"/>
                </a:solidFill>
                <a:latin typeface="Bookman Old Style" panose="02050604050505020204" pitchFamily="18" charset="0"/>
              </a:rPr>
              <a:t>Ученик 2д класса МБОУ СОШ №7</a:t>
            </a:r>
          </a:p>
          <a:p>
            <a:r>
              <a:rPr lang="ru-RU" sz="2000" dirty="0" smtClean="0">
                <a:solidFill>
                  <a:schemeClr val="tx1"/>
                </a:solidFill>
                <a:latin typeface="Bookman Old Style" panose="02050604050505020204" pitchFamily="18" charset="0"/>
              </a:rPr>
              <a:t>Г. Туймазы</a:t>
            </a:r>
          </a:p>
          <a:p>
            <a:r>
              <a:rPr lang="ru-RU" sz="2000" dirty="0" smtClean="0">
                <a:solidFill>
                  <a:schemeClr val="tx1"/>
                </a:solidFill>
                <a:latin typeface="Bookman Old Style" panose="02050604050505020204" pitchFamily="18" charset="0"/>
              </a:rPr>
              <a:t>Руководитель: </a:t>
            </a:r>
            <a:r>
              <a:rPr lang="ru-RU" sz="2000" dirty="0" err="1" smtClean="0">
                <a:solidFill>
                  <a:schemeClr val="tx1"/>
                </a:solidFill>
                <a:latin typeface="Bookman Old Style" panose="02050604050505020204" pitchFamily="18" charset="0"/>
              </a:rPr>
              <a:t>Миннулина</a:t>
            </a:r>
            <a:r>
              <a:rPr lang="ru-RU" sz="2000" dirty="0" smtClean="0">
                <a:solidFill>
                  <a:schemeClr val="tx1"/>
                </a:solidFill>
                <a:latin typeface="Bookman Old Style" panose="02050604050505020204" pitchFamily="18" charset="0"/>
              </a:rPr>
              <a:t> И. В.</a:t>
            </a:r>
            <a:endParaRPr lang="ru-RU" sz="2000" dirty="0">
              <a:solidFill>
                <a:schemeClr val="tx1"/>
              </a:solidFill>
              <a:latin typeface="Bookman Old Style" panose="02050604050505020204" pitchFamily="18" charset="0"/>
            </a:endParaRPr>
          </a:p>
        </p:txBody>
      </p:sp>
      <p:pic>
        <p:nvPicPr>
          <p:cNvPr id="5124" name="Picture 4" descr="http://iphone5release.org/pics/5762c444bf1e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0"/>
            <a:ext cx="8640960" cy="32646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38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88640"/>
            <a:ext cx="7772400" cy="750292"/>
          </a:xfrm>
        </p:spPr>
        <p:txBody>
          <a:bodyPr>
            <a:normAutofit fontScale="90000"/>
          </a:bodyPr>
          <a:lstStyle/>
          <a:p>
            <a:r>
              <a:rPr lang="ru-RU" dirty="0" smtClean="0"/>
              <a:t>Приключения Буратино (1975)</a:t>
            </a:r>
            <a:endParaRPr lang="ru-RU" dirty="0"/>
          </a:p>
        </p:txBody>
      </p:sp>
      <p:sp>
        <p:nvSpPr>
          <p:cNvPr id="3" name="Текст 2"/>
          <p:cNvSpPr>
            <a:spLocks noGrp="1"/>
          </p:cNvSpPr>
          <p:nvPr>
            <p:ph type="body" idx="1"/>
          </p:nvPr>
        </p:nvSpPr>
        <p:spPr>
          <a:xfrm>
            <a:off x="755576" y="980728"/>
            <a:ext cx="7772400" cy="5544615"/>
          </a:xfrm>
        </p:spPr>
        <p:txBody>
          <a:bodyPr>
            <a:normAutofit fontScale="77500" lnSpcReduction="20000"/>
          </a:bodyPr>
          <a:lstStyle/>
          <a:p>
            <a:pPr marL="342900" indent="-342900">
              <a:buFont typeface="Arial" panose="020B0604020202020204" pitchFamily="34" charset="0"/>
              <a:buChar char="•"/>
            </a:pPr>
            <a:r>
              <a:rPr lang="ru-RU" u="sng" dirty="0">
                <a:solidFill>
                  <a:schemeClr val="tx1"/>
                </a:solidFill>
                <a:latin typeface="Times New Roman" panose="02020603050405020304" pitchFamily="18" charset="0"/>
                <a:cs typeface="Times New Roman" panose="02020603050405020304" pitchFamily="18" charset="0"/>
              </a:rPr>
              <a:t>Режиссёр</a:t>
            </a:r>
            <a:r>
              <a:rPr lang="ru-RU" dirty="0">
                <a:solidFill>
                  <a:schemeClr val="tx1"/>
                </a:solidFill>
                <a:latin typeface="Times New Roman" panose="02020603050405020304" pitchFamily="18" charset="0"/>
                <a:cs typeface="Times New Roman" panose="02020603050405020304" pitchFamily="18" charset="0"/>
              </a:rPr>
              <a:t>: Леонид Алексеевич Нечаев</a:t>
            </a:r>
          </a:p>
          <a:p>
            <a:pPr marL="342900" indent="-342900">
              <a:buFont typeface="Arial" panose="020B0604020202020204" pitchFamily="34" charset="0"/>
              <a:buChar char="•"/>
            </a:pPr>
            <a:r>
              <a:rPr lang="ru-RU" u="sng" dirty="0">
                <a:solidFill>
                  <a:schemeClr val="tx1"/>
                </a:solidFill>
                <a:latin typeface="Times New Roman" panose="02020603050405020304" pitchFamily="18" charset="0"/>
                <a:cs typeface="Times New Roman" panose="02020603050405020304" pitchFamily="18" charset="0"/>
              </a:rPr>
              <a:t>Жанр</a:t>
            </a:r>
            <a:r>
              <a:rPr lang="ru-RU" dirty="0">
                <a:solidFill>
                  <a:schemeClr val="tx1"/>
                </a:solidFill>
                <a:latin typeface="Times New Roman" panose="02020603050405020304" pitchFamily="18" charset="0"/>
                <a:cs typeface="Times New Roman" panose="02020603050405020304" pitchFamily="18" charset="0"/>
              </a:rPr>
              <a:t>: </a:t>
            </a:r>
            <a:r>
              <a:rPr lang="ru-RU" dirty="0" err="1">
                <a:solidFill>
                  <a:schemeClr val="tx1"/>
                </a:solidFill>
                <a:latin typeface="Times New Roman" panose="02020603050405020304" pitchFamily="18" charset="0"/>
                <a:cs typeface="Times New Roman" panose="02020603050405020304" pitchFamily="18" charset="0"/>
              </a:rPr>
              <a:t>фэнтези</a:t>
            </a:r>
            <a:r>
              <a:rPr lang="ru-RU" dirty="0">
                <a:solidFill>
                  <a:schemeClr val="tx1"/>
                </a:solidFill>
                <a:latin typeface="Times New Roman" panose="02020603050405020304" pitchFamily="18" charset="0"/>
                <a:cs typeface="Times New Roman" panose="02020603050405020304" pitchFamily="18" charset="0"/>
              </a:rPr>
              <a:t>, мюзикл, приключения, семейный, детский, сказка</a:t>
            </a:r>
          </a:p>
          <a:p>
            <a:pPr marL="342900" indent="-342900">
              <a:buFont typeface="Arial" panose="020B0604020202020204" pitchFamily="34" charset="0"/>
              <a:buChar char="•"/>
            </a:pPr>
            <a:r>
              <a:rPr lang="ru-RU" u="sng" dirty="0">
                <a:solidFill>
                  <a:schemeClr val="tx1"/>
                </a:solidFill>
                <a:latin typeface="Times New Roman" panose="02020603050405020304" pitchFamily="18" charset="0"/>
                <a:cs typeface="Times New Roman" panose="02020603050405020304" pitchFamily="18" charset="0"/>
              </a:rPr>
              <a:t>Композитор</a:t>
            </a:r>
            <a:r>
              <a:rPr lang="ru-RU" dirty="0">
                <a:solidFill>
                  <a:schemeClr val="tx1"/>
                </a:solidFill>
                <a:latin typeface="Times New Roman" panose="02020603050405020304" pitchFamily="18" charset="0"/>
                <a:cs typeface="Times New Roman" panose="02020603050405020304" pitchFamily="18" charset="0"/>
              </a:rPr>
              <a:t>: Алексей Рыбников</a:t>
            </a:r>
          </a:p>
          <a:p>
            <a:pPr marL="342900" indent="-342900">
              <a:buFont typeface="Arial" panose="020B0604020202020204" pitchFamily="34" charset="0"/>
              <a:buChar char="•"/>
            </a:pPr>
            <a:r>
              <a:rPr lang="ru-RU" u="sng" dirty="0">
                <a:solidFill>
                  <a:schemeClr val="tx1"/>
                </a:solidFill>
                <a:latin typeface="Times New Roman" panose="02020603050405020304" pitchFamily="18" charset="0"/>
                <a:cs typeface="Times New Roman" panose="02020603050405020304" pitchFamily="18" charset="0"/>
              </a:rPr>
              <a:t>Характеристика мюзикла</a:t>
            </a:r>
            <a:r>
              <a:rPr lang="ru-RU" dirty="0">
                <a:solidFill>
                  <a:schemeClr val="tx1"/>
                </a:solidFill>
                <a:latin typeface="Times New Roman" panose="02020603050405020304" pitchFamily="18" charset="0"/>
                <a:cs typeface="Times New Roman" panose="02020603050405020304" pitchFamily="18" charset="0"/>
              </a:rPr>
              <a:t>:</a:t>
            </a:r>
          </a:p>
          <a:p>
            <a:r>
              <a:rPr lang="ru-RU" sz="2100" dirty="0">
                <a:solidFill>
                  <a:schemeClr val="tx1"/>
                </a:solidFill>
                <a:latin typeface="Times New Roman" panose="02020603050405020304" pitchFamily="18" charset="0"/>
                <a:cs typeface="Times New Roman" panose="02020603050405020304" pitchFamily="18" charset="0"/>
              </a:rPr>
              <a:t>История Буратино представлена в фильме как смелый ироничный мюзикл, отличающийся удивительным весельем. Леонид Нечаев создал свою версию известной сказки, сохранив при этом и букву, и дух первоисточника. Мюзикл, одна из лучших работ композитора Алексея Рыбникова в кино, будет не раз ставиться во многих театрах страны и выходить в разных версиях на пластинках (японцы купили и перевели все песни из этой картины). Картину купила 91 страна. По мотивам сказки </a:t>
            </a:r>
            <a:r>
              <a:rPr lang="ru-RU" sz="2100" dirty="0" err="1">
                <a:solidFill>
                  <a:schemeClr val="tx1"/>
                </a:solidFill>
                <a:latin typeface="Times New Roman" panose="02020603050405020304" pitchFamily="18" charset="0"/>
                <a:cs typeface="Times New Roman" panose="02020603050405020304" pitchFamily="18" charset="0"/>
              </a:rPr>
              <a:t>А.Н.Толстого</a:t>
            </a:r>
            <a:r>
              <a:rPr lang="ru-RU" sz="2100" dirty="0">
                <a:solidFill>
                  <a:schemeClr val="tx1"/>
                </a:solidFill>
                <a:latin typeface="Times New Roman" panose="02020603050405020304" pitchFamily="18" charset="0"/>
                <a:cs typeface="Times New Roman" panose="02020603050405020304" pitchFamily="18" charset="0"/>
              </a:rPr>
              <a:t> «Золотой ключик, или Приключения Буратино</a:t>
            </a:r>
            <a:r>
              <a:rPr lang="ru-RU" sz="2100" dirty="0" smtClean="0">
                <a:solidFill>
                  <a:schemeClr val="tx1"/>
                </a:solidFill>
                <a:latin typeface="Times New Roman" panose="02020603050405020304" pitchFamily="18" charset="0"/>
                <a:cs typeface="Times New Roman" panose="02020603050405020304" pitchFamily="18" charset="0"/>
              </a:rPr>
              <a:t>».</a:t>
            </a:r>
            <a:r>
              <a:rPr lang="ru-RU" sz="2100" u="sng" dirty="0">
                <a:solidFill>
                  <a:schemeClr val="tx1"/>
                </a:solidFill>
                <a:latin typeface="Times New Roman" panose="02020603050405020304" pitchFamily="18" charset="0"/>
                <a:cs typeface="Times New Roman" panose="02020603050405020304" pitchFamily="18" charset="0"/>
              </a:rPr>
              <a:t> В ролях:</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Дима Иосифов — Буратино</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Таня Проценко — Мальвина</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Роман </a:t>
            </a:r>
            <a:r>
              <a:rPr lang="ru-RU" sz="2100" dirty="0" err="1">
                <a:solidFill>
                  <a:schemeClr val="tx1"/>
                </a:solidFill>
                <a:latin typeface="Times New Roman" panose="02020603050405020304" pitchFamily="18" charset="0"/>
                <a:cs typeface="Times New Roman" panose="02020603050405020304" pitchFamily="18" charset="0"/>
              </a:rPr>
              <a:t>Столкарц</a:t>
            </a:r>
            <a:r>
              <a:rPr lang="ru-RU" sz="2100" dirty="0">
                <a:solidFill>
                  <a:schemeClr val="tx1"/>
                </a:solidFill>
                <a:latin typeface="Times New Roman" panose="02020603050405020304" pitchFamily="18" charset="0"/>
                <a:cs typeface="Times New Roman" panose="02020603050405020304" pitchFamily="18" charset="0"/>
              </a:rPr>
              <a:t> — Пьеро</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Томас </a:t>
            </a:r>
            <a:r>
              <a:rPr lang="ru-RU" sz="2100" dirty="0" err="1">
                <a:solidFill>
                  <a:schemeClr val="tx1"/>
                </a:solidFill>
                <a:latin typeface="Times New Roman" panose="02020603050405020304" pitchFamily="18" charset="0"/>
                <a:cs typeface="Times New Roman" panose="02020603050405020304" pitchFamily="18" charset="0"/>
              </a:rPr>
              <a:t>Аугустинас</a:t>
            </a:r>
            <a:r>
              <a:rPr lang="ru-RU" sz="2100" dirty="0">
                <a:solidFill>
                  <a:schemeClr val="tx1"/>
                </a:solidFill>
                <a:latin typeface="Times New Roman" panose="02020603050405020304" pitchFamily="18" charset="0"/>
                <a:cs typeface="Times New Roman" panose="02020603050405020304" pitchFamily="18" charset="0"/>
              </a:rPr>
              <a:t> — пудель </a:t>
            </a:r>
            <a:r>
              <a:rPr lang="ru-RU" sz="2100" dirty="0" err="1">
                <a:solidFill>
                  <a:schemeClr val="tx1"/>
                </a:solidFill>
                <a:latin typeface="Times New Roman" panose="02020603050405020304" pitchFamily="18" charset="0"/>
                <a:cs typeface="Times New Roman" panose="02020603050405020304" pitchFamily="18" charset="0"/>
              </a:rPr>
              <a:t>Артемон</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Григорий </a:t>
            </a:r>
            <a:r>
              <a:rPr lang="ru-RU" sz="2100" dirty="0" err="1">
                <a:solidFill>
                  <a:schemeClr val="tx1"/>
                </a:solidFill>
                <a:latin typeface="Times New Roman" panose="02020603050405020304" pitchFamily="18" charset="0"/>
                <a:cs typeface="Times New Roman" panose="02020603050405020304" pitchFamily="18" charset="0"/>
              </a:rPr>
              <a:t>Светлорусов</a:t>
            </a:r>
            <a:r>
              <a:rPr lang="ru-RU" sz="2100" dirty="0">
                <a:solidFill>
                  <a:schemeClr val="tx1"/>
                </a:solidFill>
                <a:latin typeface="Times New Roman" panose="02020603050405020304" pitchFamily="18" charset="0"/>
                <a:cs typeface="Times New Roman" panose="02020603050405020304" pitchFamily="18" charset="0"/>
              </a:rPr>
              <a:t> — Арлекин</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Николай Гринько — Папа Карло</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Юрий Катин-Ярцев — Джузеппе — Сизый нос</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a:t>
            </a:r>
            <a:r>
              <a:rPr lang="ru-RU" sz="2100" dirty="0" err="1">
                <a:solidFill>
                  <a:schemeClr val="tx1"/>
                </a:solidFill>
                <a:latin typeface="Times New Roman" panose="02020603050405020304" pitchFamily="18" charset="0"/>
                <a:cs typeface="Times New Roman" panose="02020603050405020304" pitchFamily="18" charset="0"/>
              </a:rPr>
              <a:t>Рина</a:t>
            </a:r>
            <a:r>
              <a:rPr lang="ru-RU" sz="2100" dirty="0">
                <a:solidFill>
                  <a:schemeClr val="tx1"/>
                </a:solidFill>
                <a:latin typeface="Times New Roman" panose="02020603050405020304" pitchFamily="18" charset="0"/>
                <a:cs typeface="Times New Roman" panose="02020603050405020304" pitchFamily="18" charset="0"/>
              </a:rPr>
              <a:t> Зелёная — черепаха </a:t>
            </a:r>
            <a:r>
              <a:rPr lang="ru-RU" sz="2100" dirty="0" err="1">
                <a:solidFill>
                  <a:schemeClr val="tx1"/>
                </a:solidFill>
                <a:latin typeface="Times New Roman" panose="02020603050405020304" pitchFamily="18" charset="0"/>
                <a:cs typeface="Times New Roman" panose="02020603050405020304" pitchFamily="18" charset="0"/>
              </a:rPr>
              <a:t>Тортила</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Владимир Этуш — Карабас </a:t>
            </a:r>
            <a:r>
              <a:rPr lang="ru-RU" sz="2100" dirty="0" err="1">
                <a:solidFill>
                  <a:schemeClr val="tx1"/>
                </a:solidFill>
                <a:latin typeface="Times New Roman" panose="02020603050405020304" pitchFamily="18" charset="0"/>
                <a:cs typeface="Times New Roman" panose="02020603050405020304" pitchFamily="18" charset="0"/>
              </a:rPr>
              <a:t>Барабас</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Ролан Быков — Кот </a:t>
            </a:r>
            <a:r>
              <a:rPr lang="ru-RU" sz="2100" dirty="0" err="1">
                <a:solidFill>
                  <a:schemeClr val="tx1"/>
                </a:solidFill>
                <a:latin typeface="Times New Roman" panose="02020603050405020304" pitchFamily="18" charset="0"/>
                <a:cs typeface="Times New Roman" panose="02020603050405020304" pitchFamily="18" charset="0"/>
              </a:rPr>
              <a:t>Базилио</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Елена </a:t>
            </a:r>
            <a:r>
              <a:rPr lang="ru-RU" sz="2100" dirty="0" err="1">
                <a:solidFill>
                  <a:schemeClr val="tx1"/>
                </a:solidFill>
                <a:latin typeface="Times New Roman" panose="02020603050405020304" pitchFamily="18" charset="0"/>
                <a:cs typeface="Times New Roman" panose="02020603050405020304" pitchFamily="18" charset="0"/>
              </a:rPr>
              <a:t>Санаева</a:t>
            </a:r>
            <a:r>
              <a:rPr lang="ru-RU" sz="2100" dirty="0">
                <a:solidFill>
                  <a:schemeClr val="tx1"/>
                </a:solidFill>
                <a:latin typeface="Times New Roman" panose="02020603050405020304" pitchFamily="18" charset="0"/>
                <a:cs typeface="Times New Roman" panose="02020603050405020304" pitchFamily="18" charset="0"/>
              </a:rPr>
              <a:t> — Лиса Алиса</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Владимир Басов — </a:t>
            </a:r>
            <a:r>
              <a:rPr lang="ru-RU" sz="2100" dirty="0" err="1">
                <a:solidFill>
                  <a:schemeClr val="tx1"/>
                </a:solidFill>
                <a:latin typeface="Times New Roman" panose="02020603050405020304" pitchFamily="18" charset="0"/>
                <a:cs typeface="Times New Roman" panose="02020603050405020304" pitchFamily="18" charset="0"/>
              </a:rPr>
              <a:t>Дуремар</a:t>
            </a:r>
            <a:r>
              <a:rPr lang="ru-RU" sz="2100" dirty="0">
                <a:solidFill>
                  <a:schemeClr val="tx1"/>
                </a:solidFill>
                <a:latin typeface="Times New Roman" panose="02020603050405020304" pitchFamily="18" charset="0"/>
                <a:cs typeface="Times New Roman" panose="02020603050405020304" pitchFamily="18" charset="0"/>
              </a:rPr>
              <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a:t>
            </a:r>
            <a:r>
              <a:rPr lang="ru-RU" sz="2100" dirty="0" err="1">
                <a:solidFill>
                  <a:schemeClr val="tx1"/>
                </a:solidFill>
                <a:latin typeface="Times New Roman" panose="02020603050405020304" pitchFamily="18" charset="0"/>
                <a:cs typeface="Times New Roman" panose="02020603050405020304" pitchFamily="18" charset="0"/>
              </a:rPr>
              <a:t>Баадур</a:t>
            </a:r>
            <a:r>
              <a:rPr lang="ru-RU" sz="2100" dirty="0">
                <a:solidFill>
                  <a:schemeClr val="tx1"/>
                </a:solidFill>
                <a:latin typeface="Times New Roman" panose="02020603050405020304" pitchFamily="18" charset="0"/>
                <a:cs typeface="Times New Roman" panose="02020603050405020304" pitchFamily="18" charset="0"/>
              </a:rPr>
              <a:t> </a:t>
            </a:r>
            <a:r>
              <a:rPr lang="ru-RU" sz="2100" dirty="0" err="1">
                <a:solidFill>
                  <a:schemeClr val="tx1"/>
                </a:solidFill>
                <a:latin typeface="Times New Roman" panose="02020603050405020304" pitchFamily="18" charset="0"/>
                <a:cs typeface="Times New Roman" panose="02020603050405020304" pitchFamily="18" charset="0"/>
              </a:rPr>
              <a:t>Цуладзе</a:t>
            </a:r>
            <a:r>
              <a:rPr lang="ru-RU" sz="2100" dirty="0">
                <a:solidFill>
                  <a:schemeClr val="tx1"/>
                </a:solidFill>
                <a:latin typeface="Times New Roman" panose="02020603050405020304" pitchFamily="18" charset="0"/>
                <a:cs typeface="Times New Roman" panose="02020603050405020304" pitchFamily="18" charset="0"/>
              </a:rPr>
              <a:t> — Хозяин харчевни</a:t>
            </a:r>
            <a:br>
              <a:rPr lang="ru-RU" sz="2100" dirty="0">
                <a:solidFill>
                  <a:schemeClr val="tx1"/>
                </a:solidFill>
                <a:latin typeface="Times New Roman" panose="02020603050405020304" pitchFamily="18" charset="0"/>
                <a:cs typeface="Times New Roman" panose="02020603050405020304" pitchFamily="18" charset="0"/>
              </a:rPr>
            </a:br>
            <a:r>
              <a:rPr lang="ru-RU" sz="2100" dirty="0">
                <a:solidFill>
                  <a:schemeClr val="tx1"/>
                </a:solidFill>
                <a:latin typeface="Times New Roman" panose="02020603050405020304" pitchFamily="18" charset="0"/>
                <a:cs typeface="Times New Roman" panose="02020603050405020304" pitchFamily="18" charset="0"/>
              </a:rPr>
              <a:t>• Валентин Букин — Главный Полицейский Бульдог</a:t>
            </a:r>
          </a:p>
          <a:p>
            <a:endParaRPr lang="ru-RU" dirty="0">
              <a:solidFill>
                <a:schemeClr val="tx1"/>
              </a:solidFill>
              <a:latin typeface="Times New Roman" panose="02020603050405020304" pitchFamily="18" charset="0"/>
              <a:cs typeface="Times New Roman" panose="02020603050405020304" pitchFamily="18" charset="0"/>
            </a:endParaRPr>
          </a:p>
          <a:p>
            <a:endParaRPr lang="ru-RU" dirty="0">
              <a:solidFill>
                <a:schemeClr val="tx1"/>
              </a:solidFill>
              <a:latin typeface="Bookman Old Style" panose="02050604050505020204" pitchFamily="18" charset="0"/>
            </a:endParaRPr>
          </a:p>
        </p:txBody>
      </p:sp>
    </p:spTree>
    <p:extLst>
      <p:ext uri="{BB962C8B-B14F-4D97-AF65-F5344CB8AC3E}">
        <p14:creationId xmlns:p14="http://schemas.microsoft.com/office/powerpoint/2010/main" val="232762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7772400" cy="678284"/>
          </a:xfrm>
        </p:spPr>
        <p:txBody>
          <a:bodyPr>
            <a:noAutofit/>
          </a:bodyPr>
          <a:lstStyle/>
          <a:p>
            <a:pPr algn="ctr"/>
            <a:r>
              <a:rPr lang="ru-RU" sz="2000" dirty="0">
                <a:latin typeface="Times New Roman" panose="02020603050405020304" pitchFamily="18" charset="0"/>
                <a:cs typeface="Times New Roman" panose="02020603050405020304" pitchFamily="18" charset="0"/>
              </a:rPr>
              <a:t>М</a:t>
            </a:r>
            <a:r>
              <a:rPr lang="ru-RU" sz="2000" dirty="0" smtClean="0">
                <a:latin typeface="Times New Roman" panose="02020603050405020304" pitchFamily="18" charset="0"/>
                <a:cs typeface="Times New Roman" panose="02020603050405020304" pitchFamily="18" charset="0"/>
              </a:rPr>
              <a:t>узыка из «Приключения Буратино»</a:t>
            </a:r>
            <a:endParaRPr lang="ru-RU" sz="2000" dirty="0">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idx="1"/>
          </p:nvPr>
        </p:nvSpPr>
        <p:spPr>
          <a:xfrm>
            <a:off x="827584" y="908720"/>
            <a:ext cx="6912768" cy="5688631"/>
          </a:xfrm>
        </p:spPr>
        <p:txBody>
          <a:bodyPr>
            <a:noAutofit/>
          </a:bodyPr>
          <a:lstStyle/>
          <a:p>
            <a:r>
              <a:rPr lang="ru-RU" sz="1800" dirty="0">
                <a:solidFill>
                  <a:schemeClr val="tx1"/>
                </a:solidFill>
                <a:latin typeface="Times New Roman" panose="02020603050405020304" pitchFamily="18" charset="0"/>
                <a:cs typeface="Times New Roman" panose="02020603050405020304" pitchFamily="18" charset="0"/>
              </a:rPr>
              <a:t>- песня «Буратино»</a:t>
            </a:r>
          </a:p>
          <a:p>
            <a:r>
              <a:rPr lang="ru-RU" sz="1800" dirty="0">
                <a:solidFill>
                  <a:schemeClr val="tx1"/>
                </a:solidFill>
                <a:latin typeface="Times New Roman" panose="02020603050405020304" pitchFamily="18" charset="0"/>
                <a:cs typeface="Times New Roman" panose="02020603050405020304" pitchFamily="18" charset="0"/>
              </a:rPr>
              <a:t>- песня </a:t>
            </a:r>
            <a:r>
              <a:rPr lang="ru-RU" sz="1800" dirty="0" smtClean="0">
                <a:solidFill>
                  <a:schemeClr val="tx1"/>
                </a:solidFill>
                <a:latin typeface="Times New Roman" panose="02020603050405020304" pitchFamily="18" charset="0"/>
                <a:cs typeface="Times New Roman" panose="02020603050405020304" pitchFamily="18" charset="0"/>
              </a:rPr>
              <a:t>фонарщиков;  - песня папы Карло.</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dirty="0" smtClean="0">
                <a:solidFill>
                  <a:schemeClr val="tx1"/>
                </a:solidFill>
                <a:latin typeface="Times New Roman" panose="02020603050405020304" pitchFamily="18" charset="0"/>
                <a:cs typeface="Times New Roman" panose="02020603050405020304" pitchFamily="18" charset="0"/>
              </a:rPr>
              <a:t>- </a:t>
            </a:r>
            <a:r>
              <a:rPr lang="ru-RU" sz="1800" dirty="0">
                <a:solidFill>
                  <a:schemeClr val="tx1"/>
                </a:solidFill>
                <a:latin typeface="Times New Roman" panose="02020603050405020304" pitchFamily="18" charset="0"/>
                <a:cs typeface="Times New Roman" panose="02020603050405020304" pitchFamily="18" charset="0"/>
              </a:rPr>
              <a:t>песня кукол «Страшный Карабас</a:t>
            </a:r>
            <a:r>
              <a:rPr lang="ru-RU" sz="1800" dirty="0" smtClean="0">
                <a:solidFill>
                  <a:schemeClr val="tx1"/>
                </a:solidFill>
                <a:latin typeface="Times New Roman" panose="02020603050405020304" pitchFamily="18" charset="0"/>
                <a:cs typeface="Times New Roman" panose="02020603050405020304" pitchFamily="18" charset="0"/>
              </a:rPr>
              <a:t>»; – песня </a:t>
            </a:r>
            <a:r>
              <a:rPr lang="ru-RU" sz="1800" dirty="0" err="1" smtClean="0">
                <a:solidFill>
                  <a:schemeClr val="tx1"/>
                </a:solidFill>
                <a:latin typeface="Times New Roman" panose="02020603050405020304" pitchFamily="18" charset="0"/>
                <a:cs typeface="Times New Roman" panose="02020603050405020304" pitchFamily="18" charset="0"/>
              </a:rPr>
              <a:t>Дуремара</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dirty="0" smtClean="0">
                <a:solidFill>
                  <a:schemeClr val="tx1"/>
                </a:solidFill>
                <a:latin typeface="Times New Roman" panose="02020603050405020304" pitchFamily="18" charset="0"/>
                <a:cs typeface="Times New Roman" panose="02020603050405020304" pitchFamily="18" charset="0"/>
              </a:rPr>
              <a:t>- </a:t>
            </a:r>
            <a:r>
              <a:rPr lang="ru-RU" sz="1800" dirty="0">
                <a:solidFill>
                  <a:schemeClr val="tx1"/>
                </a:solidFill>
                <a:latin typeface="Times New Roman" panose="02020603050405020304" pitchFamily="18" charset="0"/>
                <a:cs typeface="Times New Roman" panose="02020603050405020304" pitchFamily="18" charset="0"/>
              </a:rPr>
              <a:t>песня-танец лисы Алисы и кота </a:t>
            </a:r>
            <a:r>
              <a:rPr lang="ru-RU" sz="1800" dirty="0" err="1">
                <a:solidFill>
                  <a:schemeClr val="tx1"/>
                </a:solidFill>
                <a:latin typeface="Times New Roman" panose="02020603050405020304" pitchFamily="18" charset="0"/>
                <a:cs typeface="Times New Roman" panose="02020603050405020304" pitchFamily="18" charset="0"/>
              </a:rPr>
              <a:t>Базилио</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 песня Карабаса </a:t>
            </a:r>
            <a:r>
              <a:rPr lang="ru-RU" sz="1800" dirty="0" err="1" smtClean="0">
                <a:solidFill>
                  <a:schemeClr val="tx1"/>
                </a:solidFill>
                <a:latin typeface="Times New Roman" panose="02020603050405020304" pitchFamily="18" charset="0"/>
                <a:cs typeface="Times New Roman" panose="02020603050405020304" pitchFamily="18" charset="0"/>
              </a:rPr>
              <a:t>Барабаса</a:t>
            </a:r>
            <a:r>
              <a:rPr lang="ru-RU" sz="1800" dirty="0" smtClean="0">
                <a:solidFill>
                  <a:schemeClr val="tx1"/>
                </a:solidFill>
                <a:latin typeface="Times New Roman" panose="02020603050405020304" pitchFamily="18" charset="0"/>
                <a:cs typeface="Times New Roman" panose="02020603050405020304" pitchFamily="18" charset="0"/>
              </a:rPr>
              <a:t>; – песня Пауков и Буратино</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dirty="0" smtClean="0">
                <a:solidFill>
                  <a:schemeClr val="tx1"/>
                </a:solidFill>
                <a:latin typeface="Times New Roman" panose="02020603050405020304" pitchFamily="18" charset="0"/>
                <a:cs typeface="Times New Roman" panose="02020603050405020304" pitchFamily="18" charset="0"/>
              </a:rPr>
              <a:t>- </a:t>
            </a:r>
            <a:r>
              <a:rPr lang="ru-RU" sz="1800" dirty="0">
                <a:solidFill>
                  <a:schemeClr val="tx1"/>
                </a:solidFill>
                <a:latin typeface="Times New Roman" panose="02020603050405020304" pitchFamily="18" charset="0"/>
                <a:cs typeface="Times New Roman" panose="02020603050405020304" pitchFamily="18" charset="0"/>
              </a:rPr>
              <a:t>песня «Поле чудес</a:t>
            </a:r>
            <a:r>
              <a:rPr lang="ru-RU" sz="1800" dirty="0" smtClean="0">
                <a:solidFill>
                  <a:schemeClr val="tx1"/>
                </a:solidFill>
                <a:latin typeface="Times New Roman" panose="02020603050405020304" pitchFamily="18" charset="0"/>
                <a:cs typeface="Times New Roman" panose="02020603050405020304" pitchFamily="18" charset="0"/>
              </a:rPr>
              <a:t>»; – песня черепахи </a:t>
            </a:r>
            <a:r>
              <a:rPr lang="ru-RU" sz="1800" dirty="0" err="1" smtClean="0">
                <a:solidFill>
                  <a:schemeClr val="tx1"/>
                </a:solidFill>
                <a:latin typeface="Times New Roman" panose="02020603050405020304" pitchFamily="18" charset="0"/>
                <a:cs typeface="Times New Roman" panose="02020603050405020304" pitchFamily="18" charset="0"/>
              </a:rPr>
              <a:t>Торпилы</a:t>
            </a:r>
            <a:r>
              <a:rPr lang="ru-RU" sz="1800" dirty="0" smtClean="0">
                <a:solidFill>
                  <a:schemeClr val="tx1"/>
                </a:solidFill>
                <a:latin typeface="Times New Roman" panose="02020603050405020304" pitchFamily="18" charset="0"/>
                <a:cs typeface="Times New Roman" panose="02020603050405020304" pitchFamily="18" charset="0"/>
              </a:rPr>
              <a:t>; - песня Пьеро</a:t>
            </a:r>
            <a:endParaRPr lang="ru-RU" sz="1800" dirty="0">
              <a:solidFill>
                <a:schemeClr val="tx1"/>
              </a:solidFill>
              <a:latin typeface="Times New Roman" panose="02020603050405020304" pitchFamily="18" charset="0"/>
              <a:cs typeface="Times New Roman" panose="02020603050405020304" pitchFamily="18" charset="0"/>
            </a:endParaRPr>
          </a:p>
          <a:p>
            <a:r>
              <a:rPr lang="ru-RU" u="sng" dirty="0" smtClean="0">
                <a:solidFill>
                  <a:schemeClr val="bg1"/>
                </a:solidFill>
                <a:latin typeface="Times New Roman" panose="02020603050405020304" pitchFamily="18" charset="0"/>
                <a:cs typeface="Times New Roman" panose="02020603050405020304" pitchFamily="18" charset="0"/>
              </a:rPr>
              <a:t>Песня Буратино</a:t>
            </a:r>
          </a:p>
          <a:p>
            <a:r>
              <a:rPr lang="ru-RU" sz="1800" u="sng" dirty="0" smtClean="0">
                <a:solidFill>
                  <a:schemeClr val="tx1"/>
                </a:solidFill>
                <a:latin typeface="Times New Roman" panose="02020603050405020304" pitchFamily="18" charset="0"/>
                <a:cs typeface="Times New Roman" panose="02020603050405020304" pitchFamily="18" charset="0"/>
              </a:rPr>
              <a:t>Жанр</a:t>
            </a:r>
            <a:r>
              <a:rPr lang="ru-RU" sz="1800" u="sng" dirty="0">
                <a:solidFill>
                  <a:schemeClr val="tx1"/>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мюзикл.</a:t>
            </a:r>
          </a:p>
          <a:p>
            <a:r>
              <a:rPr lang="ru-RU" sz="1800" u="sng" dirty="0">
                <a:solidFill>
                  <a:schemeClr val="tx1"/>
                </a:solidFill>
                <a:latin typeface="Times New Roman" panose="02020603050405020304" pitchFamily="18" charset="0"/>
                <a:cs typeface="Times New Roman" panose="02020603050405020304" pitchFamily="18" charset="0"/>
              </a:rPr>
              <a:t>Форма произведения : </a:t>
            </a:r>
            <a:r>
              <a:rPr lang="ru-RU" sz="1800" dirty="0">
                <a:solidFill>
                  <a:schemeClr val="tx1"/>
                </a:solidFill>
                <a:latin typeface="Times New Roman" panose="02020603050405020304" pitchFamily="18" charset="0"/>
                <a:cs typeface="Times New Roman" panose="02020603050405020304" pitchFamily="18" charset="0"/>
              </a:rPr>
              <a:t>куплетная. </a:t>
            </a:r>
            <a:r>
              <a:rPr lang="ru-RU" sz="1800" dirty="0" smtClean="0">
                <a:solidFill>
                  <a:schemeClr val="tx1"/>
                </a:solidFill>
                <a:latin typeface="Times New Roman" panose="02020603050405020304" pitchFamily="18" charset="0"/>
                <a:cs typeface="Times New Roman" panose="02020603050405020304" pitchFamily="18" charset="0"/>
              </a:rPr>
              <a:t>Темп : быстрый.</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Тональность</a:t>
            </a:r>
            <a:r>
              <a:rPr lang="ru-RU" sz="1800" u="sng" dirty="0">
                <a:solidFill>
                  <a:schemeClr val="tx1"/>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smtClean="0">
                <a:solidFill>
                  <a:schemeClr val="tx1"/>
                </a:solidFill>
                <a:latin typeface="Times New Roman" panose="02020603050405020304" pitchFamily="18" charset="0"/>
                <a:cs typeface="Times New Roman" panose="02020603050405020304" pitchFamily="18" charset="0"/>
              </a:rPr>
              <a:t>мажорная.Динамика</a:t>
            </a:r>
            <a:r>
              <a:rPr lang="ru-RU" sz="1800" dirty="0" smtClean="0">
                <a:solidFill>
                  <a:schemeClr val="tx1"/>
                </a:solidFill>
                <a:latin typeface="Times New Roman" panose="02020603050405020304" pitchFamily="18" charset="0"/>
                <a:cs typeface="Times New Roman" panose="02020603050405020304" pitchFamily="18" charset="0"/>
              </a:rPr>
              <a:t> :форте</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Характер</a:t>
            </a:r>
            <a:r>
              <a:rPr lang="ru-RU" sz="1800" u="sng" dirty="0">
                <a:solidFill>
                  <a:schemeClr val="tx1"/>
                </a:solidFill>
                <a:latin typeface="Times New Roman" panose="02020603050405020304" pitchFamily="18" charset="0"/>
                <a:cs typeface="Times New Roman" panose="02020603050405020304" pitchFamily="18" charset="0"/>
              </a:rPr>
              <a:t>: </a:t>
            </a:r>
            <a:r>
              <a:rPr lang="ru-RU" sz="1800" dirty="0">
                <a:solidFill>
                  <a:schemeClr val="tx1"/>
                </a:solidFill>
                <a:latin typeface="Times New Roman" panose="02020603050405020304" pitchFamily="18" charset="0"/>
                <a:cs typeface="Times New Roman" panose="02020603050405020304" pitchFamily="18" charset="0"/>
              </a:rPr>
              <a:t>Песня Буратино знакома нескольким поколениям детей. </a:t>
            </a:r>
            <a:r>
              <a:rPr lang="ru-RU" sz="1800" u="sng" dirty="0">
                <a:solidFill>
                  <a:schemeClr val="tx1"/>
                </a:solidFill>
                <a:latin typeface="Times New Roman" panose="02020603050405020304" pitchFamily="18" charset="0"/>
                <a:cs typeface="Times New Roman" panose="02020603050405020304" pitchFamily="18" charset="0"/>
              </a:rPr>
              <a:t>Заводная финальная </a:t>
            </a:r>
            <a:r>
              <a:rPr lang="ru-RU" sz="1800" dirty="0">
                <a:solidFill>
                  <a:schemeClr val="tx1"/>
                </a:solidFill>
                <a:latin typeface="Times New Roman" panose="02020603050405020304" pitchFamily="18" charset="0"/>
                <a:cs typeface="Times New Roman" panose="02020603050405020304" pitchFamily="18" charset="0"/>
              </a:rPr>
              <a:t>композиция дарит положительные эмоции и на многие годы </a:t>
            </a:r>
            <a:r>
              <a:rPr lang="ru-RU" sz="1800" u="sng" dirty="0">
                <a:solidFill>
                  <a:schemeClr val="tx1"/>
                </a:solidFill>
                <a:latin typeface="Times New Roman" panose="02020603050405020304" pitchFamily="18" charset="0"/>
                <a:cs typeface="Times New Roman" panose="02020603050405020304" pitchFamily="18" charset="0"/>
              </a:rPr>
              <a:t>врезается в память</a:t>
            </a:r>
            <a:r>
              <a:rPr lang="ru-RU" sz="1800" dirty="0">
                <a:solidFill>
                  <a:schemeClr val="tx1"/>
                </a:solidFill>
                <a:latin typeface="Times New Roman" panose="02020603050405020304" pitchFamily="18" charset="0"/>
                <a:cs typeface="Times New Roman" panose="02020603050405020304" pitchFamily="18" charset="0"/>
              </a:rPr>
              <a:t>. Даже если маленький ребенок еще не полностью осознает суть фильма, то веселый припев «</a:t>
            </a:r>
            <a:r>
              <a:rPr lang="ru-RU" sz="1800" dirty="0" err="1">
                <a:solidFill>
                  <a:schemeClr val="tx1"/>
                </a:solidFill>
                <a:latin typeface="Times New Roman" panose="02020603050405020304" pitchFamily="18" charset="0"/>
                <a:cs typeface="Times New Roman" panose="02020603050405020304" pitchFamily="18" charset="0"/>
              </a:rPr>
              <a:t>Бу</a:t>
            </a:r>
            <a:r>
              <a:rPr lang="ru-RU" sz="1800" dirty="0">
                <a:solidFill>
                  <a:schemeClr val="tx1"/>
                </a:solidFill>
                <a:latin typeface="Times New Roman" panose="02020603050405020304" pitchFamily="18" charset="0"/>
                <a:cs typeface="Times New Roman" panose="02020603050405020304" pitchFamily="18" charset="0"/>
              </a:rPr>
              <a:t>! Ра! </a:t>
            </a:r>
            <a:r>
              <a:rPr lang="ru-RU" sz="1800" dirty="0" err="1">
                <a:solidFill>
                  <a:schemeClr val="tx1"/>
                </a:solidFill>
                <a:latin typeface="Times New Roman" panose="02020603050405020304" pitchFamily="18" charset="0"/>
                <a:cs typeface="Times New Roman" panose="02020603050405020304" pitchFamily="18" charset="0"/>
              </a:rPr>
              <a:t>Ти</a:t>
            </a:r>
            <a:r>
              <a:rPr lang="ru-RU" sz="1800" dirty="0">
                <a:solidFill>
                  <a:schemeClr val="tx1"/>
                </a:solidFill>
                <a:latin typeface="Times New Roman" panose="02020603050405020304" pitchFamily="18" charset="0"/>
                <a:cs typeface="Times New Roman" panose="02020603050405020304" pitchFamily="18" charset="0"/>
              </a:rPr>
              <a:t>! Но!» он быстро запоминает, а затем и напевает его. Песня настолько </a:t>
            </a:r>
            <a:r>
              <a:rPr lang="ru-RU" sz="1800" u="sng" dirty="0">
                <a:solidFill>
                  <a:schemeClr val="tx1"/>
                </a:solidFill>
                <a:latin typeface="Times New Roman" panose="02020603050405020304" pitchFamily="18" charset="0"/>
                <a:cs typeface="Times New Roman" panose="02020603050405020304" pitchFamily="18" charset="0"/>
              </a:rPr>
              <a:t>положительная и заводная</a:t>
            </a:r>
            <a:r>
              <a:rPr lang="ru-RU" sz="1800" dirty="0">
                <a:solidFill>
                  <a:schemeClr val="tx1"/>
                </a:solidFill>
                <a:latin typeface="Times New Roman" panose="02020603050405020304" pitchFamily="18" charset="0"/>
                <a:cs typeface="Times New Roman" panose="02020603050405020304" pitchFamily="18" charset="0"/>
              </a:rPr>
              <a:t>, что даже взрослым захочется подпевать</a:t>
            </a:r>
            <a:endParaRPr lang="en-US" sz="1800" dirty="0">
              <a:solidFill>
                <a:schemeClr val="tx1"/>
              </a:solidFill>
              <a:latin typeface="Times New Roman" panose="02020603050405020304" pitchFamily="18" charset="0"/>
              <a:cs typeface="Times New Roman" panose="02020603050405020304" pitchFamily="18" charset="0"/>
            </a:endParaRPr>
          </a:p>
          <a:p>
            <a:pPr marL="285750" indent="-285750">
              <a:buFontTx/>
              <a:buChar char="-"/>
            </a:pPr>
            <a:endParaRPr lang="ru-RU" sz="1800" dirty="0">
              <a:solidFill>
                <a:schemeClr val="tx1"/>
              </a:solidFill>
              <a:latin typeface="Times New Roman" panose="02020603050405020304" pitchFamily="18" charset="0"/>
              <a:cs typeface="Times New Roman" panose="02020603050405020304" pitchFamily="18" charset="0"/>
            </a:endParaRPr>
          </a:p>
          <a:p>
            <a:endParaRPr lang="ru-RU" sz="2400" dirty="0">
              <a:solidFill>
                <a:schemeClr val="tx1"/>
              </a:solidFill>
              <a:latin typeface="Bookman Old Style" panose="02050604050505020204" pitchFamily="18" charset="0"/>
            </a:endParaRPr>
          </a:p>
        </p:txBody>
      </p:sp>
      <p:pic>
        <p:nvPicPr>
          <p:cNvPr id="4" name="Picture 10" descr="http://cs7002.vk.me/v7002733/1233d/WPn8OLS6THU.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259575">
            <a:off x="6940061" y="494187"/>
            <a:ext cx="1879593" cy="1383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859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7552" y="188640"/>
            <a:ext cx="7772400" cy="894308"/>
          </a:xfrm>
        </p:spPr>
        <p:txBody>
          <a:bodyPr>
            <a:normAutofit/>
          </a:bodyPr>
          <a:lstStyle/>
          <a:p>
            <a:pPr algn="ctr"/>
            <a:r>
              <a:rPr lang="ru-RU" sz="1800" dirty="0" smtClean="0">
                <a:latin typeface="Bookman Old Style" panose="02050604050505020204" pitchFamily="18" charset="0"/>
              </a:rPr>
              <a:t>Песня «Фонарщиков</a:t>
            </a:r>
            <a:r>
              <a:rPr lang="ru-RU" sz="1800" dirty="0">
                <a:latin typeface="Bookman Old Style" panose="02050604050505020204" pitchFamily="18" charset="0"/>
              </a:rPr>
              <a:t/>
            </a:r>
            <a:br>
              <a:rPr lang="ru-RU" sz="1800" dirty="0">
                <a:latin typeface="Bookman Old Style" panose="02050604050505020204" pitchFamily="18" charset="0"/>
              </a:rPr>
            </a:br>
            <a:endParaRPr lang="ru-RU" sz="1800" dirty="0"/>
          </a:p>
        </p:txBody>
      </p:sp>
      <p:sp>
        <p:nvSpPr>
          <p:cNvPr id="3" name="Текст 2"/>
          <p:cNvSpPr>
            <a:spLocks noGrp="1"/>
          </p:cNvSpPr>
          <p:nvPr>
            <p:ph type="body" idx="1"/>
          </p:nvPr>
        </p:nvSpPr>
        <p:spPr>
          <a:xfrm>
            <a:off x="744724" y="764704"/>
            <a:ext cx="8147756" cy="5904656"/>
          </a:xfrm>
        </p:spPr>
        <p:txBody>
          <a:bodyPr>
            <a:noAutofit/>
          </a:bodyPr>
          <a:lstStyle/>
          <a:p>
            <a:r>
              <a:rPr lang="ru-RU" sz="1400" dirty="0" smtClean="0">
                <a:solidFill>
                  <a:schemeClr val="tx1"/>
                </a:solidFill>
                <a:latin typeface="Times New Roman" panose="02020603050405020304" pitchFamily="18" charset="0"/>
                <a:cs typeface="Times New Roman" panose="02020603050405020304" pitchFamily="18" charset="0"/>
              </a:rPr>
              <a:t>.</a:t>
            </a:r>
            <a:r>
              <a:rPr lang="ru-RU" sz="1400" u="sng" dirty="0" smtClean="0">
                <a:solidFill>
                  <a:schemeClr val="tx1"/>
                </a:solidFill>
                <a:latin typeface="Times New Roman" panose="02020603050405020304" pitchFamily="18" charset="0"/>
                <a:cs typeface="Times New Roman" panose="02020603050405020304" pitchFamily="18" charset="0"/>
              </a:rPr>
              <a:t> </a:t>
            </a:r>
            <a:r>
              <a:rPr lang="ru-RU" sz="1400" u="sng" dirty="0">
                <a:solidFill>
                  <a:schemeClr val="tx1"/>
                </a:solidFill>
                <a:latin typeface="Times New Roman" panose="02020603050405020304" pitchFamily="18" charset="0"/>
                <a:cs typeface="Times New Roman" panose="02020603050405020304" pitchFamily="18" charset="0"/>
              </a:rPr>
              <a:t>Композитор</a:t>
            </a:r>
            <a:r>
              <a:rPr lang="ru-RU" sz="1400" dirty="0">
                <a:solidFill>
                  <a:schemeClr val="tx1"/>
                </a:solidFill>
                <a:latin typeface="Times New Roman" panose="02020603050405020304" pitchFamily="18" charset="0"/>
                <a:cs typeface="Times New Roman" panose="02020603050405020304" pitchFamily="18" charset="0"/>
              </a:rPr>
              <a:t>: А. Рыбников </a:t>
            </a:r>
            <a:endParaRPr lang="en-US" sz="1400" dirty="0">
              <a:solidFill>
                <a:schemeClr val="tx1"/>
              </a:solidFill>
              <a:latin typeface="Times New Roman" panose="02020603050405020304" pitchFamily="18" charset="0"/>
              <a:cs typeface="Times New Roman" panose="02020603050405020304" pitchFamily="18" charset="0"/>
            </a:endParaRPr>
          </a:p>
          <a:p>
            <a:r>
              <a:rPr lang="ru-RU" sz="1400" u="sng" dirty="0">
                <a:solidFill>
                  <a:schemeClr val="tx1"/>
                </a:solidFill>
                <a:latin typeface="Times New Roman" panose="02020603050405020304" pitchFamily="18" charset="0"/>
                <a:cs typeface="Times New Roman" panose="02020603050405020304" pitchFamily="18" charset="0"/>
              </a:rPr>
              <a:t>Автор текста:</a:t>
            </a:r>
            <a:r>
              <a:rPr lang="ru-RU" sz="1400" dirty="0">
                <a:solidFill>
                  <a:schemeClr val="tx1"/>
                </a:solidFill>
                <a:latin typeface="Times New Roman" panose="02020603050405020304" pitchFamily="18" charset="0"/>
                <a:cs typeface="Times New Roman" panose="02020603050405020304" pitchFamily="18" charset="0"/>
              </a:rPr>
              <a:t> Б. Окуджава </a:t>
            </a:r>
            <a:r>
              <a:rPr lang="ru-RU" sz="1400" u="sng" dirty="0">
                <a:solidFill>
                  <a:schemeClr val="tx1"/>
                </a:solidFill>
                <a:latin typeface="Times New Roman" panose="02020603050405020304" pitchFamily="18" charset="0"/>
                <a:cs typeface="Times New Roman" panose="02020603050405020304" pitchFamily="18" charset="0"/>
              </a:rPr>
              <a:t>Аранжировка:</a:t>
            </a:r>
            <a:r>
              <a:rPr lang="ru-RU" sz="1400" dirty="0">
                <a:solidFill>
                  <a:schemeClr val="tx1"/>
                </a:solidFill>
                <a:latin typeface="Times New Roman" panose="02020603050405020304" pitchFamily="18" charset="0"/>
                <a:cs typeface="Times New Roman" panose="02020603050405020304" pitchFamily="18" charset="0"/>
              </a:rPr>
              <a:t> А. Сироткина</a:t>
            </a:r>
            <a:endParaRPr lang="en-US" sz="1400" dirty="0">
              <a:solidFill>
                <a:schemeClr val="tx1"/>
              </a:solidFill>
              <a:latin typeface="Times New Roman" panose="02020603050405020304" pitchFamily="18" charset="0"/>
              <a:cs typeface="Times New Roman" panose="02020603050405020304" pitchFamily="18" charset="0"/>
            </a:endParaRPr>
          </a:p>
          <a:p>
            <a:r>
              <a:rPr lang="ru-RU" sz="1400" u="sng" dirty="0" smtClean="0">
                <a:solidFill>
                  <a:schemeClr val="tx1"/>
                </a:solidFill>
                <a:latin typeface="Times New Roman" panose="02020603050405020304" pitchFamily="18" charset="0"/>
                <a:cs typeface="Times New Roman" panose="02020603050405020304" pitchFamily="18" charset="0"/>
              </a:rPr>
              <a:t>Жанр : мюзикл. Форма </a:t>
            </a:r>
            <a:r>
              <a:rPr lang="ru-RU" sz="1400" u="sng" dirty="0">
                <a:solidFill>
                  <a:schemeClr val="tx1"/>
                </a:solidFill>
                <a:latin typeface="Times New Roman" panose="02020603050405020304" pitchFamily="18" charset="0"/>
                <a:cs typeface="Times New Roman" panose="02020603050405020304" pitchFamily="18" charset="0"/>
              </a:rPr>
              <a:t>произведения: </a:t>
            </a:r>
            <a:r>
              <a:rPr lang="ru-RU" sz="1400" dirty="0">
                <a:solidFill>
                  <a:schemeClr val="tx1"/>
                </a:solidFill>
                <a:latin typeface="Times New Roman" panose="02020603050405020304" pitchFamily="18" charset="0"/>
                <a:cs typeface="Times New Roman" panose="02020603050405020304" pitchFamily="18" charset="0"/>
              </a:rPr>
              <a:t>куплетная. </a:t>
            </a:r>
            <a:r>
              <a:rPr lang="ru-RU" sz="1400" u="sng" dirty="0" smtClean="0">
                <a:solidFill>
                  <a:schemeClr val="tx1"/>
                </a:solidFill>
                <a:latin typeface="Times New Roman" panose="02020603050405020304" pitchFamily="18" charset="0"/>
                <a:cs typeface="Times New Roman" panose="02020603050405020304" pitchFamily="18" charset="0"/>
              </a:rPr>
              <a:t>Темп</a:t>
            </a:r>
            <a:r>
              <a:rPr lang="ru-RU" sz="1400" dirty="0" smtClean="0">
                <a:solidFill>
                  <a:schemeClr val="tx1"/>
                </a:solidFill>
                <a:latin typeface="Times New Roman" panose="02020603050405020304" pitchFamily="18" charset="0"/>
                <a:cs typeface="Times New Roman" panose="02020603050405020304" pitchFamily="18" charset="0"/>
              </a:rPr>
              <a:t> : медленный</a:t>
            </a:r>
            <a:endParaRPr lang="ru-RU" sz="1400" dirty="0">
              <a:solidFill>
                <a:schemeClr val="tx1"/>
              </a:solidFill>
              <a:latin typeface="Times New Roman" panose="02020603050405020304" pitchFamily="18" charset="0"/>
              <a:cs typeface="Times New Roman" panose="02020603050405020304" pitchFamily="18" charset="0"/>
            </a:endParaRPr>
          </a:p>
          <a:p>
            <a:r>
              <a:rPr lang="ru-RU" sz="1400" u="sng" dirty="0" smtClean="0">
                <a:solidFill>
                  <a:schemeClr val="tx1"/>
                </a:solidFill>
                <a:latin typeface="Times New Roman" panose="02020603050405020304" pitchFamily="18" charset="0"/>
                <a:cs typeface="Times New Roman" panose="02020603050405020304" pitchFamily="18" charset="0"/>
              </a:rPr>
              <a:t>Тональность</a:t>
            </a:r>
            <a:r>
              <a:rPr lang="ru-RU" sz="1400" u="sng" dirty="0">
                <a:solidFill>
                  <a:schemeClr val="tx1"/>
                </a:solidFill>
                <a:latin typeface="Times New Roman" panose="02020603050405020304" pitchFamily="18" charset="0"/>
                <a:cs typeface="Times New Roman" panose="02020603050405020304" pitchFamily="18" charset="0"/>
              </a:rPr>
              <a:t>:</a:t>
            </a:r>
            <a:r>
              <a:rPr lang="ru-RU" sz="1400" dirty="0">
                <a:solidFill>
                  <a:schemeClr val="tx1"/>
                </a:solidFill>
                <a:latin typeface="Times New Roman" panose="02020603050405020304" pitchFamily="18" charset="0"/>
                <a:cs typeface="Times New Roman" panose="02020603050405020304" pitchFamily="18" charset="0"/>
              </a:rPr>
              <a:t> минорная</a:t>
            </a:r>
            <a:r>
              <a:rPr lang="ru-RU" sz="1400" dirty="0" smtClean="0">
                <a:solidFill>
                  <a:schemeClr val="tx1"/>
                </a:solidFill>
                <a:latin typeface="Times New Roman" panose="02020603050405020304" pitchFamily="18" charset="0"/>
                <a:cs typeface="Times New Roman" panose="02020603050405020304" pitchFamily="18" charset="0"/>
              </a:rPr>
              <a:t>. Динамика : пиано.</a:t>
            </a:r>
            <a:endParaRPr lang="ru-RU" sz="1400" dirty="0">
              <a:solidFill>
                <a:schemeClr val="tx1"/>
              </a:solidFill>
              <a:latin typeface="Times New Roman" panose="02020603050405020304" pitchFamily="18" charset="0"/>
              <a:cs typeface="Times New Roman" panose="02020603050405020304" pitchFamily="18" charset="0"/>
            </a:endParaRPr>
          </a:p>
          <a:p>
            <a:pPr algn="just"/>
            <a:r>
              <a:rPr lang="ru-RU" sz="1400" u="sng" dirty="0" smtClean="0">
                <a:solidFill>
                  <a:schemeClr val="tx1"/>
                </a:solidFill>
                <a:latin typeface="Times New Roman" panose="02020603050405020304" pitchFamily="18" charset="0"/>
                <a:cs typeface="Times New Roman" panose="02020603050405020304" pitchFamily="18" charset="0"/>
              </a:rPr>
              <a:t>Характер</a:t>
            </a:r>
            <a:r>
              <a:rPr lang="ru-RU" sz="1400" dirty="0">
                <a:solidFill>
                  <a:schemeClr val="tx1"/>
                </a:solidFill>
                <a:latin typeface="Times New Roman" panose="02020603050405020304" pitchFamily="18" charset="0"/>
                <a:cs typeface="Times New Roman" panose="02020603050405020304" pitchFamily="18" charset="0"/>
              </a:rPr>
              <a:t>: </a:t>
            </a:r>
            <a:r>
              <a:rPr lang="ru-RU" sz="1400" u="sng" dirty="0">
                <a:solidFill>
                  <a:schemeClr val="tx1"/>
                </a:solidFill>
                <a:latin typeface="Times New Roman" panose="02020603050405020304" pitchFamily="18" charset="0"/>
                <a:cs typeface="Times New Roman" panose="02020603050405020304" pitchFamily="18" charset="0"/>
              </a:rPr>
              <a:t>волшебная </a:t>
            </a:r>
            <a:r>
              <a:rPr lang="ru-RU" sz="1400" dirty="0">
                <a:solidFill>
                  <a:schemeClr val="tx1"/>
                </a:solidFill>
                <a:latin typeface="Times New Roman" panose="02020603050405020304" pitchFamily="18" charset="0"/>
                <a:cs typeface="Times New Roman" panose="02020603050405020304" pitchFamily="18" charset="0"/>
              </a:rPr>
              <a:t>песня, </a:t>
            </a:r>
            <a:r>
              <a:rPr lang="ru-RU" sz="1400" u="sng" dirty="0">
                <a:solidFill>
                  <a:schemeClr val="tx1"/>
                </a:solidFill>
                <a:latin typeface="Times New Roman" panose="02020603050405020304" pitchFamily="18" charset="0"/>
                <a:cs typeface="Times New Roman" panose="02020603050405020304" pitchFamily="18" charset="0"/>
              </a:rPr>
              <a:t>загадочная</a:t>
            </a:r>
            <a:r>
              <a:rPr lang="ru-RU" sz="1400" dirty="0">
                <a:solidFill>
                  <a:schemeClr val="tx1"/>
                </a:solidFill>
                <a:latin typeface="Times New Roman" panose="02020603050405020304" pitchFamily="18" charset="0"/>
                <a:cs typeface="Times New Roman" panose="02020603050405020304" pitchFamily="18" charset="0"/>
              </a:rPr>
              <a:t>, используются минорные аккорды, поэтому песня кажется </a:t>
            </a:r>
            <a:r>
              <a:rPr lang="ru-RU" sz="1400" u="sng" dirty="0">
                <a:solidFill>
                  <a:schemeClr val="tx1"/>
                </a:solidFill>
                <a:latin typeface="Times New Roman" panose="02020603050405020304" pitchFamily="18" charset="0"/>
                <a:cs typeface="Times New Roman" panose="02020603050405020304" pitchFamily="18" charset="0"/>
              </a:rPr>
              <a:t>грустной</a:t>
            </a:r>
            <a:r>
              <a:rPr lang="ru-RU" sz="1400" dirty="0">
                <a:solidFill>
                  <a:schemeClr val="tx1"/>
                </a:solidFill>
                <a:latin typeface="Times New Roman" panose="02020603050405020304" pitchFamily="18" charset="0"/>
                <a:cs typeface="Times New Roman" panose="02020603050405020304" pitchFamily="18" charset="0"/>
              </a:rPr>
              <a:t> и </a:t>
            </a:r>
            <a:r>
              <a:rPr lang="ru-RU" sz="1400" u="sng" dirty="0">
                <a:solidFill>
                  <a:schemeClr val="tx1"/>
                </a:solidFill>
                <a:latin typeface="Times New Roman" panose="02020603050405020304" pitchFamily="18" charset="0"/>
                <a:cs typeface="Times New Roman" panose="02020603050405020304" pitchFamily="18" charset="0"/>
              </a:rPr>
              <a:t>печальной</a:t>
            </a:r>
            <a:r>
              <a:rPr lang="ru-RU" sz="1400" dirty="0">
                <a:solidFill>
                  <a:schemeClr val="tx1"/>
                </a:solidFill>
                <a:latin typeface="Times New Roman" panose="02020603050405020304" pitchFamily="18" charset="0"/>
                <a:cs typeface="Times New Roman" panose="02020603050405020304" pitchFamily="18" charset="0"/>
              </a:rPr>
              <a:t>, но слова говорят обратное. Здесь говориться о </a:t>
            </a:r>
            <a:r>
              <a:rPr lang="ru-RU" sz="1400" u="sng" dirty="0">
                <a:solidFill>
                  <a:schemeClr val="tx1"/>
                </a:solidFill>
                <a:latin typeface="Times New Roman" panose="02020603050405020304" pitchFamily="18" charset="0"/>
                <a:cs typeface="Times New Roman" panose="02020603050405020304" pitchFamily="18" charset="0"/>
              </a:rPr>
              <a:t>добрых людях</a:t>
            </a:r>
            <a:r>
              <a:rPr lang="ru-RU" sz="1400" dirty="0">
                <a:solidFill>
                  <a:schemeClr val="tx1"/>
                </a:solidFill>
                <a:latin typeface="Times New Roman" panose="02020603050405020304" pitchFamily="18" charset="0"/>
                <a:cs typeface="Times New Roman" panose="02020603050405020304" pitchFamily="18" charset="0"/>
              </a:rPr>
              <a:t>, о волшебных фонарщиках, которые зажигают фонари по ночам, озаряя темные улицы города. </a:t>
            </a:r>
            <a:endParaRPr lang="ru-RU" sz="1400" dirty="0" smtClean="0">
              <a:solidFill>
                <a:schemeClr val="tx1"/>
              </a:solidFill>
              <a:latin typeface="Times New Roman" panose="02020603050405020304" pitchFamily="18" charset="0"/>
              <a:cs typeface="Times New Roman" panose="02020603050405020304" pitchFamily="18" charset="0"/>
            </a:endParaRPr>
          </a:p>
          <a:p>
            <a:r>
              <a:rPr lang="ru-RU" dirty="0" smtClean="0">
                <a:solidFill>
                  <a:schemeClr val="bg1"/>
                </a:solidFill>
                <a:latin typeface="Times New Roman" panose="02020603050405020304" pitchFamily="18" charset="0"/>
                <a:cs typeface="Times New Roman" panose="02020603050405020304" pitchFamily="18" charset="0"/>
              </a:rPr>
              <a:t>Песня папы Карло</a:t>
            </a:r>
          </a:p>
          <a:p>
            <a:r>
              <a:rPr lang="ru-RU" sz="1400" u="sng" dirty="0">
                <a:solidFill>
                  <a:schemeClr val="tx1"/>
                </a:solidFill>
                <a:latin typeface="Times New Roman" panose="02020603050405020304" pitchFamily="18" charset="0"/>
                <a:cs typeface="Times New Roman" panose="02020603050405020304" pitchFamily="18" charset="0"/>
              </a:rPr>
              <a:t>Автор текста </a:t>
            </a:r>
            <a:r>
              <a:rPr lang="ru-RU" sz="1400" dirty="0">
                <a:solidFill>
                  <a:schemeClr val="tx1"/>
                </a:solidFill>
                <a:latin typeface="Times New Roman" panose="02020603050405020304" pitchFamily="18" charset="0"/>
                <a:cs typeface="Times New Roman" panose="02020603050405020304" pitchFamily="18" charset="0"/>
              </a:rPr>
              <a:t>:Окуджава Б</a:t>
            </a:r>
            <a:r>
              <a:rPr lang="ru-RU"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Композитор : Рыбников А.</a:t>
            </a:r>
            <a:endParaRPr lang="ru-RU" sz="1400" dirty="0">
              <a:solidFill>
                <a:schemeClr val="tx1"/>
              </a:solidFill>
              <a:latin typeface="Times New Roman" panose="02020603050405020304" pitchFamily="18" charset="0"/>
              <a:cs typeface="Times New Roman" panose="02020603050405020304" pitchFamily="18" charset="0"/>
            </a:endParaRPr>
          </a:p>
          <a:p>
            <a:r>
              <a:rPr lang="ru-RU" sz="1400" u="sng" dirty="0" smtClean="0">
                <a:solidFill>
                  <a:schemeClr val="tx1"/>
                </a:solidFill>
                <a:latin typeface="Times New Roman" panose="02020603050405020304" pitchFamily="18" charset="0"/>
                <a:cs typeface="Times New Roman" panose="02020603050405020304" pitchFamily="18" charset="0"/>
              </a:rPr>
              <a:t>Жанр : мюзикл. Форма </a:t>
            </a:r>
            <a:r>
              <a:rPr lang="ru-RU" sz="1400" u="sng" dirty="0">
                <a:solidFill>
                  <a:schemeClr val="tx1"/>
                </a:solidFill>
                <a:latin typeface="Times New Roman" panose="02020603050405020304" pitchFamily="18" charset="0"/>
                <a:cs typeface="Times New Roman" panose="02020603050405020304" pitchFamily="18" charset="0"/>
              </a:rPr>
              <a:t>произведения: </a:t>
            </a:r>
            <a:r>
              <a:rPr lang="ru-RU" sz="1400" dirty="0">
                <a:solidFill>
                  <a:schemeClr val="tx1"/>
                </a:solidFill>
                <a:latin typeface="Times New Roman" panose="02020603050405020304" pitchFamily="18" charset="0"/>
                <a:cs typeface="Times New Roman" panose="02020603050405020304" pitchFamily="18" charset="0"/>
              </a:rPr>
              <a:t>куплетная. </a:t>
            </a:r>
            <a:r>
              <a:rPr lang="ru-RU" sz="1400" dirty="0" smtClean="0">
                <a:solidFill>
                  <a:schemeClr val="tx1"/>
                </a:solidFill>
                <a:latin typeface="Times New Roman" panose="02020603050405020304" pitchFamily="18" charset="0"/>
                <a:cs typeface="Times New Roman" panose="02020603050405020304" pitchFamily="18" charset="0"/>
              </a:rPr>
              <a:t> Темп : медленный.</a:t>
            </a:r>
            <a:endParaRPr lang="ru-RU" sz="1400" dirty="0">
              <a:solidFill>
                <a:schemeClr val="tx1"/>
              </a:solidFill>
              <a:latin typeface="Times New Roman" panose="02020603050405020304" pitchFamily="18" charset="0"/>
              <a:cs typeface="Times New Roman" panose="02020603050405020304" pitchFamily="18" charset="0"/>
            </a:endParaRPr>
          </a:p>
          <a:p>
            <a:r>
              <a:rPr lang="ru-RU" sz="1400" u="sng" dirty="0" smtClean="0">
                <a:solidFill>
                  <a:schemeClr val="tx1"/>
                </a:solidFill>
                <a:latin typeface="Times New Roman" panose="02020603050405020304" pitchFamily="18" charset="0"/>
                <a:cs typeface="Times New Roman" panose="02020603050405020304" pitchFamily="18" charset="0"/>
              </a:rPr>
              <a:t>Тональность</a:t>
            </a:r>
            <a:r>
              <a:rPr lang="ru-RU" sz="1400" u="sng" dirty="0">
                <a:solidFill>
                  <a:schemeClr val="tx1"/>
                </a:solidFill>
                <a:latin typeface="Times New Roman" panose="02020603050405020304" pitchFamily="18" charset="0"/>
                <a:cs typeface="Times New Roman" panose="02020603050405020304" pitchFamily="18" charset="0"/>
              </a:rPr>
              <a:t>:</a:t>
            </a:r>
            <a:r>
              <a:rPr lang="ru-RU" sz="1400" dirty="0">
                <a:solidFill>
                  <a:schemeClr val="tx1"/>
                </a:solidFill>
                <a:latin typeface="Times New Roman" panose="02020603050405020304" pitchFamily="18" charset="0"/>
                <a:cs typeface="Times New Roman" panose="02020603050405020304" pitchFamily="18" charset="0"/>
              </a:rPr>
              <a:t> минорная</a:t>
            </a:r>
            <a:r>
              <a:rPr lang="ru-RU" sz="1400" dirty="0" smtClean="0">
                <a:solidFill>
                  <a:schemeClr val="tx1"/>
                </a:solidFill>
                <a:latin typeface="Times New Roman" panose="02020603050405020304" pitchFamily="18" charset="0"/>
                <a:cs typeface="Times New Roman" panose="02020603050405020304" pitchFamily="18" charset="0"/>
              </a:rPr>
              <a:t>. Динамика : пиано</a:t>
            </a:r>
            <a:endParaRPr lang="en-US" sz="1400" dirty="0">
              <a:solidFill>
                <a:schemeClr val="tx1"/>
              </a:solidFill>
              <a:latin typeface="Times New Roman" panose="02020603050405020304" pitchFamily="18" charset="0"/>
              <a:cs typeface="Times New Roman" panose="02020603050405020304" pitchFamily="18" charset="0"/>
            </a:endParaRPr>
          </a:p>
          <a:p>
            <a:r>
              <a:rPr lang="ru-RU" sz="1400" u="sng" dirty="0">
                <a:solidFill>
                  <a:schemeClr val="tx1"/>
                </a:solidFill>
                <a:latin typeface="Times New Roman" panose="02020603050405020304" pitchFamily="18" charset="0"/>
                <a:cs typeface="Times New Roman" panose="02020603050405020304" pitchFamily="18" charset="0"/>
              </a:rPr>
              <a:t>Характер</a:t>
            </a:r>
            <a:r>
              <a:rPr lang="ru-RU" sz="1400" dirty="0">
                <a:solidFill>
                  <a:schemeClr val="tx1"/>
                </a:solidFill>
                <a:latin typeface="Times New Roman" panose="02020603050405020304" pitchFamily="18" charset="0"/>
                <a:cs typeface="Times New Roman" panose="02020603050405020304" pitchFamily="18" charset="0"/>
              </a:rPr>
              <a:t>: Песня выглядит </a:t>
            </a:r>
            <a:r>
              <a:rPr lang="ru-RU" sz="1400" u="sng" dirty="0">
                <a:solidFill>
                  <a:schemeClr val="tx1"/>
                </a:solidFill>
                <a:latin typeface="Times New Roman" panose="02020603050405020304" pitchFamily="18" charset="0"/>
                <a:cs typeface="Times New Roman" panose="02020603050405020304" pitchFamily="18" charset="0"/>
              </a:rPr>
              <a:t>грустной</a:t>
            </a:r>
            <a:r>
              <a:rPr lang="ru-RU" sz="1400" dirty="0">
                <a:solidFill>
                  <a:schemeClr val="tx1"/>
                </a:solidFill>
                <a:latin typeface="Times New Roman" panose="02020603050405020304" pitchFamily="18" charset="0"/>
                <a:cs typeface="Times New Roman" panose="02020603050405020304" pitchFamily="18" charset="0"/>
              </a:rPr>
              <a:t>, но по словам понятно, что песня папы Карло наполнена </a:t>
            </a:r>
            <a:r>
              <a:rPr lang="ru-RU" sz="1400" u="sng" dirty="0">
                <a:solidFill>
                  <a:schemeClr val="tx1"/>
                </a:solidFill>
                <a:latin typeface="Times New Roman" panose="02020603050405020304" pitchFamily="18" charset="0"/>
                <a:cs typeface="Times New Roman" panose="02020603050405020304" pitchFamily="18" charset="0"/>
              </a:rPr>
              <a:t>надеждой, любовью и верой </a:t>
            </a:r>
            <a:r>
              <a:rPr lang="ru-RU" sz="1400" dirty="0">
                <a:solidFill>
                  <a:schemeClr val="tx1"/>
                </a:solidFill>
                <a:latin typeface="Times New Roman" panose="02020603050405020304" pitchFamily="18" charset="0"/>
                <a:cs typeface="Times New Roman" panose="02020603050405020304" pitchFamily="18" charset="0"/>
              </a:rPr>
              <a:t>к деревянному человечку – Буратино, он надеялся на то. Что Буратино будет учиться в школе, помогать старику во всем, играть с ним на шарманке и так далее.</a:t>
            </a:r>
          </a:p>
          <a:p>
            <a:r>
              <a:rPr lang="ru-RU" sz="1600" dirty="0" smtClean="0">
                <a:solidFill>
                  <a:schemeClr val="bg1"/>
                </a:solidFill>
                <a:latin typeface="Times New Roman" panose="02020603050405020304" pitchFamily="18" charset="0"/>
                <a:cs typeface="Times New Roman" panose="02020603050405020304" pitchFamily="18" charset="0"/>
              </a:rPr>
              <a:t>Песня  кукол «Страшный Карабас»</a:t>
            </a:r>
            <a:endParaRPr lang="ru-RU" sz="1600" dirty="0">
              <a:solidFill>
                <a:schemeClr val="bg1"/>
              </a:solidFill>
              <a:latin typeface="Times New Roman" panose="02020603050405020304" pitchFamily="18" charset="0"/>
              <a:cs typeface="Times New Roman" panose="02020603050405020304" pitchFamily="18" charset="0"/>
            </a:endParaRPr>
          </a:p>
          <a:p>
            <a:r>
              <a:rPr lang="ru-RU" sz="1400" u="sng" dirty="0">
                <a:solidFill>
                  <a:schemeClr val="tx1"/>
                </a:solidFill>
                <a:latin typeface="Times New Roman" panose="02020603050405020304" pitchFamily="18" charset="0"/>
                <a:cs typeface="Times New Roman" panose="02020603050405020304" pitchFamily="18" charset="0"/>
              </a:rPr>
              <a:t>Автор текста </a:t>
            </a:r>
            <a:r>
              <a:rPr lang="ru-RU" sz="1400" dirty="0">
                <a:solidFill>
                  <a:schemeClr val="tx1"/>
                </a:solidFill>
                <a:latin typeface="Times New Roman" panose="02020603050405020304" pitchFamily="18" charset="0"/>
                <a:cs typeface="Times New Roman" panose="02020603050405020304" pitchFamily="18" charset="0"/>
              </a:rPr>
              <a:t>:Окуджава Б.</a:t>
            </a:r>
          </a:p>
          <a:p>
            <a:r>
              <a:rPr lang="ru-RU" sz="1400" u="sng" dirty="0">
                <a:solidFill>
                  <a:schemeClr val="tx1"/>
                </a:solidFill>
                <a:latin typeface="Times New Roman" panose="02020603050405020304" pitchFamily="18" charset="0"/>
                <a:cs typeface="Times New Roman" panose="02020603050405020304" pitchFamily="18" charset="0"/>
              </a:rPr>
              <a:t>Композитор</a:t>
            </a:r>
            <a:r>
              <a:rPr lang="ru-RU" sz="1400" dirty="0">
                <a:solidFill>
                  <a:schemeClr val="tx1"/>
                </a:solidFill>
                <a:latin typeface="Times New Roman" panose="02020603050405020304" pitchFamily="18" charset="0"/>
                <a:cs typeface="Times New Roman" panose="02020603050405020304" pitchFamily="18" charset="0"/>
              </a:rPr>
              <a:t>: Рыбников А.</a:t>
            </a:r>
            <a:r>
              <a:rPr lang="ru-RU" sz="1400" u="sng" dirty="0">
                <a:solidFill>
                  <a:schemeClr val="tx1"/>
                </a:solidFill>
                <a:latin typeface="Times New Roman" panose="02020603050405020304" pitchFamily="18" charset="0"/>
                <a:cs typeface="Times New Roman" panose="02020603050405020304" pitchFamily="18" charset="0"/>
              </a:rPr>
              <a:t> </a:t>
            </a:r>
          </a:p>
          <a:p>
            <a:r>
              <a:rPr lang="ru-RU" sz="1400" u="sng" dirty="0" smtClean="0">
                <a:solidFill>
                  <a:schemeClr val="tx1"/>
                </a:solidFill>
                <a:latin typeface="Times New Roman" panose="02020603050405020304" pitchFamily="18" charset="0"/>
                <a:cs typeface="Times New Roman" panose="02020603050405020304" pitchFamily="18" charset="0"/>
              </a:rPr>
              <a:t>Жанр :мюзикл. Форма </a:t>
            </a:r>
            <a:r>
              <a:rPr lang="ru-RU" sz="1400" u="sng" dirty="0">
                <a:solidFill>
                  <a:schemeClr val="tx1"/>
                </a:solidFill>
                <a:latin typeface="Times New Roman" panose="02020603050405020304" pitchFamily="18" charset="0"/>
                <a:cs typeface="Times New Roman" panose="02020603050405020304" pitchFamily="18" charset="0"/>
              </a:rPr>
              <a:t>произведения: </a:t>
            </a:r>
            <a:r>
              <a:rPr lang="ru-RU" sz="1400" dirty="0">
                <a:solidFill>
                  <a:schemeClr val="tx1"/>
                </a:solidFill>
                <a:latin typeface="Times New Roman" panose="02020603050405020304" pitchFamily="18" charset="0"/>
                <a:cs typeface="Times New Roman" panose="02020603050405020304" pitchFamily="18" charset="0"/>
              </a:rPr>
              <a:t>куплетная. </a:t>
            </a:r>
            <a:r>
              <a:rPr lang="ru-RU" sz="1400" u="sng" dirty="0">
                <a:solidFill>
                  <a:schemeClr val="tx1"/>
                </a:solidFill>
                <a:latin typeface="Times New Roman" panose="02020603050405020304" pitchFamily="18" charset="0"/>
                <a:cs typeface="Times New Roman" panose="02020603050405020304" pitchFamily="18" charset="0"/>
              </a:rPr>
              <a:t>Темп</a:t>
            </a:r>
            <a:r>
              <a:rPr lang="ru-RU" sz="1400" dirty="0">
                <a:solidFill>
                  <a:schemeClr val="tx1"/>
                </a:solidFill>
                <a:latin typeface="Times New Roman" panose="02020603050405020304" pitchFamily="18" charset="0"/>
                <a:cs typeface="Times New Roman" panose="02020603050405020304" pitchFamily="18" charset="0"/>
              </a:rPr>
              <a:t>: медленный.</a:t>
            </a:r>
          </a:p>
          <a:p>
            <a:r>
              <a:rPr lang="ru-RU" sz="1400" u="sng" dirty="0">
                <a:solidFill>
                  <a:schemeClr val="tx1"/>
                </a:solidFill>
                <a:latin typeface="Times New Roman" panose="02020603050405020304" pitchFamily="18" charset="0"/>
                <a:cs typeface="Times New Roman" panose="02020603050405020304" pitchFamily="18" charset="0"/>
              </a:rPr>
              <a:t>Тональность:</a:t>
            </a:r>
            <a:r>
              <a:rPr lang="ru-RU" sz="1400" dirty="0">
                <a:solidFill>
                  <a:schemeClr val="tx1"/>
                </a:solidFill>
                <a:latin typeface="Times New Roman" panose="02020603050405020304" pitchFamily="18" charset="0"/>
                <a:cs typeface="Times New Roman" panose="02020603050405020304" pitchFamily="18" charset="0"/>
              </a:rPr>
              <a:t> минорная. </a:t>
            </a:r>
            <a:r>
              <a:rPr lang="ru-RU" sz="1400" u="sng" dirty="0">
                <a:solidFill>
                  <a:schemeClr val="tx1"/>
                </a:solidFill>
                <a:latin typeface="Times New Roman" panose="02020603050405020304" pitchFamily="18" charset="0"/>
                <a:cs typeface="Times New Roman" panose="02020603050405020304" pitchFamily="18" charset="0"/>
              </a:rPr>
              <a:t>Динамика</a:t>
            </a:r>
            <a:r>
              <a:rPr lang="ru-RU" sz="1400" dirty="0">
                <a:solidFill>
                  <a:schemeClr val="tx1"/>
                </a:solidFill>
                <a:latin typeface="Times New Roman" panose="02020603050405020304" pitchFamily="18" charset="0"/>
                <a:cs typeface="Times New Roman" panose="02020603050405020304" pitchFamily="18" charset="0"/>
              </a:rPr>
              <a:t> : пианино</a:t>
            </a:r>
          </a:p>
          <a:p>
            <a:r>
              <a:rPr lang="ru-RU" sz="1400" u="sng" dirty="0">
                <a:solidFill>
                  <a:schemeClr val="tx1"/>
                </a:solidFill>
                <a:latin typeface="Times New Roman" panose="02020603050405020304" pitchFamily="18" charset="0"/>
                <a:cs typeface="Times New Roman" panose="02020603050405020304" pitchFamily="18" charset="0"/>
              </a:rPr>
              <a:t>Характер</a:t>
            </a:r>
            <a:r>
              <a:rPr lang="ru-RU" sz="1400" dirty="0">
                <a:solidFill>
                  <a:schemeClr val="tx1"/>
                </a:solidFill>
                <a:latin typeface="Times New Roman" panose="02020603050405020304" pitchFamily="18" charset="0"/>
                <a:cs typeface="Times New Roman" panose="02020603050405020304" pitchFamily="18" charset="0"/>
              </a:rPr>
              <a:t>: </a:t>
            </a:r>
            <a:r>
              <a:rPr lang="ru-RU" sz="1400" u="sng" dirty="0">
                <a:solidFill>
                  <a:schemeClr val="tx1"/>
                </a:solidFill>
                <a:latin typeface="Times New Roman" panose="02020603050405020304" pitchFamily="18" charset="0"/>
                <a:cs typeface="Times New Roman" panose="02020603050405020304" pitchFamily="18" charset="0"/>
              </a:rPr>
              <a:t>устрашающая</a:t>
            </a:r>
            <a:r>
              <a:rPr lang="ru-RU" sz="1400" dirty="0">
                <a:solidFill>
                  <a:schemeClr val="tx1"/>
                </a:solidFill>
                <a:latin typeface="Times New Roman" panose="02020603050405020304" pitchFamily="18" charset="0"/>
                <a:cs typeface="Times New Roman" panose="02020603050405020304" pitchFamily="18" charset="0"/>
              </a:rPr>
              <a:t> и </a:t>
            </a:r>
            <a:r>
              <a:rPr lang="ru-RU" sz="1400" u="sng" dirty="0">
                <a:solidFill>
                  <a:schemeClr val="tx1"/>
                </a:solidFill>
                <a:latin typeface="Times New Roman" panose="02020603050405020304" pitchFamily="18" charset="0"/>
                <a:cs typeface="Times New Roman" panose="02020603050405020304" pitchFamily="18" charset="0"/>
              </a:rPr>
              <a:t>нагнетающая страх </a:t>
            </a:r>
            <a:r>
              <a:rPr lang="ru-RU" sz="1400" dirty="0">
                <a:solidFill>
                  <a:schemeClr val="tx1"/>
                </a:solidFill>
                <a:latin typeface="Times New Roman" panose="02020603050405020304" pitchFamily="18" charset="0"/>
                <a:cs typeface="Times New Roman" panose="02020603050405020304" pitchFamily="18" charset="0"/>
              </a:rPr>
              <a:t>песня. Ее также называют </a:t>
            </a:r>
            <a:r>
              <a:rPr lang="ru-RU" sz="1400" u="sng" dirty="0" err="1">
                <a:solidFill>
                  <a:schemeClr val="tx1"/>
                </a:solidFill>
                <a:latin typeface="Times New Roman" panose="02020603050405020304" pitchFamily="18" charset="0"/>
                <a:cs typeface="Times New Roman" panose="02020603050405020304" pitchFamily="18" charset="0"/>
              </a:rPr>
              <a:t>шептлалкой</a:t>
            </a:r>
            <a:r>
              <a:rPr lang="ru-RU" sz="1400" dirty="0">
                <a:solidFill>
                  <a:schemeClr val="tx1"/>
                </a:solidFill>
                <a:latin typeface="Times New Roman" panose="02020603050405020304" pitchFamily="18" charset="0"/>
                <a:cs typeface="Times New Roman" panose="02020603050405020304" pitchFamily="18" charset="0"/>
              </a:rPr>
              <a:t>, потому что куклы поют шёпотом, ведь зная, что Карабас </a:t>
            </a:r>
            <a:r>
              <a:rPr lang="ru-RU" sz="1400" dirty="0" err="1">
                <a:solidFill>
                  <a:schemeClr val="tx1"/>
                </a:solidFill>
                <a:latin typeface="Times New Roman" panose="02020603050405020304" pitchFamily="18" charset="0"/>
                <a:cs typeface="Times New Roman" panose="02020603050405020304" pitchFamily="18" charset="0"/>
              </a:rPr>
              <a:t>Барабас</a:t>
            </a:r>
            <a:r>
              <a:rPr lang="ru-RU" sz="1400" dirty="0">
                <a:solidFill>
                  <a:schemeClr val="tx1"/>
                </a:solidFill>
                <a:latin typeface="Times New Roman" panose="02020603050405020304" pitchFamily="18" charset="0"/>
                <a:cs typeface="Times New Roman" panose="02020603050405020304" pitchFamily="18" charset="0"/>
              </a:rPr>
              <a:t> прячет </a:t>
            </a:r>
            <a:r>
              <a:rPr lang="ru-RU" sz="1400" u="sng" dirty="0">
                <a:solidFill>
                  <a:schemeClr val="tx1"/>
                </a:solidFill>
                <a:latin typeface="Times New Roman" panose="02020603050405020304" pitchFamily="18" charset="0"/>
                <a:cs typeface="Times New Roman" panose="02020603050405020304" pitchFamily="18" charset="0"/>
              </a:rPr>
              <a:t>тайну </a:t>
            </a:r>
            <a:r>
              <a:rPr lang="ru-RU" sz="1400" dirty="0">
                <a:solidFill>
                  <a:schemeClr val="tx1"/>
                </a:solidFill>
                <a:latin typeface="Times New Roman" panose="02020603050405020304" pitchFamily="18" charset="0"/>
                <a:cs typeface="Times New Roman" panose="02020603050405020304" pitchFamily="18" charset="0"/>
              </a:rPr>
              <a:t>от них, исполнители боятся его. </a:t>
            </a:r>
          </a:p>
          <a:p>
            <a:endParaRPr lang="ru-RU" sz="1400" dirty="0">
              <a:latin typeface="Times New Roman" panose="02020603050405020304" pitchFamily="18" charset="0"/>
              <a:cs typeface="Times New Roman" panose="02020603050405020304" pitchFamily="18" charset="0"/>
            </a:endParaRPr>
          </a:p>
          <a:p>
            <a:endParaRPr lang="ru-RU" sz="1800" dirty="0">
              <a:solidFill>
                <a:schemeClr val="tx1"/>
              </a:solidFill>
              <a:latin typeface="Times New Roman" panose="02020603050405020304" pitchFamily="18" charset="0"/>
              <a:cs typeface="Times New Roman" panose="02020603050405020304" pitchFamily="18" charset="0"/>
            </a:endParaRPr>
          </a:p>
        </p:txBody>
      </p:sp>
      <p:pic>
        <p:nvPicPr>
          <p:cNvPr id="4" name="Muzyka_iz_k_f_Priklyucheniya_Buratino_-_Pesnya_Buratino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chemeClr val="accent1">
                <a:tint val="45000"/>
                <a:satMod val="400000"/>
              </a:schemeClr>
            </a:duotone>
          </a:blip>
          <a:stretch>
            <a:fillRect/>
          </a:stretch>
        </p:blipFill>
        <p:spPr>
          <a:xfrm>
            <a:off x="7397080" y="5301208"/>
            <a:ext cx="952872" cy="952872"/>
          </a:xfrm>
          <a:prstGeom prst="rect">
            <a:avLst/>
          </a:prstGeom>
        </p:spPr>
      </p:pic>
      <p:pic>
        <p:nvPicPr>
          <p:cNvPr id="8" name="Picture 8" descr="https://otvet.imgsmail.ru/download/u_5ee11ab002a73fe8d70532ca1b0f2284_80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434968">
            <a:off x="322317" y="2606497"/>
            <a:ext cx="1757870" cy="10157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cs7002.vk.me/v7002733/1233d/WPn8OLS6THU.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259575">
            <a:off x="457043" y="4295853"/>
            <a:ext cx="1628028" cy="927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53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4"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par>
                          <p:cTn id="12" fill="hold">
                            <p:stCondLst>
                              <p:cond delay="2500"/>
                            </p:stCondLst>
                            <p:childTnLst>
                              <p:par>
                                <p:cTn id="13" presetID="14"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par>
                          <p:cTn id="16" fill="hold">
                            <p:stCondLst>
                              <p:cond delay="3000"/>
                            </p:stCondLst>
                            <p:childTnLst>
                              <p:par>
                                <p:cTn id="17" presetID="14" presetClass="entr" presetSubtype="1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9" dur="500"/>
                                        <p:tgtEl>
                                          <p:spTgt spid="3">
                                            <p:txEl>
                                              <p:pRg st="2" end="2"/>
                                            </p:txEl>
                                          </p:spTgt>
                                        </p:tgtEl>
                                      </p:cBhvr>
                                    </p:animEffect>
                                  </p:childTnLst>
                                </p:cTn>
                              </p:par>
                            </p:childTnLst>
                          </p:cTn>
                        </p:par>
                        <p:par>
                          <p:cTn id="20" fill="hold">
                            <p:stCondLst>
                              <p:cond delay="3500"/>
                            </p:stCondLst>
                            <p:childTnLst>
                              <p:par>
                                <p:cTn id="21" presetID="14" presetClass="entr" presetSubtype="1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3" dur="500"/>
                                        <p:tgtEl>
                                          <p:spTgt spid="3">
                                            <p:txEl>
                                              <p:pRg st="3" end="3"/>
                                            </p:txEl>
                                          </p:spTgt>
                                        </p:tgtEl>
                                      </p:cBhvr>
                                    </p:animEffect>
                                  </p:childTnLst>
                                </p:cTn>
                              </p:par>
                            </p:childTnLst>
                          </p:cTn>
                        </p:par>
                        <p:par>
                          <p:cTn id="24" fill="hold">
                            <p:stCondLst>
                              <p:cond delay="4000"/>
                            </p:stCondLst>
                            <p:childTnLst>
                              <p:par>
                                <p:cTn id="25" presetID="14" presetClass="entr" presetSubtype="1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par>
                          <p:cTn id="33" fill="hold">
                            <p:stCondLst>
                              <p:cond delay="500"/>
                            </p:stCondLst>
                            <p:childTnLst>
                              <p:par>
                                <p:cTn id="34" presetID="14" presetClass="entr" presetSubtype="10" fill="hold" grpId="0"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6" dur="500"/>
                                        <p:tgtEl>
                                          <p:spTgt spid="3">
                                            <p:txEl>
                                              <p:pRg st="6" end="6"/>
                                            </p:txEl>
                                          </p:spTgt>
                                        </p:tgtEl>
                                      </p:cBhvr>
                                    </p:animEffect>
                                  </p:childTnLst>
                                </p:cTn>
                              </p:par>
                            </p:childTnLst>
                          </p:cTn>
                        </p:par>
                        <p:par>
                          <p:cTn id="37" fill="hold">
                            <p:stCondLst>
                              <p:cond delay="1000"/>
                            </p:stCondLst>
                            <p:childTnLst>
                              <p:par>
                                <p:cTn id="38" presetID="14" presetClass="entr" presetSubtype="10" fill="hold" grpId="0" nodeType="after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0" dur="500"/>
                                        <p:tgtEl>
                                          <p:spTgt spid="3">
                                            <p:txEl>
                                              <p:pRg st="7" end="7"/>
                                            </p:txEl>
                                          </p:spTgt>
                                        </p:tgtEl>
                                      </p:cBhvr>
                                    </p:animEffect>
                                  </p:childTnLst>
                                </p:cTn>
                              </p:par>
                            </p:childTnLst>
                          </p:cTn>
                        </p:par>
                        <p:par>
                          <p:cTn id="41" fill="hold">
                            <p:stCondLst>
                              <p:cond delay="1500"/>
                            </p:stCondLst>
                            <p:childTnLst>
                              <p:par>
                                <p:cTn id="42" presetID="14" presetClass="entr" presetSubtype="10" fill="hold" grpId="0" nodeType="after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4" dur="500"/>
                                        <p:tgtEl>
                                          <p:spTgt spid="3">
                                            <p:txEl>
                                              <p:pRg st="8" end="8"/>
                                            </p:txEl>
                                          </p:spTgt>
                                        </p:tgtEl>
                                      </p:cBhvr>
                                    </p:animEffect>
                                  </p:childTnLst>
                                </p:cTn>
                              </p:par>
                            </p:childTnLst>
                          </p:cTn>
                        </p:par>
                        <p:par>
                          <p:cTn id="45" fill="hold">
                            <p:stCondLst>
                              <p:cond delay="2000"/>
                            </p:stCondLst>
                            <p:childTnLst>
                              <p:par>
                                <p:cTn id="46" presetID="14" presetClass="entr" presetSubtype="10" fill="hold" grpId="0" nodeType="after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randombar(horizontal)">
                                      <p:cBhvr>
                                        <p:cTn id="48" dur="500"/>
                                        <p:tgtEl>
                                          <p:spTgt spid="3">
                                            <p:txEl>
                                              <p:pRg st="9" end="9"/>
                                            </p:txEl>
                                          </p:spTgt>
                                        </p:tgtEl>
                                      </p:cBhvr>
                                    </p:animEffect>
                                  </p:childTnLst>
                                </p:cTn>
                              </p:par>
                            </p:childTnLst>
                          </p:cTn>
                        </p:par>
                        <p:par>
                          <p:cTn id="49" fill="hold">
                            <p:stCondLst>
                              <p:cond delay="2500"/>
                            </p:stCondLst>
                            <p:childTnLst>
                              <p:par>
                                <p:cTn id="50" presetID="14" presetClass="entr" presetSubtype="10" fill="hold" grpId="0" nodeType="after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62" dur="500"/>
                                        <p:tgtEl>
                                          <p:spTgt spid="3">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67" dur="500"/>
                                        <p:tgtEl>
                                          <p:spTgt spid="3">
                                            <p:txEl>
                                              <p:pRg st="13"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72" dur="500"/>
                                        <p:tgtEl>
                                          <p:spTgt spid="3">
                                            <p:txEl>
                                              <p:pRg st="14" end="1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3">
                                            <p:txEl>
                                              <p:pRg st="15" end="15"/>
                                            </p:txEl>
                                          </p:spTgt>
                                        </p:tgtEl>
                                        <p:attrNameLst>
                                          <p:attrName>style.visibility</p:attrName>
                                        </p:attrNameLst>
                                      </p:cBhvr>
                                      <p:to>
                                        <p:strVal val="visible"/>
                                      </p:to>
                                    </p:set>
                                    <p:animEffect transition="in" filter="randombar(horizontal)">
                                      <p:cBhvr>
                                        <p:cTn id="77"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8" restart="whenNotActive" fill="hold" evtFilter="cancelBubble" nodeType="interactiveSeq">
                <p:stCondLst>
                  <p:cond evt="onClick" delay="0">
                    <p:tgtEl>
                      <p:spTgt spid="4"/>
                    </p:tgtEl>
                  </p:cond>
                </p:stCondLst>
                <p:endSync evt="end" delay="0">
                  <p:rtn val="all"/>
                </p:endSync>
                <p:childTnLst>
                  <p:par>
                    <p:cTn id="79" fill="hold">
                      <p:stCondLst>
                        <p:cond delay="0"/>
                      </p:stCondLst>
                      <p:childTnLst>
                        <p:par>
                          <p:cTn id="80" fill="hold">
                            <p:stCondLst>
                              <p:cond delay="0"/>
                            </p:stCondLst>
                            <p:childTnLst>
                              <p:par>
                                <p:cTn id="81" presetID="1" presetClass="mediacall" presetSubtype="0" fill="hold" nodeType="clickEffect">
                                  <p:stCondLst>
                                    <p:cond delay="0"/>
                                  </p:stCondLst>
                                  <p:childTnLst>
                                    <p:cmd type="call" cmd="playFrom(0.0)">
                                      <p:cBhvr>
                                        <p:cTn id="82" dur="136553" fill="hold"/>
                                        <p:tgtEl>
                                          <p:spTgt spid="4"/>
                                        </p:tgtEl>
                                      </p:cBhvr>
                                    </p:cmd>
                                  </p:childTnLst>
                                </p:cTn>
                              </p:par>
                            </p:childTnLst>
                          </p:cTn>
                        </p:par>
                      </p:childTnLst>
                    </p:cTn>
                  </p:par>
                </p:childTnLst>
              </p:cTn>
              <p:nextCondLst>
                <p:cond evt="onClick" delay="0">
                  <p:tgtEl>
                    <p:spTgt spid="4"/>
                  </p:tgtEl>
                </p:cond>
              </p:nextCondLst>
            </p:seq>
            <p:audio>
              <p:cMediaNode vol="80000">
                <p:cTn id="83"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88640"/>
            <a:ext cx="7772400" cy="576064"/>
          </a:xfrm>
        </p:spPr>
        <p:txBody>
          <a:bodyPr>
            <a:noAutofit/>
          </a:bodyPr>
          <a:lstStyle/>
          <a:p>
            <a:pPr algn="ctr"/>
            <a:r>
              <a:rPr lang="ru-RU" sz="1800" dirty="0" smtClean="0">
                <a:latin typeface="Times New Roman" panose="02020603050405020304" pitchFamily="18" charset="0"/>
                <a:cs typeface="Times New Roman" panose="02020603050405020304" pitchFamily="18" charset="0"/>
              </a:rPr>
              <a:t>Песня </a:t>
            </a:r>
            <a:r>
              <a:rPr lang="ru-RU" sz="1800" dirty="0" err="1" smtClean="0">
                <a:latin typeface="Times New Roman" panose="02020603050405020304" pitchFamily="18" charset="0"/>
                <a:cs typeface="Times New Roman" panose="02020603050405020304" pitchFamily="18" charset="0"/>
              </a:rPr>
              <a:t>Дуремара</a:t>
            </a:r>
            <a:endParaRPr lang="ru-RU" sz="1800" dirty="0">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idx="1"/>
          </p:nvPr>
        </p:nvSpPr>
        <p:spPr>
          <a:xfrm>
            <a:off x="683568" y="1196752"/>
            <a:ext cx="7848872" cy="5904656"/>
          </a:xfrm>
        </p:spPr>
        <p:txBody>
          <a:bodyPr>
            <a:noAutofit/>
          </a:bodyPr>
          <a:lstStyle/>
          <a:p>
            <a:r>
              <a:rPr lang="ru-RU" sz="1600" u="sng" dirty="0" smtClean="0">
                <a:solidFill>
                  <a:schemeClr val="tx1"/>
                </a:solidFill>
                <a:latin typeface="Times New Roman" panose="02020603050405020304" pitchFamily="18" charset="0"/>
                <a:cs typeface="Times New Roman" panose="02020603050405020304" pitchFamily="18" charset="0"/>
              </a:rPr>
              <a:t>Композитор</a:t>
            </a:r>
            <a:r>
              <a:rPr lang="ru-RU" sz="1600" dirty="0">
                <a:solidFill>
                  <a:schemeClr val="tx1"/>
                </a:solidFill>
                <a:latin typeface="Times New Roman" panose="02020603050405020304" pitchFamily="18" charset="0"/>
                <a:cs typeface="Times New Roman" panose="02020603050405020304" pitchFamily="18" charset="0"/>
              </a:rPr>
              <a:t>: А. Рыбников </a:t>
            </a:r>
            <a:endParaRPr lang="en-US" sz="1600" dirty="0">
              <a:solidFill>
                <a:schemeClr val="tx1"/>
              </a:solidFill>
              <a:latin typeface="Times New Roman" panose="02020603050405020304" pitchFamily="18" charset="0"/>
              <a:cs typeface="Times New Roman" panose="02020603050405020304" pitchFamily="18" charset="0"/>
            </a:endParaRPr>
          </a:p>
          <a:p>
            <a:r>
              <a:rPr lang="ru-RU" sz="1600" u="sng" dirty="0">
                <a:solidFill>
                  <a:schemeClr val="tx1"/>
                </a:solidFill>
                <a:latin typeface="Times New Roman" panose="02020603050405020304" pitchFamily="18" charset="0"/>
                <a:cs typeface="Times New Roman" panose="02020603050405020304" pitchFamily="18" charset="0"/>
              </a:rPr>
              <a:t>Автор текста:</a:t>
            </a:r>
            <a:r>
              <a:rPr lang="ru-RU" sz="1600" dirty="0">
                <a:solidFill>
                  <a:schemeClr val="tx1"/>
                </a:solidFill>
                <a:latin typeface="Times New Roman" panose="02020603050405020304" pitchFamily="18" charset="0"/>
                <a:cs typeface="Times New Roman" panose="02020603050405020304" pitchFamily="18" charset="0"/>
              </a:rPr>
              <a:t> Юрий </a:t>
            </a:r>
            <a:r>
              <a:rPr lang="ru-RU" sz="1600" dirty="0" err="1">
                <a:solidFill>
                  <a:schemeClr val="tx1"/>
                </a:solidFill>
                <a:latin typeface="Times New Roman" panose="02020603050405020304" pitchFamily="18" charset="0"/>
                <a:cs typeface="Times New Roman" panose="02020603050405020304" pitchFamily="18" charset="0"/>
              </a:rPr>
              <a:t>Энтин</a:t>
            </a:r>
            <a:r>
              <a:rPr lang="ru-RU" sz="1600" dirty="0">
                <a:solidFill>
                  <a:schemeClr val="tx1"/>
                </a:solidFill>
                <a:latin typeface="Times New Roman" panose="02020603050405020304" pitchFamily="18" charset="0"/>
                <a:cs typeface="Times New Roman" panose="02020603050405020304" pitchFamily="18" charset="0"/>
              </a:rPr>
              <a:t> </a:t>
            </a:r>
            <a:r>
              <a:rPr lang="ru-RU" sz="1600" u="sng" dirty="0">
                <a:solidFill>
                  <a:schemeClr val="tx1"/>
                </a:solidFill>
                <a:latin typeface="Times New Roman" panose="02020603050405020304" pitchFamily="18" charset="0"/>
                <a:cs typeface="Times New Roman" panose="02020603050405020304" pitchFamily="18" charset="0"/>
              </a:rPr>
              <a:t>Жанр:</a:t>
            </a:r>
            <a:r>
              <a:rPr lang="ru-RU" sz="1600" dirty="0">
                <a:solidFill>
                  <a:schemeClr val="tx1"/>
                </a:solidFill>
                <a:latin typeface="Times New Roman" panose="02020603050405020304" pitchFamily="18" charset="0"/>
                <a:cs typeface="Times New Roman" panose="02020603050405020304" pitchFamily="18" charset="0"/>
              </a:rPr>
              <a:t> мюзикл.</a:t>
            </a:r>
          </a:p>
          <a:p>
            <a:r>
              <a:rPr lang="ru-RU" sz="1600" u="sng" dirty="0">
                <a:solidFill>
                  <a:schemeClr val="tx1"/>
                </a:solidFill>
                <a:latin typeface="Times New Roman" panose="02020603050405020304" pitchFamily="18" charset="0"/>
                <a:cs typeface="Times New Roman" panose="02020603050405020304" pitchFamily="18" charset="0"/>
              </a:rPr>
              <a:t>Форма произведения: </a:t>
            </a:r>
            <a:r>
              <a:rPr lang="ru-RU" sz="1600" dirty="0">
                <a:solidFill>
                  <a:schemeClr val="tx1"/>
                </a:solidFill>
                <a:latin typeface="Times New Roman" panose="02020603050405020304" pitchFamily="18" charset="0"/>
                <a:cs typeface="Times New Roman" panose="02020603050405020304" pitchFamily="18" charset="0"/>
              </a:rPr>
              <a:t>куплетная. </a:t>
            </a:r>
            <a:r>
              <a:rPr lang="ru-RU" sz="1600" dirty="0" smtClean="0">
                <a:solidFill>
                  <a:schemeClr val="tx1"/>
                </a:solidFill>
                <a:latin typeface="Times New Roman" panose="02020603050405020304" pitchFamily="18" charset="0"/>
                <a:cs typeface="Times New Roman" panose="02020603050405020304" pitchFamily="18" charset="0"/>
              </a:rPr>
              <a:t>Темп : умеренный.</a:t>
            </a:r>
            <a:endParaRPr lang="ru-RU" sz="1600" dirty="0">
              <a:solidFill>
                <a:schemeClr val="tx1"/>
              </a:solidFill>
              <a:latin typeface="Times New Roman" panose="02020603050405020304" pitchFamily="18" charset="0"/>
              <a:cs typeface="Times New Roman" panose="02020603050405020304" pitchFamily="18" charset="0"/>
            </a:endParaRPr>
          </a:p>
          <a:p>
            <a:r>
              <a:rPr lang="ru-RU" sz="1600" u="sng" dirty="0" smtClean="0">
                <a:solidFill>
                  <a:schemeClr val="tx1"/>
                </a:solidFill>
                <a:latin typeface="Times New Roman" panose="02020603050405020304" pitchFamily="18" charset="0"/>
                <a:cs typeface="Times New Roman" panose="02020603050405020304" pitchFamily="18" charset="0"/>
              </a:rPr>
              <a:t>Тональность</a:t>
            </a:r>
            <a:r>
              <a:rPr lang="ru-RU" sz="1600" u="sng" dirty="0">
                <a:solidFill>
                  <a:schemeClr val="tx1"/>
                </a:solidFill>
                <a:latin typeface="Times New Roman" panose="02020603050405020304" pitchFamily="18" charset="0"/>
                <a:cs typeface="Times New Roman" panose="02020603050405020304" pitchFamily="18" charset="0"/>
              </a:rPr>
              <a:t>:</a:t>
            </a:r>
            <a:r>
              <a:rPr lang="ru-RU" sz="1600" dirty="0">
                <a:solidFill>
                  <a:schemeClr val="tx1"/>
                </a:solidFill>
                <a:latin typeface="Times New Roman" panose="02020603050405020304" pitchFamily="18" charset="0"/>
                <a:cs typeface="Times New Roman" panose="02020603050405020304" pitchFamily="18" charset="0"/>
              </a:rPr>
              <a:t> мажорная</a:t>
            </a:r>
            <a:r>
              <a:rPr lang="ru-RU" sz="1600" dirty="0" smtClean="0">
                <a:solidFill>
                  <a:schemeClr val="tx1"/>
                </a:solidFill>
                <a:latin typeface="Times New Roman" panose="02020603050405020304" pitchFamily="18" charset="0"/>
                <a:cs typeface="Times New Roman" panose="02020603050405020304" pitchFamily="18" charset="0"/>
              </a:rPr>
              <a:t>. Динамика :форте.</a:t>
            </a:r>
            <a:endParaRPr lang="ru-RU" sz="1600" dirty="0">
              <a:solidFill>
                <a:schemeClr val="tx1"/>
              </a:solidFill>
              <a:latin typeface="Times New Roman" panose="02020603050405020304" pitchFamily="18" charset="0"/>
              <a:cs typeface="Times New Roman" panose="02020603050405020304" pitchFamily="18" charset="0"/>
            </a:endParaRPr>
          </a:p>
          <a:p>
            <a:r>
              <a:rPr lang="ru-RU" sz="1600" u="sng" dirty="0" smtClean="0">
                <a:solidFill>
                  <a:schemeClr val="tx1"/>
                </a:solidFill>
                <a:latin typeface="Times New Roman" panose="02020603050405020304" pitchFamily="18" charset="0"/>
                <a:cs typeface="Times New Roman" panose="02020603050405020304" pitchFamily="18" charset="0"/>
              </a:rPr>
              <a:t>Характер</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Дуремар</a:t>
            </a:r>
            <a:r>
              <a:rPr lang="ru-RU" sz="1600" dirty="0">
                <a:solidFill>
                  <a:schemeClr val="tx1"/>
                </a:solidFill>
                <a:latin typeface="Times New Roman" panose="02020603050405020304" pitchFamily="18" charset="0"/>
                <a:cs typeface="Times New Roman" panose="02020603050405020304" pitchFamily="18" charset="0"/>
              </a:rPr>
              <a:t> поёт про своих «дорогих» пиявок, которых он продаёт, выдавая </a:t>
            </a:r>
            <a:r>
              <a:rPr lang="ru-RU" sz="1600" dirty="0" err="1">
                <a:solidFill>
                  <a:schemeClr val="tx1"/>
                </a:solidFill>
                <a:latin typeface="Times New Roman" panose="02020603050405020304" pitchFamily="18" charset="0"/>
                <a:cs typeface="Times New Roman" panose="02020603050405020304" pitchFamily="18" charset="0"/>
              </a:rPr>
              <a:t>лекарстом</a:t>
            </a:r>
            <a:r>
              <a:rPr lang="ru-RU" sz="1600" dirty="0">
                <a:solidFill>
                  <a:schemeClr val="tx1"/>
                </a:solidFill>
                <a:latin typeface="Times New Roman" panose="02020603050405020304" pitchFamily="18" charset="0"/>
                <a:cs typeface="Times New Roman" panose="02020603050405020304" pitchFamily="18" charset="0"/>
              </a:rPr>
              <a:t> от всевозможных болезней, а маленькие лягушата дразнят его. Песня выглядит </a:t>
            </a:r>
            <a:r>
              <a:rPr lang="ru-RU" sz="1600" u="sng" dirty="0">
                <a:solidFill>
                  <a:schemeClr val="tx1"/>
                </a:solidFill>
                <a:latin typeface="Times New Roman" panose="02020603050405020304" pitchFamily="18" charset="0"/>
                <a:cs typeface="Times New Roman" panose="02020603050405020304" pitchFamily="18" charset="0"/>
              </a:rPr>
              <a:t>веселой</a:t>
            </a:r>
            <a:r>
              <a:rPr lang="ru-RU" sz="1600" dirty="0">
                <a:solidFill>
                  <a:schemeClr val="tx1"/>
                </a:solidFill>
                <a:latin typeface="Times New Roman" panose="02020603050405020304" pitchFamily="18" charset="0"/>
                <a:cs typeface="Times New Roman" panose="02020603050405020304" pitchFamily="18" charset="0"/>
              </a:rPr>
              <a:t> и даже </a:t>
            </a:r>
            <a:r>
              <a:rPr lang="ru-RU" sz="1600" u="sng" dirty="0">
                <a:solidFill>
                  <a:schemeClr val="tx1"/>
                </a:solidFill>
                <a:latin typeface="Times New Roman" panose="02020603050405020304" pitchFamily="18" charset="0"/>
                <a:cs typeface="Times New Roman" panose="02020603050405020304" pitchFamily="18" charset="0"/>
              </a:rPr>
              <a:t>смешной</a:t>
            </a:r>
            <a:r>
              <a:rPr lang="ru-RU" sz="1600" dirty="0">
                <a:solidFill>
                  <a:schemeClr val="tx1"/>
                </a:solidFill>
                <a:latin typeface="Times New Roman" panose="02020603050405020304" pitchFamily="18" charset="0"/>
                <a:cs typeface="Times New Roman" panose="02020603050405020304" pitchFamily="18" charset="0"/>
              </a:rPr>
              <a:t> в некоторых местах</a:t>
            </a:r>
            <a:r>
              <a:rPr lang="ru-RU" sz="1600" dirty="0" smtClean="0">
                <a:solidFill>
                  <a:schemeClr val="tx1"/>
                </a:solidFill>
                <a:latin typeface="Times New Roman" panose="02020603050405020304" pitchFamily="18" charset="0"/>
                <a:cs typeface="Times New Roman" panose="02020603050405020304" pitchFamily="18" charset="0"/>
              </a:rPr>
              <a:t>.</a:t>
            </a:r>
          </a:p>
          <a:p>
            <a:r>
              <a:rPr lang="ru-RU" sz="1600" b="1" dirty="0" smtClean="0">
                <a:solidFill>
                  <a:schemeClr val="tx1"/>
                </a:solidFill>
                <a:latin typeface="Times New Roman" panose="02020603050405020304" pitchFamily="18" charset="0"/>
                <a:cs typeface="Times New Roman" panose="02020603050405020304" pitchFamily="18" charset="0"/>
              </a:rPr>
              <a:t>Песня-танец лисы Алисы и кота </a:t>
            </a:r>
            <a:r>
              <a:rPr lang="ru-RU" sz="1600" b="1" dirty="0" err="1" smtClean="0">
                <a:solidFill>
                  <a:schemeClr val="tx1"/>
                </a:solidFill>
                <a:latin typeface="Times New Roman" panose="02020603050405020304" pitchFamily="18" charset="0"/>
                <a:cs typeface="Times New Roman" panose="02020603050405020304" pitchFamily="18" charset="0"/>
              </a:rPr>
              <a:t>Базилио</a:t>
            </a:r>
            <a:endParaRPr lang="ru-RU" sz="1600" b="1" dirty="0">
              <a:solidFill>
                <a:schemeClr val="tx1"/>
              </a:solidFill>
              <a:latin typeface="Times New Roman" panose="02020603050405020304" pitchFamily="18" charset="0"/>
              <a:cs typeface="Times New Roman" panose="02020603050405020304" pitchFamily="18" charset="0"/>
            </a:endParaRPr>
          </a:p>
          <a:p>
            <a:r>
              <a:rPr lang="ru-RU" sz="1600" u="sng" dirty="0">
                <a:solidFill>
                  <a:schemeClr val="tx1"/>
                </a:solidFill>
                <a:latin typeface="Times New Roman" panose="02020603050405020304" pitchFamily="18" charset="0"/>
                <a:cs typeface="Times New Roman" panose="02020603050405020304" pitchFamily="18" charset="0"/>
              </a:rPr>
              <a:t>Композитор</a:t>
            </a:r>
            <a:r>
              <a:rPr lang="ru-RU" sz="1600" dirty="0">
                <a:solidFill>
                  <a:schemeClr val="tx1"/>
                </a:solidFill>
                <a:latin typeface="Times New Roman" panose="02020603050405020304" pitchFamily="18" charset="0"/>
                <a:cs typeface="Times New Roman" panose="02020603050405020304" pitchFamily="18" charset="0"/>
              </a:rPr>
              <a:t>: А. </a:t>
            </a:r>
            <a:r>
              <a:rPr lang="ru-RU" sz="1600" dirty="0" smtClean="0">
                <a:solidFill>
                  <a:schemeClr val="tx1"/>
                </a:solidFill>
                <a:latin typeface="Times New Roman" panose="02020603050405020304" pitchFamily="18" charset="0"/>
                <a:cs typeface="Times New Roman" panose="02020603050405020304" pitchFamily="18" charset="0"/>
              </a:rPr>
              <a:t>Рыбников. Автор текста : Б. Окуджава.</a:t>
            </a:r>
            <a:endParaRPr lang="en-US" sz="1600" dirty="0">
              <a:solidFill>
                <a:schemeClr val="tx1"/>
              </a:solidFill>
              <a:latin typeface="Times New Roman" panose="02020603050405020304" pitchFamily="18" charset="0"/>
              <a:cs typeface="Times New Roman" panose="02020603050405020304" pitchFamily="18" charset="0"/>
            </a:endParaRPr>
          </a:p>
          <a:p>
            <a:r>
              <a:rPr lang="ru-RU" sz="1600" u="sng" dirty="0" smtClean="0">
                <a:solidFill>
                  <a:schemeClr val="tx1"/>
                </a:solidFill>
                <a:latin typeface="Times New Roman" panose="02020603050405020304" pitchFamily="18" charset="0"/>
                <a:cs typeface="Times New Roman" panose="02020603050405020304" pitchFamily="18" charset="0"/>
              </a:rPr>
              <a:t>Жанр </a:t>
            </a:r>
            <a:r>
              <a:rPr lang="ru-RU" sz="1600" u="sng" dirty="0">
                <a:solidFill>
                  <a:schemeClr val="tx1"/>
                </a:solidFill>
                <a:latin typeface="Times New Roman" panose="02020603050405020304" pitchFamily="18" charset="0"/>
                <a:cs typeface="Times New Roman" panose="02020603050405020304" pitchFamily="18" charset="0"/>
              </a:rPr>
              <a:t>: мюзикл .Форма произведения:</a:t>
            </a:r>
            <a:r>
              <a:rPr lang="ru-RU" sz="1600" dirty="0">
                <a:solidFill>
                  <a:schemeClr val="tx1"/>
                </a:solidFill>
                <a:latin typeface="Times New Roman" panose="02020603050405020304" pitchFamily="18" charset="0"/>
                <a:cs typeface="Times New Roman" panose="02020603050405020304" pitchFamily="18" charset="0"/>
              </a:rPr>
              <a:t>  куплетная. </a:t>
            </a:r>
            <a:r>
              <a:rPr lang="ru-RU" sz="1600" u="sng" dirty="0">
                <a:solidFill>
                  <a:schemeClr val="tx1"/>
                </a:solidFill>
                <a:latin typeface="Times New Roman" panose="02020603050405020304" pitchFamily="18" charset="0"/>
                <a:cs typeface="Times New Roman" panose="02020603050405020304" pitchFamily="18" charset="0"/>
              </a:rPr>
              <a:t>Темп</a:t>
            </a:r>
            <a:r>
              <a:rPr lang="ru-RU" sz="1600" dirty="0">
                <a:solidFill>
                  <a:schemeClr val="tx1"/>
                </a:solidFill>
                <a:latin typeface="Times New Roman" panose="02020603050405020304" pitchFamily="18" charset="0"/>
                <a:cs typeface="Times New Roman" panose="02020603050405020304" pitchFamily="18" charset="0"/>
              </a:rPr>
              <a:t> : умеренно-быстрый.</a:t>
            </a:r>
          </a:p>
          <a:p>
            <a:r>
              <a:rPr lang="ru-RU" sz="1600" u="sng" dirty="0">
                <a:solidFill>
                  <a:schemeClr val="tx1"/>
                </a:solidFill>
                <a:latin typeface="Times New Roman" panose="02020603050405020304" pitchFamily="18" charset="0"/>
                <a:cs typeface="Times New Roman" panose="02020603050405020304" pitchFamily="18" charset="0"/>
              </a:rPr>
              <a:t>Тональность:</a:t>
            </a:r>
            <a:r>
              <a:rPr lang="ru-RU" sz="1600" dirty="0">
                <a:solidFill>
                  <a:schemeClr val="tx1"/>
                </a:solidFill>
                <a:latin typeface="Times New Roman" panose="02020603050405020304" pitchFamily="18" charset="0"/>
                <a:cs typeface="Times New Roman" panose="02020603050405020304" pitchFamily="18" charset="0"/>
              </a:rPr>
              <a:t> мажорная. </a:t>
            </a:r>
            <a:r>
              <a:rPr lang="ru-RU" sz="1600" u="sng" dirty="0">
                <a:solidFill>
                  <a:schemeClr val="tx1"/>
                </a:solidFill>
                <a:latin typeface="Times New Roman" panose="02020603050405020304" pitchFamily="18" charset="0"/>
                <a:cs typeface="Times New Roman" panose="02020603050405020304" pitchFamily="18" charset="0"/>
              </a:rPr>
              <a:t>Динамика </a:t>
            </a:r>
            <a:r>
              <a:rPr lang="ru-RU" sz="1600" dirty="0">
                <a:solidFill>
                  <a:schemeClr val="tx1"/>
                </a:solidFill>
                <a:latin typeface="Times New Roman" panose="02020603050405020304" pitchFamily="18" charset="0"/>
                <a:cs typeface="Times New Roman" panose="02020603050405020304" pitchFamily="18" charset="0"/>
              </a:rPr>
              <a:t>: форте.</a:t>
            </a:r>
          </a:p>
          <a:p>
            <a:r>
              <a:rPr lang="ru-RU" sz="1600" u="sng" dirty="0">
                <a:solidFill>
                  <a:schemeClr val="tx1"/>
                </a:solidFill>
                <a:latin typeface="Times New Roman" panose="02020603050405020304" pitchFamily="18" charset="0"/>
                <a:cs typeface="Times New Roman" panose="02020603050405020304" pitchFamily="18" charset="0"/>
              </a:rPr>
              <a:t>Характер</a:t>
            </a:r>
            <a:r>
              <a:rPr lang="ru-RU" sz="1600" dirty="0">
                <a:solidFill>
                  <a:schemeClr val="tx1"/>
                </a:solidFill>
                <a:latin typeface="Times New Roman" panose="02020603050405020304" pitchFamily="18" charset="0"/>
                <a:cs typeface="Times New Roman" panose="02020603050405020304" pitchFamily="18" charset="0"/>
              </a:rPr>
              <a:t>: лиса Алиса и кот </a:t>
            </a:r>
            <a:r>
              <a:rPr lang="ru-RU" sz="1600" dirty="0" err="1">
                <a:solidFill>
                  <a:schemeClr val="tx1"/>
                </a:solidFill>
                <a:latin typeface="Times New Roman" panose="02020603050405020304" pitchFamily="18" charset="0"/>
                <a:cs typeface="Times New Roman" panose="02020603050405020304" pitchFamily="18" charset="0"/>
              </a:rPr>
              <a:t>Базилио</a:t>
            </a:r>
            <a:r>
              <a:rPr lang="ru-RU" sz="1600" dirty="0">
                <a:solidFill>
                  <a:schemeClr val="tx1"/>
                </a:solidFill>
                <a:latin typeface="Times New Roman" panose="02020603050405020304" pitchFamily="18" charset="0"/>
                <a:cs typeface="Times New Roman" panose="02020603050405020304" pitchFamily="18" charset="0"/>
              </a:rPr>
              <a:t> поют </a:t>
            </a:r>
            <a:r>
              <a:rPr lang="ru-RU" sz="1600" u="sng" dirty="0">
                <a:solidFill>
                  <a:schemeClr val="tx1"/>
                </a:solidFill>
                <a:latin typeface="Times New Roman" panose="02020603050405020304" pitchFamily="18" charset="0"/>
                <a:cs typeface="Times New Roman" panose="02020603050405020304" pitchFamily="18" charset="0"/>
              </a:rPr>
              <a:t>о жадинах и хвастунишках</a:t>
            </a:r>
            <a:r>
              <a:rPr lang="ru-RU" sz="1600" dirty="0">
                <a:solidFill>
                  <a:schemeClr val="tx1"/>
                </a:solidFill>
                <a:latin typeface="Times New Roman" panose="02020603050405020304" pitchFamily="18" charset="0"/>
                <a:cs typeface="Times New Roman" panose="02020603050405020304" pitchFamily="18" charset="0"/>
              </a:rPr>
              <a:t>, о том, как им хорошо жить, когда в мире еще </a:t>
            </a:r>
            <a:r>
              <a:rPr lang="ru-RU" sz="1600" dirty="0" err="1">
                <a:solidFill>
                  <a:schemeClr val="tx1"/>
                </a:solidFill>
                <a:latin typeface="Times New Roman" panose="02020603050405020304" pitchFamily="18" charset="0"/>
                <a:cs typeface="Times New Roman" panose="02020603050405020304" pitchFamily="18" charset="0"/>
              </a:rPr>
              <a:t>осталисьт</a:t>
            </a:r>
            <a:r>
              <a:rPr lang="ru-RU" sz="1600" dirty="0">
                <a:solidFill>
                  <a:schemeClr val="tx1"/>
                </a:solidFill>
                <a:latin typeface="Times New Roman" panose="02020603050405020304" pitchFamily="18" charset="0"/>
                <a:cs typeface="Times New Roman" panose="02020603050405020304" pitchFamily="18" charset="0"/>
              </a:rPr>
              <a:t> такие люди, что их можно разыграть, обмануть и наврать им. Песня </a:t>
            </a:r>
            <a:r>
              <a:rPr lang="ru-RU" sz="1600" u="sng" dirty="0">
                <a:solidFill>
                  <a:schemeClr val="tx1"/>
                </a:solidFill>
                <a:latin typeface="Times New Roman" panose="02020603050405020304" pitchFamily="18" charset="0"/>
                <a:cs typeface="Times New Roman" panose="02020603050405020304" pitchFamily="18" charset="0"/>
              </a:rPr>
              <a:t>веселая и иногда смешная</a:t>
            </a:r>
            <a:r>
              <a:rPr lang="ru-RU" sz="1600" u="sng" dirty="0" smtClean="0">
                <a:solidFill>
                  <a:schemeClr val="tx1"/>
                </a:solidFill>
                <a:latin typeface="Times New Roman" panose="02020603050405020304" pitchFamily="18" charset="0"/>
                <a:cs typeface="Times New Roman" panose="02020603050405020304" pitchFamily="18" charset="0"/>
              </a:rPr>
              <a:t>.</a:t>
            </a:r>
          </a:p>
          <a:p>
            <a:r>
              <a:rPr lang="ru-RU" sz="1800" b="1" u="sng" dirty="0" smtClean="0">
                <a:solidFill>
                  <a:schemeClr val="tx1"/>
                </a:solidFill>
                <a:latin typeface="Times New Roman" panose="02020603050405020304" pitchFamily="18" charset="0"/>
                <a:cs typeface="Times New Roman" panose="02020603050405020304" pitchFamily="18" charset="0"/>
              </a:rPr>
              <a:t>Песня Карабаса </a:t>
            </a:r>
            <a:r>
              <a:rPr lang="ru-RU" sz="1800" b="1" u="sng" dirty="0" err="1" smtClean="0">
                <a:solidFill>
                  <a:schemeClr val="tx1"/>
                </a:solidFill>
                <a:latin typeface="Times New Roman" panose="02020603050405020304" pitchFamily="18" charset="0"/>
                <a:cs typeface="Times New Roman" panose="02020603050405020304" pitchFamily="18" charset="0"/>
              </a:rPr>
              <a:t>карабаса</a:t>
            </a:r>
            <a:r>
              <a:rPr lang="ru-RU" sz="1800" b="1" u="sng" dirty="0" smtClean="0">
                <a:solidFill>
                  <a:schemeClr val="tx1"/>
                </a:solidFill>
                <a:latin typeface="Times New Roman" panose="02020603050405020304" pitchFamily="18" charset="0"/>
                <a:cs typeface="Times New Roman" panose="02020603050405020304" pitchFamily="18" charset="0"/>
              </a:rPr>
              <a:t>.</a:t>
            </a:r>
          </a:p>
          <a:p>
            <a:r>
              <a:rPr lang="ru-RU" sz="1600" u="sng" dirty="0">
                <a:solidFill>
                  <a:schemeClr val="tx1"/>
                </a:solidFill>
                <a:latin typeface="Times New Roman" panose="02020603050405020304" pitchFamily="18" charset="0"/>
                <a:cs typeface="Times New Roman" panose="02020603050405020304" pitchFamily="18" charset="0"/>
              </a:rPr>
              <a:t>Композитор</a:t>
            </a:r>
            <a:r>
              <a:rPr lang="ru-RU" sz="1600" dirty="0">
                <a:solidFill>
                  <a:schemeClr val="tx1"/>
                </a:solidFill>
                <a:latin typeface="Times New Roman" panose="02020603050405020304" pitchFamily="18" charset="0"/>
                <a:cs typeface="Times New Roman" panose="02020603050405020304" pitchFamily="18" charset="0"/>
              </a:rPr>
              <a:t>: А. Рыбников, </a:t>
            </a:r>
            <a:r>
              <a:rPr lang="ru-RU" sz="1600" u="sng" dirty="0">
                <a:solidFill>
                  <a:schemeClr val="tx1"/>
                </a:solidFill>
                <a:latin typeface="Times New Roman" panose="02020603050405020304" pitchFamily="18" charset="0"/>
                <a:cs typeface="Times New Roman" panose="02020603050405020304" pitchFamily="18" charset="0"/>
              </a:rPr>
              <a:t>Автор текста </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Б.Окуджава</a:t>
            </a:r>
            <a:endParaRPr lang="en-US" sz="1600" dirty="0">
              <a:solidFill>
                <a:schemeClr val="tx1"/>
              </a:solidFill>
              <a:latin typeface="Times New Roman" panose="02020603050405020304" pitchFamily="18" charset="0"/>
              <a:cs typeface="Times New Roman" panose="02020603050405020304" pitchFamily="18" charset="0"/>
            </a:endParaRPr>
          </a:p>
          <a:p>
            <a:r>
              <a:rPr lang="ru-RU" sz="1600" u="sng" dirty="0" smtClean="0">
                <a:solidFill>
                  <a:schemeClr val="tx1"/>
                </a:solidFill>
                <a:latin typeface="Times New Roman" panose="02020603050405020304" pitchFamily="18" charset="0"/>
                <a:cs typeface="Times New Roman" panose="02020603050405020304" pitchFamily="18" charset="0"/>
              </a:rPr>
              <a:t>Жанр : мюзикл. Форма </a:t>
            </a:r>
            <a:r>
              <a:rPr lang="ru-RU" sz="1600" u="sng" dirty="0">
                <a:solidFill>
                  <a:schemeClr val="tx1"/>
                </a:solidFill>
                <a:latin typeface="Times New Roman" panose="02020603050405020304" pitchFamily="18" charset="0"/>
                <a:cs typeface="Times New Roman" panose="02020603050405020304" pitchFamily="18" charset="0"/>
              </a:rPr>
              <a:t>произведения:</a:t>
            </a:r>
            <a:r>
              <a:rPr lang="ru-RU" sz="1600" dirty="0">
                <a:solidFill>
                  <a:schemeClr val="tx1"/>
                </a:solidFill>
                <a:latin typeface="Times New Roman" panose="02020603050405020304" pitchFamily="18" charset="0"/>
                <a:cs typeface="Times New Roman" panose="02020603050405020304" pitchFamily="18" charset="0"/>
              </a:rPr>
              <a:t>  куплетная. Темп : быстрый</a:t>
            </a:r>
          </a:p>
          <a:p>
            <a:r>
              <a:rPr lang="ru-RU" sz="1600" u="sng" dirty="0">
                <a:solidFill>
                  <a:schemeClr val="tx1"/>
                </a:solidFill>
                <a:latin typeface="Times New Roman" panose="02020603050405020304" pitchFamily="18" charset="0"/>
                <a:cs typeface="Times New Roman" panose="02020603050405020304" pitchFamily="18" charset="0"/>
              </a:rPr>
              <a:t>Тональность:</a:t>
            </a:r>
            <a:r>
              <a:rPr lang="ru-RU" sz="1600" dirty="0">
                <a:solidFill>
                  <a:schemeClr val="tx1"/>
                </a:solidFill>
                <a:latin typeface="Times New Roman" panose="02020603050405020304" pitchFamily="18" charset="0"/>
                <a:cs typeface="Times New Roman" panose="02020603050405020304" pitchFamily="18" charset="0"/>
              </a:rPr>
              <a:t> мажорная. Динамика : форте.</a:t>
            </a:r>
          </a:p>
          <a:p>
            <a:r>
              <a:rPr lang="ru-RU" sz="1600" u="sng" dirty="0">
                <a:solidFill>
                  <a:schemeClr val="tx1"/>
                </a:solidFill>
                <a:latin typeface="Times New Roman" panose="02020603050405020304" pitchFamily="18" charset="0"/>
                <a:cs typeface="Times New Roman" panose="02020603050405020304" pitchFamily="18" charset="0"/>
              </a:rPr>
              <a:t>Характер</a:t>
            </a:r>
            <a:r>
              <a:rPr lang="ru-RU" sz="1600" dirty="0">
                <a:solidFill>
                  <a:schemeClr val="tx1"/>
                </a:solidFill>
                <a:latin typeface="Times New Roman" panose="02020603050405020304" pitchFamily="18" charset="0"/>
                <a:cs typeface="Times New Roman" panose="02020603050405020304" pitchFamily="18" charset="0"/>
              </a:rPr>
              <a:t>: Карабас </a:t>
            </a:r>
            <a:r>
              <a:rPr lang="ru-RU" sz="1600" dirty="0" err="1">
                <a:solidFill>
                  <a:schemeClr val="tx1"/>
                </a:solidFill>
                <a:latin typeface="Times New Roman" panose="02020603050405020304" pitchFamily="18" charset="0"/>
                <a:cs typeface="Times New Roman" panose="02020603050405020304" pitchFamily="18" charset="0"/>
              </a:rPr>
              <a:t>Барабас</a:t>
            </a:r>
            <a:r>
              <a:rPr lang="ru-RU" sz="1600" dirty="0">
                <a:solidFill>
                  <a:schemeClr val="tx1"/>
                </a:solidFill>
                <a:latin typeface="Times New Roman" panose="02020603050405020304" pitchFamily="18" charset="0"/>
                <a:cs typeface="Times New Roman" panose="02020603050405020304" pitchFamily="18" charset="0"/>
              </a:rPr>
              <a:t> поёт о том, какой он </a:t>
            </a:r>
            <a:r>
              <a:rPr lang="ru-RU" sz="1600" u="sng" dirty="0">
                <a:solidFill>
                  <a:schemeClr val="tx1"/>
                </a:solidFill>
                <a:latin typeface="Times New Roman" panose="02020603050405020304" pitchFamily="18" charset="0"/>
                <a:cs typeface="Times New Roman" panose="02020603050405020304" pitchFamily="18" charset="0"/>
              </a:rPr>
              <a:t>гадкий, подлый и жестокий </a:t>
            </a:r>
            <a:r>
              <a:rPr lang="ru-RU" sz="1600" dirty="0">
                <a:solidFill>
                  <a:schemeClr val="tx1"/>
                </a:solidFill>
                <a:latin typeface="Times New Roman" panose="02020603050405020304" pitchFamily="18" charset="0"/>
                <a:cs typeface="Times New Roman" panose="02020603050405020304" pitchFamily="18" charset="0"/>
              </a:rPr>
              <a:t>человек, что он готов на подлости, гадости и унижения со стороны окружающих и его самого. Песня </a:t>
            </a:r>
            <a:r>
              <a:rPr lang="ru-RU" sz="1600" u="sng" dirty="0">
                <a:solidFill>
                  <a:schemeClr val="tx1"/>
                </a:solidFill>
                <a:latin typeface="Times New Roman" panose="02020603050405020304" pitchFamily="18" charset="0"/>
                <a:cs typeface="Times New Roman" panose="02020603050405020304" pitchFamily="18" charset="0"/>
              </a:rPr>
              <a:t>ритмичная</a:t>
            </a:r>
            <a:r>
              <a:rPr lang="ru-RU" sz="1600" dirty="0">
                <a:solidFill>
                  <a:schemeClr val="tx1"/>
                </a:solidFill>
                <a:latin typeface="Times New Roman" panose="02020603050405020304" pitchFamily="18" charset="0"/>
                <a:cs typeface="Times New Roman" panose="02020603050405020304" pitchFamily="18" charset="0"/>
              </a:rPr>
              <a:t>, но </a:t>
            </a:r>
            <a:r>
              <a:rPr lang="ru-RU" sz="1600" u="sng" dirty="0">
                <a:solidFill>
                  <a:schemeClr val="tx1"/>
                </a:solidFill>
                <a:latin typeface="Times New Roman" panose="02020603050405020304" pitchFamily="18" charset="0"/>
                <a:cs typeface="Times New Roman" panose="02020603050405020304" pitchFamily="18" charset="0"/>
              </a:rPr>
              <a:t>нагнетающая страх</a:t>
            </a:r>
            <a:r>
              <a:rPr lang="ru-RU" sz="1600" dirty="0">
                <a:solidFill>
                  <a:schemeClr val="tx1"/>
                </a:solidFill>
                <a:latin typeface="Times New Roman" panose="02020603050405020304" pitchFamily="18" charset="0"/>
                <a:cs typeface="Times New Roman" panose="02020603050405020304" pitchFamily="18" charset="0"/>
              </a:rPr>
              <a:t> на слушателей.</a:t>
            </a:r>
            <a:endParaRPr lang="ru-RU" sz="1600" dirty="0">
              <a:latin typeface="Times New Roman" panose="02020603050405020304" pitchFamily="18" charset="0"/>
              <a:cs typeface="Times New Roman" panose="02020603050405020304" pitchFamily="18" charset="0"/>
            </a:endParaRPr>
          </a:p>
          <a:p>
            <a:endParaRPr lang="ru-RU" sz="1600" u="sng" dirty="0">
              <a:solidFill>
                <a:schemeClr val="tx1"/>
              </a:solidFill>
              <a:latin typeface="Times New Roman" panose="02020603050405020304" pitchFamily="18" charset="0"/>
              <a:cs typeface="Times New Roman" panose="02020603050405020304" pitchFamily="18" charset="0"/>
            </a:endParaRPr>
          </a:p>
          <a:p>
            <a:endParaRPr lang="ru-RU" sz="1600" dirty="0">
              <a:latin typeface="Times New Roman" panose="02020603050405020304" pitchFamily="18" charset="0"/>
              <a:cs typeface="Times New Roman" panose="02020603050405020304" pitchFamily="18" charset="0"/>
            </a:endParaRPr>
          </a:p>
        </p:txBody>
      </p:sp>
      <p:pic>
        <p:nvPicPr>
          <p:cNvPr id="4" name="Muzyka_iz_k_f_Priklyucheniya_Buratino_-_Pesnya_Kukol_sheptalka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chemeClr val="accent1">
                <a:tint val="45000"/>
                <a:satMod val="400000"/>
              </a:schemeClr>
            </a:duotone>
          </a:blip>
          <a:stretch>
            <a:fillRect/>
          </a:stretch>
        </p:blipFill>
        <p:spPr>
          <a:xfrm>
            <a:off x="7596336" y="5229200"/>
            <a:ext cx="1041648" cy="1041648"/>
          </a:xfrm>
          <a:prstGeom prst="rect">
            <a:avLst/>
          </a:prstGeom>
        </p:spPr>
      </p:pic>
      <p:pic>
        <p:nvPicPr>
          <p:cNvPr id="7" name="Picture 8" descr="https://im1-tub-ru.yandex.net/i?id=62470d024087cc5ede5ebda79a16de83-l&amp;n=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240438">
            <a:off x="229634" y="4431466"/>
            <a:ext cx="1545087" cy="10410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yumuz.ru/uploads/images/1/3/_/13_pesnja_kota_bazilio_i_lisi_pesnja_kota_bazilio_i_lisi_alisi_kvikstep.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79535" y="2204864"/>
            <a:ext cx="1540656" cy="973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95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p:cTn id="4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8" dur="500"/>
                                        <p:tgtEl>
                                          <p:spTgt spid="3">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 calcmode="lin" valueType="num">
                                      <p:cBhvr>
                                        <p:cTn id="60"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62" dur="500"/>
                                        <p:tgtEl>
                                          <p:spTgt spid="3">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 calcmode="lin" valueType="num">
                                      <p:cBhvr>
                                        <p:cTn id="6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69" dur="500"/>
                                        <p:tgtEl>
                                          <p:spTgt spid="3">
                                            <p:txEl>
                                              <p:pRg st="8" end="8"/>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
                                            <p:txEl>
                                              <p:pRg st="9" end="9"/>
                                            </p:txEl>
                                          </p:spTgt>
                                        </p:tgtEl>
                                        <p:attrNameLst>
                                          <p:attrName>style.visibility</p:attrName>
                                        </p:attrNameLst>
                                      </p:cBhvr>
                                      <p:to>
                                        <p:strVal val="visible"/>
                                      </p:to>
                                    </p:set>
                                    <p:anim calcmode="lin" valueType="num">
                                      <p:cBhvr>
                                        <p:cTn id="74"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5"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76" dur="500"/>
                                        <p:tgtEl>
                                          <p:spTgt spid="3">
                                            <p:txEl>
                                              <p:pRg st="9" end="9"/>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3">
                                            <p:txEl>
                                              <p:pRg st="10" end="10"/>
                                            </p:txEl>
                                          </p:spTgt>
                                        </p:tgtEl>
                                        <p:attrNameLst>
                                          <p:attrName>style.visibility</p:attrName>
                                        </p:attrNameLst>
                                      </p:cBhvr>
                                      <p:to>
                                        <p:strVal val="visible"/>
                                      </p:to>
                                    </p:set>
                                    <p:anim calcmode="lin" valueType="num">
                                      <p:cBhvr>
                                        <p:cTn id="81"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82"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83" dur="500"/>
                                        <p:tgtEl>
                                          <p:spTgt spid="3">
                                            <p:txEl>
                                              <p:pRg st="10" end="1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3">
                                            <p:txEl>
                                              <p:pRg st="11" end="11"/>
                                            </p:txEl>
                                          </p:spTgt>
                                        </p:tgtEl>
                                        <p:attrNameLst>
                                          <p:attrName>style.visibility</p:attrName>
                                        </p:attrNameLst>
                                      </p:cBhvr>
                                      <p:to>
                                        <p:strVal val="visible"/>
                                      </p:to>
                                    </p:set>
                                    <p:anim calcmode="lin" valueType="num">
                                      <p:cBhvr>
                                        <p:cTn id="88"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89"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90" dur="500"/>
                                        <p:tgtEl>
                                          <p:spTgt spid="3">
                                            <p:txEl>
                                              <p:pRg st="11" end="1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3">
                                            <p:txEl>
                                              <p:pRg st="12" end="12"/>
                                            </p:txEl>
                                          </p:spTgt>
                                        </p:tgtEl>
                                        <p:attrNameLst>
                                          <p:attrName>style.visibility</p:attrName>
                                        </p:attrNameLst>
                                      </p:cBhvr>
                                      <p:to>
                                        <p:strVal val="visible"/>
                                      </p:to>
                                    </p:set>
                                    <p:anim calcmode="lin" valueType="num">
                                      <p:cBhvr>
                                        <p:cTn id="95"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96" dur="5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97" dur="500"/>
                                        <p:tgtEl>
                                          <p:spTgt spid="3">
                                            <p:txEl>
                                              <p:pRg st="12" end="12"/>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3">
                                            <p:txEl>
                                              <p:pRg st="13" end="13"/>
                                            </p:txEl>
                                          </p:spTgt>
                                        </p:tgtEl>
                                        <p:attrNameLst>
                                          <p:attrName>style.visibility</p:attrName>
                                        </p:attrNameLst>
                                      </p:cBhvr>
                                      <p:to>
                                        <p:strVal val="visible"/>
                                      </p:to>
                                    </p:set>
                                    <p:anim calcmode="lin" valueType="num">
                                      <p:cBhvr>
                                        <p:cTn id="102" dur="5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103" dur="500" fill="hold"/>
                                        <p:tgtEl>
                                          <p:spTgt spid="3">
                                            <p:txEl>
                                              <p:pRg st="13" end="13"/>
                                            </p:txEl>
                                          </p:spTgt>
                                        </p:tgtEl>
                                        <p:attrNameLst>
                                          <p:attrName>ppt_h</p:attrName>
                                        </p:attrNameLst>
                                      </p:cBhvr>
                                      <p:tavLst>
                                        <p:tav tm="0">
                                          <p:val>
                                            <p:fltVal val="0"/>
                                          </p:val>
                                        </p:tav>
                                        <p:tav tm="100000">
                                          <p:val>
                                            <p:strVal val="#ppt_h"/>
                                          </p:val>
                                        </p:tav>
                                      </p:tavLst>
                                    </p:anim>
                                    <p:animEffect transition="in" filter="fade">
                                      <p:cBhvr>
                                        <p:cTn id="104" dur="500"/>
                                        <p:tgtEl>
                                          <p:spTgt spid="3">
                                            <p:txEl>
                                              <p:pRg st="13" end="13"/>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3">
                                            <p:txEl>
                                              <p:pRg st="14" end="14"/>
                                            </p:txEl>
                                          </p:spTgt>
                                        </p:tgtEl>
                                        <p:attrNameLst>
                                          <p:attrName>style.visibility</p:attrName>
                                        </p:attrNameLst>
                                      </p:cBhvr>
                                      <p:to>
                                        <p:strVal val="visible"/>
                                      </p:to>
                                    </p:set>
                                    <p:anim calcmode="lin" valueType="num">
                                      <p:cBhvr>
                                        <p:cTn id="109"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110" dur="500" fill="hold"/>
                                        <p:tgtEl>
                                          <p:spTgt spid="3">
                                            <p:txEl>
                                              <p:pRg st="14" end="14"/>
                                            </p:txEl>
                                          </p:spTgt>
                                        </p:tgtEl>
                                        <p:attrNameLst>
                                          <p:attrName>ppt_h</p:attrName>
                                        </p:attrNameLst>
                                      </p:cBhvr>
                                      <p:tavLst>
                                        <p:tav tm="0">
                                          <p:val>
                                            <p:fltVal val="0"/>
                                          </p:val>
                                        </p:tav>
                                        <p:tav tm="100000">
                                          <p:val>
                                            <p:strVal val="#ppt_h"/>
                                          </p:val>
                                        </p:tav>
                                      </p:tavLst>
                                    </p:anim>
                                    <p:animEffect transition="in" filter="fade">
                                      <p:cBhvr>
                                        <p:cTn id="111"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2" restart="whenNotActive" fill="hold" evtFilter="cancelBubble" nodeType="interactiveSeq">
                <p:stCondLst>
                  <p:cond evt="onClick" delay="0">
                    <p:tgtEl>
                      <p:spTgt spid="4"/>
                    </p:tgtEl>
                  </p:cond>
                </p:stCondLst>
                <p:endSync evt="end" delay="0">
                  <p:rtn val="all"/>
                </p:endSync>
                <p:childTnLst>
                  <p:par>
                    <p:cTn id="113" fill="hold">
                      <p:stCondLst>
                        <p:cond delay="0"/>
                      </p:stCondLst>
                      <p:childTnLst>
                        <p:par>
                          <p:cTn id="114" fill="hold">
                            <p:stCondLst>
                              <p:cond delay="0"/>
                            </p:stCondLst>
                            <p:childTnLst>
                              <p:par>
                                <p:cTn id="115" presetID="1" presetClass="mediacall" presetSubtype="0" fill="hold" nodeType="clickEffect">
                                  <p:stCondLst>
                                    <p:cond delay="0"/>
                                  </p:stCondLst>
                                  <p:childTnLst>
                                    <p:cmd type="call" cmd="playFrom(0.0)">
                                      <p:cBhvr>
                                        <p:cTn id="116" dur="47194" fill="hold"/>
                                        <p:tgtEl>
                                          <p:spTgt spid="4"/>
                                        </p:tgtEl>
                                      </p:cBhvr>
                                    </p:cmd>
                                  </p:childTnLst>
                                </p:cTn>
                              </p:par>
                            </p:childTnLst>
                          </p:cTn>
                        </p:par>
                      </p:childTnLst>
                    </p:cTn>
                  </p:par>
                </p:childTnLst>
              </p:cTn>
              <p:nextCondLst>
                <p:cond evt="onClick" delay="0">
                  <p:tgtEl>
                    <p:spTgt spid="4"/>
                  </p:tgtEl>
                </p:cond>
              </p:nextCondLst>
            </p:seq>
            <p:audio>
              <p:cMediaNode vol="80000">
                <p:cTn id="117"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7772400" cy="678284"/>
          </a:xfrm>
        </p:spPr>
        <p:txBody>
          <a:bodyPr>
            <a:normAutofit/>
          </a:bodyPr>
          <a:lstStyle/>
          <a:p>
            <a:pPr algn="ctr"/>
            <a:r>
              <a:rPr lang="ru-RU" sz="2400" dirty="0">
                <a:latin typeface="Times New Roman" panose="02020603050405020304" pitchFamily="18" charset="0"/>
                <a:cs typeface="Times New Roman" panose="02020603050405020304" pitchFamily="18" charset="0"/>
              </a:rPr>
              <a:t>П</a:t>
            </a:r>
            <a:r>
              <a:rPr lang="ru-RU" sz="2400" dirty="0" smtClean="0">
                <a:latin typeface="Times New Roman" panose="02020603050405020304" pitchFamily="18" charset="0"/>
                <a:cs typeface="Times New Roman" panose="02020603050405020304" pitchFamily="18" charset="0"/>
              </a:rPr>
              <a:t>есня </a:t>
            </a:r>
            <a:r>
              <a:rPr lang="ru-RU" sz="2400" dirty="0">
                <a:latin typeface="Times New Roman" panose="02020603050405020304" pitchFamily="18" charset="0"/>
                <a:cs typeface="Times New Roman" panose="02020603050405020304" pitchFamily="18" charset="0"/>
              </a:rPr>
              <a:t>Пауков и Буратино</a:t>
            </a:r>
          </a:p>
        </p:txBody>
      </p:sp>
      <p:sp>
        <p:nvSpPr>
          <p:cNvPr id="3" name="Текст 2"/>
          <p:cNvSpPr>
            <a:spLocks noGrp="1"/>
          </p:cNvSpPr>
          <p:nvPr>
            <p:ph type="body" idx="1"/>
          </p:nvPr>
        </p:nvSpPr>
        <p:spPr>
          <a:xfrm>
            <a:off x="683568" y="908720"/>
            <a:ext cx="7776864" cy="5400599"/>
          </a:xfrm>
        </p:spPr>
        <p:txBody>
          <a:bodyPr>
            <a:normAutofit fontScale="92500" lnSpcReduction="10000"/>
          </a:bodyPr>
          <a:lstStyle/>
          <a:p>
            <a:r>
              <a:rPr lang="ru-RU" sz="1800" u="sng" dirty="0">
                <a:solidFill>
                  <a:schemeClr val="tx1"/>
                </a:solidFill>
                <a:latin typeface="Times New Roman" panose="02020603050405020304" pitchFamily="18" charset="0"/>
                <a:cs typeface="Times New Roman" panose="02020603050405020304" pitchFamily="18" charset="0"/>
              </a:rPr>
              <a:t>Композитор</a:t>
            </a:r>
            <a:r>
              <a:rPr lang="ru-RU" sz="1800" dirty="0">
                <a:solidFill>
                  <a:schemeClr val="tx1"/>
                </a:solidFill>
                <a:latin typeface="Times New Roman" panose="02020603050405020304" pitchFamily="18" charset="0"/>
                <a:cs typeface="Times New Roman" panose="02020603050405020304" pitchFamily="18" charset="0"/>
              </a:rPr>
              <a:t>: А. </a:t>
            </a:r>
            <a:r>
              <a:rPr lang="ru-RU" sz="1800" dirty="0" smtClean="0">
                <a:solidFill>
                  <a:schemeClr val="tx1"/>
                </a:solidFill>
                <a:latin typeface="Times New Roman" panose="02020603050405020304" pitchFamily="18" charset="0"/>
                <a:cs typeface="Times New Roman" panose="02020603050405020304" pitchFamily="18" charset="0"/>
              </a:rPr>
              <a:t>Рыбников. </a:t>
            </a:r>
            <a:r>
              <a:rPr lang="ru-RU" sz="1800" u="sng" dirty="0" smtClean="0">
                <a:solidFill>
                  <a:schemeClr val="tx1"/>
                </a:solidFill>
                <a:latin typeface="Times New Roman" panose="02020603050405020304" pitchFamily="18" charset="0"/>
                <a:cs typeface="Times New Roman" panose="02020603050405020304" pitchFamily="18" charset="0"/>
              </a:rPr>
              <a:t>Автор текста </a:t>
            </a:r>
            <a:r>
              <a:rPr lang="ru-RU" sz="1800" dirty="0" smtClean="0">
                <a:solidFill>
                  <a:schemeClr val="tx1"/>
                </a:solidFill>
                <a:latin typeface="Times New Roman" panose="02020603050405020304" pitchFamily="18" charset="0"/>
                <a:cs typeface="Times New Roman" panose="02020603050405020304" pitchFamily="18" charset="0"/>
              </a:rPr>
              <a:t>: </a:t>
            </a:r>
            <a:r>
              <a:rPr lang="ru-RU" sz="1800" dirty="0" err="1" smtClean="0">
                <a:solidFill>
                  <a:schemeClr val="tx1"/>
                </a:solidFill>
                <a:latin typeface="Times New Roman" panose="02020603050405020304" pitchFamily="18" charset="0"/>
                <a:cs typeface="Times New Roman" panose="02020603050405020304" pitchFamily="18" charset="0"/>
              </a:rPr>
              <a:t>Ю.Энтин</a:t>
            </a:r>
            <a:endParaRPr lang="en-US"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Жанр</a:t>
            </a:r>
            <a:r>
              <a:rPr lang="ru-RU" sz="1800" u="sng" dirty="0">
                <a:solidFill>
                  <a:schemeClr val="tx1"/>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мюзикл.</a:t>
            </a:r>
          </a:p>
          <a:p>
            <a:r>
              <a:rPr lang="ru-RU" sz="1800" u="sng" dirty="0">
                <a:solidFill>
                  <a:schemeClr val="tx1"/>
                </a:solidFill>
                <a:latin typeface="Times New Roman" panose="02020603050405020304" pitchFamily="18" charset="0"/>
                <a:cs typeface="Times New Roman" panose="02020603050405020304" pitchFamily="18" charset="0"/>
              </a:rPr>
              <a:t>Форма произведения:</a:t>
            </a:r>
            <a:r>
              <a:rPr lang="ru-RU" sz="1800" dirty="0">
                <a:solidFill>
                  <a:schemeClr val="tx1"/>
                </a:solidFill>
                <a:latin typeface="Times New Roman" panose="02020603050405020304" pitchFamily="18" charset="0"/>
                <a:cs typeface="Times New Roman" panose="02020603050405020304" pitchFamily="18" charset="0"/>
              </a:rPr>
              <a:t>  куплетная</a:t>
            </a:r>
            <a:r>
              <a:rPr lang="ru-RU" sz="1800" dirty="0" smtClean="0">
                <a:solidFill>
                  <a:schemeClr val="tx1"/>
                </a:solidFill>
                <a:latin typeface="Times New Roman" panose="02020603050405020304" pitchFamily="18" charset="0"/>
                <a:cs typeface="Times New Roman" panose="02020603050405020304" pitchFamily="18" charset="0"/>
              </a:rPr>
              <a:t>.</a:t>
            </a:r>
            <a:r>
              <a:rPr lang="en-US" sz="1800" dirty="0" smtClean="0">
                <a:solidFill>
                  <a:schemeClr val="tx1"/>
                </a:solidFill>
                <a:latin typeface="Times New Roman" panose="02020603050405020304" pitchFamily="18" charset="0"/>
                <a:cs typeface="Times New Roman" panose="02020603050405020304" pitchFamily="18" charset="0"/>
              </a:rPr>
              <a:t> </a:t>
            </a:r>
            <a:r>
              <a:rPr lang="ru-RU" sz="1800" u="sng" dirty="0" smtClean="0">
                <a:solidFill>
                  <a:schemeClr val="tx1"/>
                </a:solidFill>
                <a:latin typeface="Times New Roman" panose="02020603050405020304" pitchFamily="18" charset="0"/>
                <a:cs typeface="Times New Roman" panose="02020603050405020304" pitchFamily="18" charset="0"/>
              </a:rPr>
              <a:t>Темп</a:t>
            </a:r>
            <a:r>
              <a:rPr lang="ru-RU" sz="1800" dirty="0" smtClean="0">
                <a:solidFill>
                  <a:schemeClr val="tx1"/>
                </a:solidFill>
                <a:latin typeface="Times New Roman" panose="02020603050405020304" pitchFamily="18" charset="0"/>
                <a:cs typeface="Times New Roman" panose="02020603050405020304" pitchFamily="18" charset="0"/>
              </a:rPr>
              <a:t> : умеренно-быстрый</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Тональность</a:t>
            </a:r>
            <a:r>
              <a:rPr lang="ru-RU" sz="1800" u="sng" dirty="0">
                <a:solidFill>
                  <a:schemeClr val="tx1"/>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мажорная</a:t>
            </a:r>
            <a:r>
              <a:rPr lang="ru-RU" sz="1800" dirty="0" smtClean="0">
                <a:solidFill>
                  <a:schemeClr val="tx1"/>
                </a:solidFill>
                <a:latin typeface="Times New Roman" panose="02020603050405020304" pitchFamily="18" charset="0"/>
                <a:cs typeface="Times New Roman" panose="02020603050405020304" pitchFamily="18" charset="0"/>
              </a:rPr>
              <a:t>. </a:t>
            </a:r>
            <a:r>
              <a:rPr lang="ru-RU" sz="1800" u="sng" dirty="0" smtClean="0">
                <a:solidFill>
                  <a:schemeClr val="tx1"/>
                </a:solidFill>
                <a:latin typeface="Times New Roman" panose="02020603050405020304" pitchFamily="18" charset="0"/>
                <a:cs typeface="Times New Roman" panose="02020603050405020304" pitchFamily="18" charset="0"/>
              </a:rPr>
              <a:t>Динамика</a:t>
            </a:r>
            <a:r>
              <a:rPr lang="ru-RU" sz="1800" dirty="0" smtClean="0">
                <a:solidFill>
                  <a:schemeClr val="tx1"/>
                </a:solidFill>
                <a:latin typeface="Times New Roman" panose="02020603050405020304" pitchFamily="18" charset="0"/>
                <a:cs typeface="Times New Roman" panose="02020603050405020304" pitchFamily="18" charset="0"/>
              </a:rPr>
              <a:t> : форте.</a:t>
            </a:r>
            <a:endParaRPr lang="ru-RU" sz="1800" dirty="0">
              <a:solidFill>
                <a:schemeClr val="tx1"/>
              </a:solidFill>
              <a:latin typeface="Times New Roman" panose="02020603050405020304" pitchFamily="18" charset="0"/>
              <a:cs typeface="Times New Roman" panose="02020603050405020304" pitchFamily="18" charset="0"/>
            </a:endParaRPr>
          </a:p>
          <a:p>
            <a:pPr algn="just"/>
            <a:r>
              <a:rPr lang="ru-RU" sz="1800" u="sng" dirty="0" smtClean="0">
                <a:solidFill>
                  <a:schemeClr val="tx1"/>
                </a:solidFill>
                <a:latin typeface="Times New Roman" panose="02020603050405020304" pitchFamily="18" charset="0"/>
                <a:cs typeface="Times New Roman" panose="02020603050405020304" pitchFamily="18" charset="0"/>
              </a:rPr>
              <a:t>Характер</a:t>
            </a:r>
            <a:r>
              <a:rPr lang="ru-RU" sz="1800" dirty="0" smtClean="0">
                <a:solidFill>
                  <a:schemeClr val="tx1"/>
                </a:solidFill>
                <a:latin typeface="Times New Roman" panose="02020603050405020304" pitchFamily="18" charset="0"/>
                <a:cs typeface="Times New Roman" panose="02020603050405020304" pitchFamily="18" charset="0"/>
              </a:rPr>
              <a:t>: в песне происходит </a:t>
            </a:r>
            <a:r>
              <a:rPr lang="ru-RU" sz="1800" u="sng" dirty="0" smtClean="0">
                <a:solidFill>
                  <a:schemeClr val="tx1"/>
                </a:solidFill>
                <a:latin typeface="Times New Roman" panose="02020603050405020304" pitchFamily="18" charset="0"/>
                <a:cs typeface="Times New Roman" panose="02020603050405020304" pitchFamily="18" charset="0"/>
              </a:rPr>
              <a:t>диалог между пауками и </a:t>
            </a:r>
            <a:r>
              <a:rPr lang="ru-RU" sz="1800" u="sng" dirty="0" err="1" smtClean="0">
                <a:solidFill>
                  <a:schemeClr val="tx1"/>
                </a:solidFill>
                <a:latin typeface="Times New Roman" panose="02020603050405020304" pitchFamily="18" charset="0"/>
                <a:cs typeface="Times New Roman" panose="02020603050405020304" pitchFamily="18" charset="0"/>
              </a:rPr>
              <a:t>Буратитно</a:t>
            </a:r>
            <a:r>
              <a:rPr lang="ru-RU" sz="1800" u="sng" dirty="0" smtClean="0">
                <a:solidFill>
                  <a:schemeClr val="tx1"/>
                </a:solidFill>
                <a:latin typeface="Times New Roman" panose="02020603050405020304" pitchFamily="18" charset="0"/>
                <a:cs typeface="Times New Roman" panose="02020603050405020304" pitchFamily="18" charset="0"/>
              </a:rPr>
              <a:t>. </a:t>
            </a:r>
            <a:r>
              <a:rPr lang="ru-RU" sz="1800" dirty="0" smtClean="0">
                <a:solidFill>
                  <a:schemeClr val="tx1"/>
                </a:solidFill>
                <a:latin typeface="Times New Roman" panose="02020603050405020304" pitchFamily="18" charset="0"/>
                <a:cs typeface="Times New Roman" panose="02020603050405020304" pitchFamily="18" charset="0"/>
              </a:rPr>
              <a:t>Пауки говорят о том, как нужно поступать с детьми, которые </a:t>
            </a:r>
            <a:r>
              <a:rPr lang="ru-RU" sz="1800" u="sng" dirty="0" smtClean="0">
                <a:solidFill>
                  <a:schemeClr val="tx1"/>
                </a:solidFill>
                <a:latin typeface="Times New Roman" panose="02020603050405020304" pitchFamily="18" charset="0"/>
                <a:cs typeface="Times New Roman" panose="02020603050405020304" pitchFamily="18" charset="0"/>
              </a:rPr>
              <a:t>плохо себя ведут, кричат и не слушаются</a:t>
            </a:r>
            <a:r>
              <a:rPr lang="ru-RU" sz="1800" dirty="0" smtClean="0">
                <a:solidFill>
                  <a:schemeClr val="tx1"/>
                </a:solidFill>
                <a:latin typeface="Times New Roman" panose="02020603050405020304" pitchFamily="18" charset="0"/>
                <a:cs typeface="Times New Roman" panose="02020603050405020304" pitchFamily="18" charset="0"/>
              </a:rPr>
              <a:t>, а Буратино уже надоело, что его все поучают и говорят, что делать. В песне есть </a:t>
            </a:r>
            <a:r>
              <a:rPr lang="ru-RU" sz="1800" u="sng" dirty="0" smtClean="0">
                <a:solidFill>
                  <a:schemeClr val="tx1"/>
                </a:solidFill>
                <a:latin typeface="Times New Roman" panose="02020603050405020304" pitchFamily="18" charset="0"/>
                <a:cs typeface="Times New Roman" panose="02020603050405020304" pitchFamily="18" charset="0"/>
              </a:rPr>
              <a:t>устрашающие нотки</a:t>
            </a:r>
            <a:r>
              <a:rPr lang="ru-RU" sz="1800" dirty="0" smtClean="0">
                <a:solidFill>
                  <a:schemeClr val="tx1"/>
                </a:solidFill>
                <a:latin typeface="Times New Roman" panose="02020603050405020304" pitchFamily="18" charset="0"/>
                <a:cs typeface="Times New Roman" panose="02020603050405020304" pitchFamily="18" charset="0"/>
              </a:rPr>
              <a:t>, но Буратино к этому времени уже не боялся пауков и его мышление было настроено только на то, что ему </a:t>
            </a:r>
            <a:r>
              <a:rPr lang="ru-RU" sz="1800" u="sng" dirty="0" smtClean="0">
                <a:solidFill>
                  <a:schemeClr val="tx1"/>
                </a:solidFill>
                <a:latin typeface="Times New Roman" panose="02020603050405020304" pitchFamily="18" charset="0"/>
                <a:cs typeface="Times New Roman" panose="02020603050405020304" pitchFamily="18" charset="0"/>
              </a:rPr>
              <a:t>надоели поучения </a:t>
            </a:r>
            <a:r>
              <a:rPr lang="ru-RU" sz="1800" dirty="0" smtClean="0">
                <a:solidFill>
                  <a:schemeClr val="tx1"/>
                </a:solidFill>
                <a:latin typeface="Times New Roman" panose="02020603050405020304" pitchFamily="18" charset="0"/>
                <a:cs typeface="Times New Roman" panose="02020603050405020304" pitchFamily="18" charset="0"/>
              </a:rPr>
              <a:t>со стороны пауков.</a:t>
            </a:r>
          </a:p>
          <a:p>
            <a:r>
              <a:rPr lang="ru-RU" dirty="0" smtClean="0">
                <a:solidFill>
                  <a:schemeClr val="bg1"/>
                </a:solidFill>
                <a:latin typeface="Times New Roman" panose="02020603050405020304" pitchFamily="18" charset="0"/>
                <a:cs typeface="Times New Roman" panose="02020603050405020304" pitchFamily="18" charset="0"/>
              </a:rPr>
              <a:t>Песня «Поле чудес»</a:t>
            </a:r>
          </a:p>
          <a:p>
            <a:r>
              <a:rPr lang="ru-RU" sz="1800" u="sng" dirty="0">
                <a:solidFill>
                  <a:schemeClr val="tx1"/>
                </a:solidFill>
                <a:latin typeface="Times New Roman" panose="02020603050405020304" pitchFamily="18" charset="0"/>
                <a:cs typeface="Times New Roman" panose="02020603050405020304" pitchFamily="18" charset="0"/>
              </a:rPr>
              <a:t>Композитор</a:t>
            </a:r>
            <a:r>
              <a:rPr lang="ru-RU" sz="1800" dirty="0">
                <a:solidFill>
                  <a:schemeClr val="tx1"/>
                </a:solidFill>
                <a:latin typeface="Times New Roman" panose="02020603050405020304" pitchFamily="18" charset="0"/>
                <a:cs typeface="Times New Roman" panose="02020603050405020304" pitchFamily="18" charset="0"/>
              </a:rPr>
              <a:t>: А. Рыбников </a:t>
            </a:r>
            <a:endParaRPr lang="en-US" sz="1800" dirty="0">
              <a:solidFill>
                <a:schemeClr val="tx1"/>
              </a:solidFill>
              <a:latin typeface="Times New Roman" panose="02020603050405020304" pitchFamily="18" charset="0"/>
              <a:cs typeface="Times New Roman" panose="02020603050405020304" pitchFamily="18" charset="0"/>
            </a:endParaRPr>
          </a:p>
          <a:p>
            <a:r>
              <a:rPr lang="ru-RU" sz="1800" u="sng" dirty="0">
                <a:solidFill>
                  <a:schemeClr val="tx1"/>
                </a:solidFill>
                <a:latin typeface="Times New Roman" panose="02020603050405020304" pitchFamily="18" charset="0"/>
                <a:cs typeface="Times New Roman" panose="02020603050405020304" pitchFamily="18" charset="0"/>
              </a:rPr>
              <a:t>Автор текста:</a:t>
            </a:r>
            <a:r>
              <a:rPr lang="ru-RU" sz="1800" dirty="0">
                <a:solidFill>
                  <a:schemeClr val="tx1"/>
                </a:solidFill>
                <a:latin typeface="Times New Roman" panose="02020603050405020304" pitchFamily="18" charset="0"/>
                <a:cs typeface="Times New Roman" panose="02020603050405020304" pitchFamily="18" charset="0"/>
              </a:rPr>
              <a:t> Б. Окуджава</a:t>
            </a:r>
          </a:p>
          <a:p>
            <a:r>
              <a:rPr lang="ru-RU" sz="1800" u="sng" dirty="0">
                <a:solidFill>
                  <a:schemeClr val="tx1"/>
                </a:solidFill>
                <a:latin typeface="Times New Roman" panose="02020603050405020304" pitchFamily="18" charset="0"/>
                <a:cs typeface="Times New Roman" panose="02020603050405020304" pitchFamily="18" charset="0"/>
              </a:rPr>
              <a:t>Жанр:</a:t>
            </a:r>
            <a:r>
              <a:rPr lang="ru-RU" sz="1800" dirty="0">
                <a:solidFill>
                  <a:schemeClr val="tx1"/>
                </a:solidFill>
                <a:latin typeface="Times New Roman" panose="02020603050405020304" pitchFamily="18" charset="0"/>
                <a:cs typeface="Times New Roman" panose="02020603050405020304" pitchFamily="18" charset="0"/>
              </a:rPr>
              <a:t> мюзикл.</a:t>
            </a:r>
          </a:p>
          <a:p>
            <a:r>
              <a:rPr lang="ru-RU" sz="1800" u="sng" dirty="0">
                <a:solidFill>
                  <a:schemeClr val="tx1"/>
                </a:solidFill>
                <a:latin typeface="Times New Roman" panose="02020603050405020304" pitchFamily="18" charset="0"/>
                <a:cs typeface="Times New Roman" panose="02020603050405020304" pitchFamily="18" charset="0"/>
              </a:rPr>
              <a:t>Форма произведения:</a:t>
            </a:r>
            <a:r>
              <a:rPr lang="ru-RU" sz="1800" dirty="0">
                <a:solidFill>
                  <a:schemeClr val="tx1"/>
                </a:solidFill>
                <a:latin typeface="Times New Roman" panose="02020603050405020304" pitchFamily="18" charset="0"/>
                <a:cs typeface="Times New Roman" panose="02020603050405020304" pitchFamily="18" charset="0"/>
              </a:rPr>
              <a:t>  куплетная. </a:t>
            </a:r>
            <a:r>
              <a:rPr lang="ru-RU" sz="1800" u="sng" dirty="0" smtClean="0">
                <a:solidFill>
                  <a:schemeClr val="tx1"/>
                </a:solidFill>
                <a:latin typeface="Times New Roman" panose="02020603050405020304" pitchFamily="18" charset="0"/>
                <a:cs typeface="Times New Roman" panose="02020603050405020304" pitchFamily="18" charset="0"/>
              </a:rPr>
              <a:t>Темп</a:t>
            </a:r>
            <a:r>
              <a:rPr lang="ru-RU" sz="1800" dirty="0" smtClean="0">
                <a:solidFill>
                  <a:schemeClr val="tx1"/>
                </a:solidFill>
                <a:latin typeface="Times New Roman" panose="02020603050405020304" pitchFamily="18" charset="0"/>
                <a:cs typeface="Times New Roman" panose="02020603050405020304" pitchFamily="18" charset="0"/>
              </a:rPr>
              <a:t> : умеренно-быстрый.</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Тональность</a:t>
            </a:r>
            <a:r>
              <a:rPr lang="ru-RU" sz="1800" u="sng" dirty="0">
                <a:solidFill>
                  <a:schemeClr val="tx1"/>
                </a:solidFill>
                <a:latin typeface="Times New Roman" panose="02020603050405020304" pitchFamily="18" charset="0"/>
                <a:cs typeface="Times New Roman" panose="02020603050405020304" pitchFamily="18" charset="0"/>
              </a:rPr>
              <a:t>:</a:t>
            </a:r>
            <a:r>
              <a:rPr lang="ru-RU" sz="1800" dirty="0">
                <a:solidFill>
                  <a:schemeClr val="tx1"/>
                </a:solidFill>
                <a:latin typeface="Times New Roman" panose="02020603050405020304" pitchFamily="18" charset="0"/>
                <a:cs typeface="Times New Roman" panose="02020603050405020304" pitchFamily="18" charset="0"/>
              </a:rPr>
              <a:t> мажорная</a:t>
            </a:r>
            <a:r>
              <a:rPr lang="ru-RU" sz="1800" dirty="0" smtClean="0">
                <a:solidFill>
                  <a:schemeClr val="tx1"/>
                </a:solidFill>
                <a:latin typeface="Times New Roman" panose="02020603050405020304" pitchFamily="18" charset="0"/>
                <a:cs typeface="Times New Roman" panose="02020603050405020304" pitchFamily="18" charset="0"/>
              </a:rPr>
              <a:t>. </a:t>
            </a:r>
            <a:r>
              <a:rPr lang="ru-RU" sz="1800" u="sng" dirty="0" smtClean="0">
                <a:solidFill>
                  <a:schemeClr val="tx1"/>
                </a:solidFill>
                <a:latin typeface="Times New Roman" panose="02020603050405020304" pitchFamily="18" charset="0"/>
                <a:cs typeface="Times New Roman" panose="02020603050405020304" pitchFamily="18" charset="0"/>
              </a:rPr>
              <a:t>Динамика</a:t>
            </a:r>
            <a:r>
              <a:rPr lang="ru-RU" sz="1800" dirty="0" smtClean="0">
                <a:solidFill>
                  <a:schemeClr val="tx1"/>
                </a:solidFill>
                <a:latin typeface="Times New Roman" panose="02020603050405020304" pitchFamily="18" charset="0"/>
                <a:cs typeface="Times New Roman" panose="02020603050405020304" pitchFamily="18" charset="0"/>
              </a:rPr>
              <a:t>: форте.</a:t>
            </a:r>
            <a:endParaRPr lang="ru-RU" sz="1800" dirty="0">
              <a:solidFill>
                <a:schemeClr val="tx1"/>
              </a:solidFill>
              <a:latin typeface="Times New Roman" panose="02020603050405020304" pitchFamily="18" charset="0"/>
              <a:cs typeface="Times New Roman" panose="02020603050405020304" pitchFamily="18" charset="0"/>
            </a:endParaRPr>
          </a:p>
          <a:p>
            <a:r>
              <a:rPr lang="ru-RU" sz="1800" u="sng" dirty="0" smtClean="0">
                <a:solidFill>
                  <a:schemeClr val="tx1"/>
                </a:solidFill>
                <a:latin typeface="Times New Roman" panose="02020603050405020304" pitchFamily="18" charset="0"/>
                <a:cs typeface="Times New Roman" panose="02020603050405020304" pitchFamily="18" charset="0"/>
              </a:rPr>
              <a:t>Характер</a:t>
            </a:r>
            <a:r>
              <a:rPr lang="ru-RU" sz="1800" dirty="0">
                <a:solidFill>
                  <a:schemeClr val="tx1"/>
                </a:solidFill>
                <a:latin typeface="Times New Roman" panose="02020603050405020304" pitchFamily="18" charset="0"/>
                <a:cs typeface="Times New Roman" panose="02020603050405020304" pitchFamily="18" charset="0"/>
              </a:rPr>
              <a:t>: </a:t>
            </a:r>
            <a:r>
              <a:rPr lang="ru-RU" sz="1800" u="sng" dirty="0">
                <a:solidFill>
                  <a:schemeClr val="tx1"/>
                </a:solidFill>
                <a:latin typeface="Times New Roman" panose="02020603050405020304" pitchFamily="18" charset="0"/>
                <a:cs typeface="Times New Roman" panose="02020603050405020304" pitchFamily="18" charset="0"/>
              </a:rPr>
              <a:t>весёлая</a:t>
            </a:r>
            <a:r>
              <a:rPr lang="ru-RU" sz="1800" dirty="0">
                <a:solidFill>
                  <a:schemeClr val="tx1"/>
                </a:solidFill>
                <a:latin typeface="Times New Roman" panose="02020603050405020304" pitchFamily="18" charset="0"/>
                <a:cs typeface="Times New Roman" panose="02020603050405020304" pitchFamily="18" charset="0"/>
              </a:rPr>
              <a:t> песня, где исполнители рассказывают Буратино про </a:t>
            </a:r>
            <a:r>
              <a:rPr lang="ru-RU" sz="1800" u="sng" dirty="0">
                <a:solidFill>
                  <a:schemeClr val="tx1"/>
                </a:solidFill>
                <a:latin typeface="Times New Roman" panose="02020603050405020304" pitchFamily="18" charset="0"/>
                <a:cs typeface="Times New Roman" panose="02020603050405020304" pitchFamily="18" charset="0"/>
              </a:rPr>
              <a:t>«поле чудес», </a:t>
            </a:r>
            <a:r>
              <a:rPr lang="ru-RU" sz="1800" dirty="0">
                <a:solidFill>
                  <a:schemeClr val="tx1"/>
                </a:solidFill>
                <a:latin typeface="Times New Roman" panose="02020603050405020304" pitchFamily="18" charset="0"/>
                <a:cs typeface="Times New Roman" panose="02020603050405020304" pitchFamily="18" charset="0"/>
              </a:rPr>
              <a:t>на котором нужно закопать деньги, из которых на утро должно вырасти денежное дерево</a:t>
            </a:r>
            <a:endParaRPr lang="ru-RU" sz="1800" dirty="0" smtClean="0">
              <a:solidFill>
                <a:schemeClr val="tx1"/>
              </a:solidFill>
              <a:latin typeface="Times New Roman" panose="02020603050405020304" pitchFamily="18" charset="0"/>
              <a:cs typeface="Times New Roman" panose="02020603050405020304" pitchFamily="18" charset="0"/>
            </a:endParaRPr>
          </a:p>
          <a:p>
            <a:pPr algn="just"/>
            <a:endParaRPr lang="ru-RU" sz="1800" dirty="0">
              <a:latin typeface="Times New Roman" panose="02020603050405020304" pitchFamily="18" charset="0"/>
              <a:cs typeface="Times New Roman" panose="02020603050405020304" pitchFamily="18" charset="0"/>
            </a:endParaRPr>
          </a:p>
        </p:txBody>
      </p:sp>
      <p:pic>
        <p:nvPicPr>
          <p:cNvPr id="4" name="buratino_i_pauk_-_pesnya_pauka_i_buratino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chemeClr val="accent1">
                <a:tint val="45000"/>
                <a:satMod val="400000"/>
              </a:schemeClr>
            </a:duotone>
          </a:blip>
          <a:stretch>
            <a:fillRect/>
          </a:stretch>
        </p:blipFill>
        <p:spPr>
          <a:xfrm>
            <a:off x="7596336" y="5373216"/>
            <a:ext cx="1080120" cy="1080120"/>
          </a:xfrm>
          <a:prstGeom prst="rect">
            <a:avLst/>
          </a:prstGeom>
        </p:spPr>
      </p:pic>
      <p:pic>
        <p:nvPicPr>
          <p:cNvPr id="5" name="Picture 4" descr="https://im3-tub-ru.yandex.net/i?id=73e76e68779ee1a05f317022f403ca41&amp;n=33&amp;h=215&amp;w=1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5798">
            <a:off x="440451" y="320296"/>
            <a:ext cx="1390120" cy="1543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ttps://im0-tub-ru.yandex.net/i?id=336c3fe818493a17ea3c79199b122f97-l&amp;n=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4" y="3366181"/>
            <a:ext cx="2068342" cy="1343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1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00"/>
                                        <p:tgtEl>
                                          <p:spTgt spid="3">
                                            <p:txEl>
                                              <p:pRg st="3" end="3"/>
                                            </p:tx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down)">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77609" fill="hold"/>
                                        <p:tgtEl>
                                          <p:spTgt spid="4"/>
                                        </p:tgtEl>
                                      </p:cBhvr>
                                    </p:cmd>
                                  </p:childTnLst>
                                </p:cTn>
                              </p:par>
                            </p:childTnLst>
                          </p:cTn>
                        </p:par>
                      </p:childTnLst>
                    </p:cTn>
                  </p:par>
                </p:childTnLst>
              </p:cTn>
              <p:nextCondLst>
                <p:cond evt="onClick" delay="0">
                  <p:tgtEl>
                    <p:spTgt spid="4"/>
                  </p:tgtEl>
                </p:cond>
              </p:nextCondLst>
            </p:seq>
            <p:audio>
              <p:cMediaNode vol="80000">
                <p:cTn id="68"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27952"/>
            <a:ext cx="7772400" cy="606276"/>
          </a:xfrm>
        </p:spPr>
        <p:txBody>
          <a:bodyPr>
            <a:normAutofit/>
          </a:bodyPr>
          <a:lstStyle/>
          <a:p>
            <a:pPr algn="ctr"/>
            <a:r>
              <a:rPr lang="ru-RU" sz="2400" dirty="0" smtClean="0">
                <a:latin typeface="Times New Roman" panose="02020603050405020304" pitchFamily="18" charset="0"/>
                <a:cs typeface="Times New Roman" panose="02020603050405020304" pitchFamily="18" charset="0"/>
              </a:rPr>
              <a:t>Песня черепахи </a:t>
            </a:r>
            <a:r>
              <a:rPr lang="ru-RU" sz="2400" dirty="0" err="1" smtClean="0">
                <a:latin typeface="Times New Roman" panose="02020603050405020304" pitchFamily="18" charset="0"/>
                <a:cs typeface="Times New Roman" panose="02020603050405020304" pitchFamily="18" charset="0"/>
              </a:rPr>
              <a:t>Тортилы</a:t>
            </a:r>
            <a:endParaRPr lang="ru-RU" sz="2400" dirty="0">
              <a:latin typeface="Times New Roman" panose="02020603050405020304" pitchFamily="18" charset="0"/>
              <a:cs typeface="Times New Roman" panose="02020603050405020304" pitchFamily="18" charset="0"/>
            </a:endParaRPr>
          </a:p>
        </p:txBody>
      </p:sp>
      <p:pic>
        <p:nvPicPr>
          <p:cNvPr id="5" name="-_Pesenka_cherepahi_Tortilly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chemeClr val="accent1">
                <a:tint val="45000"/>
                <a:satMod val="400000"/>
              </a:schemeClr>
            </a:duotone>
          </a:blip>
          <a:stretch>
            <a:fillRect/>
          </a:stretch>
        </p:blipFill>
        <p:spPr>
          <a:xfrm>
            <a:off x="7596336" y="5445224"/>
            <a:ext cx="1168896" cy="1168896"/>
          </a:xfrm>
          <a:prstGeom prst="rect">
            <a:avLst/>
          </a:prstGeom>
        </p:spPr>
      </p:pic>
      <p:sp>
        <p:nvSpPr>
          <p:cNvPr id="4" name="Прямоугольник 3"/>
          <p:cNvSpPr/>
          <p:nvPr/>
        </p:nvSpPr>
        <p:spPr>
          <a:xfrm>
            <a:off x="755576" y="692696"/>
            <a:ext cx="7200800" cy="6001643"/>
          </a:xfrm>
          <a:prstGeom prst="rect">
            <a:avLst/>
          </a:prstGeom>
        </p:spPr>
        <p:txBody>
          <a:bodyPr wrap="square">
            <a:spAutoFit/>
          </a:bodyPr>
          <a:lstStyle/>
          <a:p>
            <a:pPr algn="ctr"/>
            <a:r>
              <a:rPr lang="ru-RU" u="sng" dirty="0">
                <a:latin typeface="Times New Roman" panose="02020603050405020304" pitchFamily="18" charset="0"/>
                <a:cs typeface="Times New Roman" panose="02020603050405020304" pitchFamily="18" charset="0"/>
              </a:rPr>
              <a:t>Композитор</a:t>
            </a:r>
            <a:r>
              <a:rPr lang="ru-RU" dirty="0">
                <a:latin typeface="Times New Roman" panose="02020603050405020304" pitchFamily="18" charset="0"/>
                <a:cs typeface="Times New Roman" panose="02020603050405020304" pitchFamily="18" charset="0"/>
              </a:rPr>
              <a:t>: А. Рыбников </a:t>
            </a:r>
            <a:endParaRPr lang="en-US" dirty="0">
              <a:latin typeface="Times New Roman" panose="02020603050405020304" pitchFamily="18" charset="0"/>
              <a:cs typeface="Times New Roman" panose="02020603050405020304" pitchFamily="18" charset="0"/>
            </a:endParaRPr>
          </a:p>
          <a:p>
            <a:pPr algn="ctr"/>
            <a:r>
              <a:rPr lang="ru-RU" u="sng" dirty="0">
                <a:latin typeface="Times New Roman" panose="02020603050405020304" pitchFamily="18" charset="0"/>
                <a:cs typeface="Times New Roman" panose="02020603050405020304" pitchFamily="18" charset="0"/>
              </a:rPr>
              <a:t>Автор текста:</a:t>
            </a:r>
            <a:r>
              <a:rPr lang="ru-RU" dirty="0">
                <a:latin typeface="Times New Roman" panose="02020603050405020304" pitchFamily="18" charset="0"/>
                <a:cs typeface="Times New Roman" panose="02020603050405020304" pitchFamily="18" charset="0"/>
              </a:rPr>
              <a:t> Б. Окуджава</a:t>
            </a:r>
          </a:p>
          <a:p>
            <a:pPr algn="ctr"/>
            <a:r>
              <a:rPr lang="ru-RU" u="sng" dirty="0">
                <a:latin typeface="Times New Roman" panose="02020603050405020304" pitchFamily="18" charset="0"/>
                <a:cs typeface="Times New Roman" panose="02020603050405020304" pitchFamily="18" charset="0"/>
              </a:rPr>
              <a:t>Жанр:</a:t>
            </a:r>
            <a:r>
              <a:rPr lang="ru-RU" dirty="0">
                <a:latin typeface="Times New Roman" panose="02020603050405020304" pitchFamily="18" charset="0"/>
                <a:cs typeface="Times New Roman" panose="02020603050405020304" pitchFamily="18" charset="0"/>
              </a:rPr>
              <a:t> мюзикл.</a:t>
            </a:r>
          </a:p>
          <a:p>
            <a:pPr algn="ctr"/>
            <a:r>
              <a:rPr lang="ru-RU" u="sng" dirty="0">
                <a:latin typeface="Times New Roman" panose="02020603050405020304" pitchFamily="18" charset="0"/>
                <a:cs typeface="Times New Roman" panose="02020603050405020304" pitchFamily="18" charset="0"/>
              </a:rPr>
              <a:t>Форма произведения:</a:t>
            </a:r>
            <a:r>
              <a:rPr lang="ru-RU" dirty="0">
                <a:latin typeface="Times New Roman" panose="02020603050405020304" pitchFamily="18" charset="0"/>
                <a:cs typeface="Times New Roman" panose="02020603050405020304" pitchFamily="18" charset="0"/>
              </a:rPr>
              <a:t>  куплетная. </a:t>
            </a:r>
            <a:r>
              <a:rPr lang="ru-RU" dirty="0" smtClean="0">
                <a:latin typeface="Times New Roman" panose="02020603050405020304" pitchFamily="18" charset="0"/>
                <a:cs typeface="Times New Roman" panose="02020603050405020304" pitchFamily="18" charset="0"/>
              </a:rPr>
              <a:t>Темп : медленный.</a:t>
            </a:r>
            <a:endParaRPr lang="ru-RU" dirty="0">
              <a:latin typeface="Times New Roman" panose="02020603050405020304" pitchFamily="18" charset="0"/>
              <a:cs typeface="Times New Roman" panose="02020603050405020304" pitchFamily="18" charset="0"/>
            </a:endParaRPr>
          </a:p>
          <a:p>
            <a:pPr algn="ctr"/>
            <a:r>
              <a:rPr lang="ru-RU" u="sng" dirty="0" smtClean="0">
                <a:latin typeface="Times New Roman" panose="02020603050405020304" pitchFamily="18" charset="0"/>
                <a:cs typeface="Times New Roman" panose="02020603050405020304" pitchFamily="18" charset="0"/>
              </a:rPr>
              <a:t>Тональность</a:t>
            </a:r>
            <a:r>
              <a:rPr lang="ru-RU" u="sng"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мажорная</a:t>
            </a:r>
            <a:r>
              <a:rPr lang="ru-RU" dirty="0" smtClean="0">
                <a:latin typeface="Times New Roman" panose="02020603050405020304" pitchFamily="18" charset="0"/>
                <a:cs typeface="Times New Roman" panose="02020603050405020304" pitchFamily="18" charset="0"/>
              </a:rPr>
              <a:t>. Динамика : форте.</a:t>
            </a:r>
            <a:endParaRPr lang="ru-RU" dirty="0">
              <a:latin typeface="Times New Roman" panose="02020603050405020304" pitchFamily="18" charset="0"/>
              <a:cs typeface="Times New Roman" panose="02020603050405020304" pitchFamily="18" charset="0"/>
            </a:endParaRPr>
          </a:p>
          <a:p>
            <a:pPr algn="just"/>
            <a:r>
              <a:rPr lang="ru-RU" u="sng" dirty="0" smtClean="0">
                <a:latin typeface="Times New Roman" panose="02020603050405020304" pitchFamily="18" charset="0"/>
                <a:cs typeface="Times New Roman" panose="02020603050405020304" pitchFamily="18" charset="0"/>
              </a:rPr>
              <a:t>Характер</a:t>
            </a:r>
            <a:r>
              <a:rPr lang="ru-RU" dirty="0">
                <a:latin typeface="Times New Roman" panose="02020603050405020304" pitchFamily="18" charset="0"/>
                <a:cs typeface="Times New Roman" panose="02020603050405020304" pitchFamily="18" charset="0"/>
              </a:rPr>
              <a:t>: песня кажется </a:t>
            </a:r>
            <a:r>
              <a:rPr lang="ru-RU" u="sng" dirty="0">
                <a:latin typeface="Times New Roman" panose="02020603050405020304" pitchFamily="18" charset="0"/>
                <a:cs typeface="Times New Roman" panose="02020603050405020304" pitchFamily="18" charset="0"/>
              </a:rPr>
              <a:t>грустной</a:t>
            </a:r>
            <a:r>
              <a:rPr lang="ru-RU" dirty="0">
                <a:latin typeface="Times New Roman" panose="02020603050405020304" pitchFamily="18" charset="0"/>
                <a:cs typeface="Times New Roman" panose="02020603050405020304" pitchFamily="18" charset="0"/>
              </a:rPr>
              <a:t>, потому что черепаха </a:t>
            </a:r>
            <a:r>
              <a:rPr lang="ru-RU" dirty="0" err="1">
                <a:latin typeface="Times New Roman" panose="02020603050405020304" pitchFamily="18" charset="0"/>
                <a:cs typeface="Times New Roman" panose="02020603050405020304" pitchFamily="18" charset="0"/>
              </a:rPr>
              <a:t>Тортила</a:t>
            </a:r>
            <a:r>
              <a:rPr lang="ru-RU" dirty="0">
                <a:latin typeface="Times New Roman" panose="02020603050405020304" pitchFamily="18" charset="0"/>
                <a:cs typeface="Times New Roman" panose="02020603050405020304" pitchFamily="18" charset="0"/>
              </a:rPr>
              <a:t> говорит о своей молодости, о том, как </a:t>
            </a:r>
            <a:r>
              <a:rPr lang="ru-RU" u="sng" dirty="0">
                <a:latin typeface="Times New Roman" panose="02020603050405020304" pitchFamily="18" charset="0"/>
                <a:cs typeface="Times New Roman" panose="02020603050405020304" pitchFamily="18" charset="0"/>
              </a:rPr>
              <a:t>триста лет тому назад</a:t>
            </a:r>
            <a:r>
              <a:rPr lang="ru-RU" dirty="0">
                <a:latin typeface="Times New Roman" panose="02020603050405020304" pitchFamily="18" charset="0"/>
                <a:cs typeface="Times New Roman" panose="02020603050405020304" pitchFamily="18" charset="0"/>
              </a:rPr>
              <a:t> была </a:t>
            </a:r>
            <a:r>
              <a:rPr lang="ru-RU" u="sng" dirty="0">
                <a:latin typeface="Times New Roman" panose="02020603050405020304" pitchFamily="18" charset="0"/>
                <a:cs typeface="Times New Roman" panose="02020603050405020304" pitchFamily="18" charset="0"/>
              </a:rPr>
              <a:t>молода</a:t>
            </a:r>
            <a:r>
              <a:rPr lang="ru-RU" dirty="0">
                <a:latin typeface="Times New Roman" panose="02020603050405020304" pitchFamily="18" charset="0"/>
                <a:cs typeface="Times New Roman" panose="02020603050405020304" pitchFamily="18" charset="0"/>
              </a:rPr>
              <a:t> как Буратино, она </a:t>
            </a:r>
            <a:r>
              <a:rPr lang="ru-RU" u="sng" dirty="0">
                <a:latin typeface="Times New Roman" panose="02020603050405020304" pitchFamily="18" charset="0"/>
                <a:cs typeface="Times New Roman" panose="02020603050405020304" pitchFamily="18" charset="0"/>
              </a:rPr>
              <a:t>дает советы </a:t>
            </a:r>
            <a:r>
              <a:rPr lang="ru-RU" dirty="0">
                <a:latin typeface="Times New Roman" panose="02020603050405020304" pitchFamily="18" charset="0"/>
                <a:cs typeface="Times New Roman" panose="02020603050405020304" pitchFamily="18" charset="0"/>
              </a:rPr>
              <a:t>ему и как бы сожалеет о прошедшей молодости</a:t>
            </a:r>
            <a:r>
              <a:rPr lang="ru-RU" dirty="0" smtClean="0">
                <a:latin typeface="Times New Roman" panose="02020603050405020304" pitchFamily="18" charset="0"/>
                <a:cs typeface="Times New Roman" panose="02020603050405020304" pitchFamily="18" charset="0"/>
              </a:rPr>
              <a:t>.</a:t>
            </a:r>
          </a:p>
          <a:p>
            <a:pPr algn="ctr"/>
            <a:r>
              <a:rPr lang="ru-RU" sz="2000" dirty="0" smtClean="0">
                <a:solidFill>
                  <a:schemeClr val="bg1"/>
                </a:solidFill>
                <a:latin typeface="Times New Roman" panose="02020603050405020304" pitchFamily="18" charset="0"/>
                <a:cs typeface="Times New Roman" panose="02020603050405020304" pitchFamily="18" charset="0"/>
              </a:rPr>
              <a:t>Песня Пьеро</a:t>
            </a:r>
            <a:endParaRPr lang="ru-RU" sz="2000" dirty="0">
              <a:solidFill>
                <a:schemeClr val="bg1"/>
              </a:solidFill>
              <a:latin typeface="Times New Roman" panose="02020603050405020304" pitchFamily="18" charset="0"/>
              <a:cs typeface="Times New Roman" panose="02020603050405020304" pitchFamily="18" charset="0"/>
            </a:endParaRPr>
          </a:p>
          <a:p>
            <a:pPr algn="ctr"/>
            <a:r>
              <a:rPr lang="ru-RU" u="sng" dirty="0">
                <a:latin typeface="Times New Roman" panose="02020603050405020304" pitchFamily="18" charset="0"/>
                <a:cs typeface="Times New Roman" panose="02020603050405020304" pitchFamily="18" charset="0"/>
              </a:rPr>
              <a:t>Композитор</a:t>
            </a:r>
            <a:r>
              <a:rPr lang="ru-RU" dirty="0">
                <a:latin typeface="Times New Roman" panose="02020603050405020304" pitchFamily="18" charset="0"/>
                <a:cs typeface="Times New Roman" panose="02020603050405020304" pitchFamily="18" charset="0"/>
              </a:rPr>
              <a:t>: А. Рыбников </a:t>
            </a:r>
            <a:endParaRPr lang="en-US" dirty="0">
              <a:latin typeface="Times New Roman" panose="02020603050405020304" pitchFamily="18" charset="0"/>
              <a:cs typeface="Times New Roman" panose="02020603050405020304" pitchFamily="18" charset="0"/>
            </a:endParaRPr>
          </a:p>
          <a:p>
            <a:pPr algn="ctr"/>
            <a:r>
              <a:rPr lang="ru-RU" u="sng" dirty="0">
                <a:latin typeface="Times New Roman" panose="02020603050405020304" pitchFamily="18" charset="0"/>
                <a:cs typeface="Times New Roman" panose="02020603050405020304" pitchFamily="18" charset="0"/>
              </a:rPr>
              <a:t>Автор текста:</a:t>
            </a:r>
            <a:r>
              <a:rPr lang="ru-RU" dirty="0">
                <a:latin typeface="Times New Roman" panose="02020603050405020304" pitchFamily="18" charset="0"/>
                <a:cs typeface="Times New Roman" panose="02020603050405020304" pitchFamily="18" charset="0"/>
              </a:rPr>
              <a:t> Б. Окуджава</a:t>
            </a:r>
          </a:p>
          <a:p>
            <a:pPr algn="ctr"/>
            <a:r>
              <a:rPr lang="ru-RU" u="sng" dirty="0">
                <a:latin typeface="Times New Roman" panose="02020603050405020304" pitchFamily="18" charset="0"/>
                <a:cs typeface="Times New Roman" panose="02020603050405020304" pitchFamily="18" charset="0"/>
              </a:rPr>
              <a:t>Жанр:</a:t>
            </a:r>
            <a:r>
              <a:rPr lang="ru-RU" dirty="0">
                <a:latin typeface="Times New Roman" panose="02020603050405020304" pitchFamily="18" charset="0"/>
                <a:cs typeface="Times New Roman" panose="02020603050405020304" pitchFamily="18" charset="0"/>
              </a:rPr>
              <a:t> мюзикл.</a:t>
            </a:r>
          </a:p>
          <a:p>
            <a:pPr algn="ctr"/>
            <a:r>
              <a:rPr lang="ru-RU" u="sng" dirty="0">
                <a:latin typeface="Times New Roman" panose="02020603050405020304" pitchFamily="18" charset="0"/>
                <a:cs typeface="Times New Roman" panose="02020603050405020304" pitchFamily="18" charset="0"/>
              </a:rPr>
              <a:t>Форма произведения:</a:t>
            </a:r>
            <a:r>
              <a:rPr lang="ru-RU" dirty="0">
                <a:latin typeface="Times New Roman" panose="02020603050405020304" pitchFamily="18" charset="0"/>
                <a:cs typeface="Times New Roman" panose="02020603050405020304" pitchFamily="18" charset="0"/>
              </a:rPr>
              <a:t>  куплетная. </a:t>
            </a:r>
          </a:p>
          <a:p>
            <a:pPr algn="ctr"/>
            <a:r>
              <a:rPr lang="ru-RU" u="sng" dirty="0">
                <a:latin typeface="Times New Roman" panose="02020603050405020304" pitchFamily="18" charset="0"/>
                <a:cs typeface="Times New Roman" panose="02020603050405020304" pitchFamily="18" charset="0"/>
              </a:rPr>
              <a:t>Темп:</a:t>
            </a:r>
            <a:r>
              <a:rPr lang="ru-RU" dirty="0">
                <a:latin typeface="Times New Roman" panose="02020603050405020304" pitchFamily="18" charset="0"/>
                <a:cs typeface="Times New Roman" panose="02020603050405020304" pitchFamily="18" charset="0"/>
              </a:rPr>
              <a:t> умеренно-быстрый.</a:t>
            </a:r>
          </a:p>
          <a:p>
            <a:pPr algn="ctr"/>
            <a:r>
              <a:rPr lang="ru-RU" u="sng" dirty="0">
                <a:latin typeface="Times New Roman" panose="02020603050405020304" pitchFamily="18" charset="0"/>
                <a:cs typeface="Times New Roman" panose="02020603050405020304" pitchFamily="18" charset="0"/>
              </a:rPr>
              <a:t>Тональность:</a:t>
            </a:r>
            <a:r>
              <a:rPr lang="ru-RU" dirty="0">
                <a:latin typeface="Times New Roman" panose="02020603050405020304" pitchFamily="18" charset="0"/>
                <a:cs typeface="Times New Roman" panose="02020603050405020304" pitchFamily="18" charset="0"/>
              </a:rPr>
              <a:t> мажорная.</a:t>
            </a:r>
          </a:p>
          <a:p>
            <a:pPr algn="ctr"/>
            <a:r>
              <a:rPr lang="ru-RU" u="sng" dirty="0">
                <a:latin typeface="Times New Roman" panose="02020603050405020304" pitchFamily="18" charset="0"/>
                <a:cs typeface="Times New Roman" panose="02020603050405020304" pitchFamily="18" charset="0"/>
              </a:rPr>
              <a:t>Динамика</a:t>
            </a:r>
            <a:r>
              <a:rPr lang="ru-RU" dirty="0">
                <a:latin typeface="Times New Roman" panose="02020603050405020304" pitchFamily="18" charset="0"/>
                <a:cs typeface="Times New Roman" panose="02020603050405020304" pitchFamily="18" charset="0"/>
              </a:rPr>
              <a:t>: форте.</a:t>
            </a:r>
            <a:endParaRPr lang="en-US" dirty="0">
              <a:latin typeface="Times New Roman" panose="02020603050405020304" pitchFamily="18" charset="0"/>
              <a:cs typeface="Times New Roman" panose="02020603050405020304" pitchFamily="18" charset="0"/>
            </a:endParaRPr>
          </a:p>
          <a:p>
            <a:pPr algn="ctr"/>
            <a:r>
              <a:rPr lang="ru-RU" u="sng" dirty="0">
                <a:latin typeface="Times New Roman" panose="02020603050405020304" pitchFamily="18" charset="0"/>
                <a:cs typeface="Times New Roman" panose="02020603050405020304" pitchFamily="18" charset="0"/>
              </a:rPr>
              <a:t>Характер</a:t>
            </a:r>
            <a:r>
              <a:rPr lang="ru-RU" dirty="0">
                <a:latin typeface="Times New Roman" panose="02020603050405020304" pitchFamily="18" charset="0"/>
                <a:cs typeface="Times New Roman" panose="02020603050405020304" pitchFamily="18" charset="0"/>
              </a:rPr>
              <a:t>: песня немного </a:t>
            </a:r>
            <a:r>
              <a:rPr lang="ru-RU" u="sng" dirty="0">
                <a:latin typeface="Times New Roman" panose="02020603050405020304" pitchFamily="18" charset="0"/>
                <a:cs typeface="Times New Roman" panose="02020603050405020304" pitchFamily="18" charset="0"/>
              </a:rPr>
              <a:t>грустная с печальными нотками</a:t>
            </a:r>
            <a:r>
              <a:rPr lang="ru-RU" dirty="0">
                <a:latin typeface="Times New Roman" panose="02020603050405020304" pitchFamily="18" charset="0"/>
                <a:cs typeface="Times New Roman" panose="02020603050405020304" pitchFamily="18" charset="0"/>
              </a:rPr>
              <a:t>, ведь Пьеро пел </a:t>
            </a:r>
            <a:r>
              <a:rPr lang="ru-RU" u="sng" dirty="0">
                <a:latin typeface="Times New Roman" panose="02020603050405020304" pitchFamily="18" charset="0"/>
                <a:cs typeface="Times New Roman" panose="02020603050405020304" pitchFamily="18" charset="0"/>
              </a:rPr>
              <a:t>о своей возлюбленной</a:t>
            </a:r>
            <a:r>
              <a:rPr lang="ru-RU" dirty="0">
                <a:latin typeface="Times New Roman" panose="02020603050405020304" pitchFamily="18" charset="0"/>
                <a:cs typeface="Times New Roman" panose="02020603050405020304" pitchFamily="18" charset="0"/>
              </a:rPr>
              <a:t> невесте, которая сбежала из театра кукол, а Пьеро хотел достать для неё луну и солнце… </a:t>
            </a:r>
          </a:p>
          <a:p>
            <a:pPr algn="ctr"/>
            <a:endParaRPr lang="ru-RU" sz="2400" dirty="0"/>
          </a:p>
        </p:txBody>
      </p:sp>
      <p:pic>
        <p:nvPicPr>
          <p:cNvPr id="7" name="Picture 8" descr="https://im2-tub-ru.yandex.net/i?id=eea3bd62ee808eb6fc7c8114bcec3245-l&amp;n=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400" y="215540"/>
            <a:ext cx="208246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mump3.ru/uploads/images/p/e/r/per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9934">
            <a:off x="5890929" y="3422690"/>
            <a:ext cx="2680467" cy="1498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418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7725" fill="hold"/>
                                        <p:tgtEl>
                                          <p:spTgt spid="5"/>
                                        </p:tgtEl>
                                      </p:cBhvr>
                                    </p:cmd>
                                  </p:childTnLst>
                                </p:cTn>
                              </p:par>
                            </p:childTnLst>
                          </p:cTn>
                        </p:par>
                      </p:childTnLst>
                    </p:cTn>
                  </p:par>
                </p:childTnLst>
              </p:cTn>
              <p:nextCondLst>
                <p:cond evt="onClick" delay="0">
                  <p:tgtEl>
                    <p:spTgt spid="5"/>
                  </p:tgtEl>
                </p:cond>
              </p:nextCondLst>
            </p:seq>
            <p:audio>
              <p:cMediaNode vol="80000">
                <p:cTn id="19" fill="hold" display="0">
                  <p:stCondLst>
                    <p:cond delay="indefinite"/>
                  </p:stCondLst>
                  <p:endCondLst>
                    <p:cond evt="onStopAudio" delay="0">
                      <p:tgtEl>
                        <p:sldTgt/>
                      </p:tgtEl>
                    </p:cond>
                  </p:endCondLst>
                </p:cTn>
                <p:tgtEl>
                  <p:spTgt spid="5"/>
                </p:tgtEl>
              </p:cMediaNode>
            </p:audio>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7772400" cy="1037448"/>
          </a:xfrm>
        </p:spPr>
        <p:txBody>
          <a:bodyPr>
            <a:normAutofit/>
          </a:bodyPr>
          <a:lstStyle/>
          <a:p>
            <a:r>
              <a:rPr lang="ru-RU" sz="2400" dirty="0" smtClean="0">
                <a:latin typeface="Times New Roman" panose="02020603050405020304" pitchFamily="18" charset="0"/>
                <a:cs typeface="Times New Roman" panose="02020603050405020304" pitchFamily="18" charset="0"/>
              </a:rPr>
              <a:t>Любимая песня</a:t>
            </a:r>
            <a:endParaRPr lang="ru-RU" sz="2400" dirty="0">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idx="1"/>
          </p:nvPr>
        </p:nvSpPr>
        <p:spPr>
          <a:xfrm>
            <a:off x="755576" y="1052736"/>
            <a:ext cx="7920880" cy="5544616"/>
          </a:xfrm>
        </p:spPr>
        <p:txBody>
          <a:bodyPr>
            <a:normAutofit/>
          </a:bodyPr>
          <a:lstStyle/>
          <a:p>
            <a:r>
              <a:rPr lang="ru-RU" sz="1800" dirty="0" smtClean="0">
                <a:solidFill>
                  <a:schemeClr val="tx1"/>
                </a:solidFill>
                <a:latin typeface="Times New Roman" panose="02020603050405020304" pitchFamily="18" charset="0"/>
                <a:cs typeface="Times New Roman" panose="02020603050405020304" pitchFamily="18" charset="0"/>
              </a:rPr>
              <a:t>Больше всего мне понравилась песня «Буратино», потому что она очень весёлая, радостная и запоминающаяся. Ее знает не одно поколение и услышав эту песню подпевают не только мамы с папой, но и  бабушки с дедушками. Даже маленький ребёнок, который еще не полностью осознаёт суть фильма, но радостный припев </a:t>
            </a:r>
          </a:p>
          <a:p>
            <a:r>
              <a:rPr lang="ru-RU" sz="1800" dirty="0" smtClean="0">
                <a:solidFill>
                  <a:schemeClr val="tx1"/>
                </a:solidFill>
                <a:latin typeface="Times New Roman" panose="02020603050405020304" pitchFamily="18" charset="0"/>
                <a:cs typeface="Times New Roman" panose="02020603050405020304" pitchFamily="18" charset="0"/>
              </a:rPr>
              <a:t>«</a:t>
            </a:r>
            <a:r>
              <a:rPr lang="ru-RU" sz="1800" dirty="0" err="1" smtClean="0">
                <a:solidFill>
                  <a:schemeClr val="tx1"/>
                </a:solidFill>
                <a:latin typeface="Times New Roman" panose="02020603050405020304" pitchFamily="18" charset="0"/>
                <a:cs typeface="Times New Roman" panose="02020603050405020304" pitchFamily="18" charset="0"/>
              </a:rPr>
              <a:t>Бу</a:t>
            </a:r>
            <a:r>
              <a:rPr lang="ru-RU" sz="1800" dirty="0" smtClean="0">
                <a:solidFill>
                  <a:schemeClr val="tx1"/>
                </a:solidFill>
                <a:latin typeface="Times New Roman" panose="02020603050405020304" pitchFamily="18" charset="0"/>
                <a:cs typeface="Times New Roman" panose="02020603050405020304" pitchFamily="18" charset="0"/>
              </a:rPr>
              <a:t>!-</a:t>
            </a:r>
            <a:r>
              <a:rPr lang="ru-RU" sz="1800" dirty="0" err="1" smtClean="0">
                <a:solidFill>
                  <a:schemeClr val="tx1"/>
                </a:solidFill>
                <a:latin typeface="Times New Roman" panose="02020603050405020304" pitchFamily="18" charset="0"/>
                <a:cs typeface="Times New Roman" panose="02020603050405020304" pitchFamily="18" charset="0"/>
              </a:rPr>
              <a:t>ра</a:t>
            </a:r>
            <a:r>
              <a:rPr lang="ru-RU" sz="1800" dirty="0" smtClean="0">
                <a:solidFill>
                  <a:schemeClr val="tx1"/>
                </a:solidFill>
                <a:latin typeface="Times New Roman" panose="02020603050405020304" pitchFamily="18" charset="0"/>
                <a:cs typeface="Times New Roman" panose="02020603050405020304" pitchFamily="18" charset="0"/>
              </a:rPr>
              <a:t>!-</a:t>
            </a:r>
            <a:r>
              <a:rPr lang="ru-RU" sz="1800" dirty="0" err="1" smtClean="0">
                <a:solidFill>
                  <a:schemeClr val="tx1"/>
                </a:solidFill>
                <a:latin typeface="Times New Roman" panose="02020603050405020304" pitchFamily="18" charset="0"/>
                <a:cs typeface="Times New Roman" panose="02020603050405020304" pitchFamily="18" charset="0"/>
              </a:rPr>
              <a:t>ти</a:t>
            </a:r>
            <a:r>
              <a:rPr lang="ru-RU" sz="1800" dirty="0" smtClean="0">
                <a:solidFill>
                  <a:schemeClr val="tx1"/>
                </a:solidFill>
                <a:latin typeface="Times New Roman" panose="02020603050405020304" pitchFamily="18" charset="0"/>
                <a:cs typeface="Times New Roman" panose="02020603050405020304" pitchFamily="18" charset="0"/>
              </a:rPr>
              <a:t>!-но!» он быстро запоминает и напевает его. Эта финальная положительная композиция врезается в память на долгие годы.</a:t>
            </a:r>
            <a:endParaRPr lang="en-US" sz="1800" dirty="0" smtClean="0">
              <a:solidFill>
                <a:schemeClr val="tx1"/>
              </a:solidFill>
              <a:latin typeface="Times New Roman" panose="02020603050405020304" pitchFamily="18" charset="0"/>
              <a:cs typeface="Times New Roman" panose="02020603050405020304" pitchFamily="18" charset="0"/>
            </a:endParaRPr>
          </a:p>
          <a:p>
            <a:r>
              <a:rPr lang="ru-RU" sz="2400" dirty="0" smtClean="0">
                <a:solidFill>
                  <a:schemeClr val="bg1"/>
                </a:solidFill>
                <a:latin typeface="Times New Roman" panose="02020603050405020304" pitchFamily="18" charset="0"/>
                <a:cs typeface="Times New Roman" panose="02020603050405020304" pitchFamily="18" charset="0"/>
              </a:rPr>
              <a:t>Любимая роль</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ru-RU" sz="1800" dirty="0">
                <a:solidFill>
                  <a:schemeClr val="tx1"/>
                </a:solidFill>
                <a:latin typeface="Times New Roman" panose="02020603050405020304" pitchFamily="18" charset="0"/>
                <a:cs typeface="Times New Roman" panose="02020603050405020304" pitchFamily="18" charset="0"/>
              </a:rPr>
              <a:t>Если бы у меня была возможность сыграть в этом детском мюзикле «Приключения Буратино», то я, конечно выбрал бы роль </a:t>
            </a:r>
            <a:r>
              <a:rPr lang="ru-RU" sz="1800" u="sng" dirty="0">
                <a:solidFill>
                  <a:schemeClr val="tx1"/>
                </a:solidFill>
                <a:latin typeface="Times New Roman" panose="02020603050405020304" pitchFamily="18" charset="0"/>
                <a:cs typeface="Times New Roman" panose="02020603050405020304" pitchFamily="18" charset="0"/>
              </a:rPr>
              <a:t>Буратино</a:t>
            </a:r>
            <a:r>
              <a:rPr lang="ru-RU" sz="1800" dirty="0">
                <a:solidFill>
                  <a:schemeClr val="tx1"/>
                </a:solidFill>
                <a:latin typeface="Times New Roman" panose="02020603050405020304" pitchFamily="18" charset="0"/>
                <a:cs typeface="Times New Roman" panose="02020603050405020304" pitchFamily="18" charset="0"/>
              </a:rPr>
              <a:t>. Буратино – ожившая деревянная кукла, которую Карло смастерил из полена. Это любопытный, наивный мальчик, который не понимает последствий своих поступков. По ходу повествования Буратино взрослеет, учится отвечать за свое поведение, находит друзей, которым старается помочь. Мне нравиться этот персонаж, потому что он умеет отвечать за свои поступки, он очень добрый и жизнерадостный мальчик. Мне кажется, что он похож на меня, поэтому  я бы справился с этой ответственностью, если бы мне выпала возможность сыграть роль Буратино в фильме.</a:t>
            </a:r>
          </a:p>
          <a:p>
            <a:endParaRPr lang="ru-RU" sz="1800" dirty="0">
              <a:solidFill>
                <a:schemeClr val="tx1"/>
              </a:solidFill>
              <a:latin typeface="Times New Roman" panose="02020603050405020304" pitchFamily="18" charset="0"/>
              <a:cs typeface="Times New Roman" panose="02020603050405020304" pitchFamily="18" charset="0"/>
            </a:endParaRPr>
          </a:p>
          <a:p>
            <a:endParaRPr lang="ru-RU" sz="1800" dirty="0">
              <a:solidFill>
                <a:schemeClr val="tx1"/>
              </a:solidFill>
              <a:latin typeface="Times New Roman" panose="02020603050405020304" pitchFamily="18" charset="0"/>
              <a:cs typeface="Times New Roman" panose="02020603050405020304" pitchFamily="18" charset="0"/>
            </a:endParaRPr>
          </a:p>
        </p:txBody>
      </p:sp>
      <p:pic>
        <p:nvPicPr>
          <p:cNvPr id="4" name="Muzyka_iz_k_f_Priklyucheniya_Buratino_-_Pesnya_Buratino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chemeClr val="accent1">
                <a:tint val="45000"/>
                <a:satMod val="400000"/>
              </a:schemeClr>
            </a:duotone>
          </a:blip>
          <a:stretch>
            <a:fillRect/>
          </a:stretch>
        </p:blipFill>
        <p:spPr>
          <a:xfrm>
            <a:off x="7380312" y="5190759"/>
            <a:ext cx="1296144" cy="1296144"/>
          </a:xfrm>
          <a:prstGeom prst="rect">
            <a:avLst/>
          </a:prstGeom>
        </p:spPr>
      </p:pic>
    </p:spTree>
    <p:extLst>
      <p:ext uri="{BB962C8B-B14F-4D97-AF65-F5344CB8AC3E}">
        <p14:creationId xmlns:p14="http://schemas.microsoft.com/office/powerpoint/2010/main" val="294681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4"/>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136553" fill="hold"/>
                                        <p:tgtEl>
                                          <p:spTgt spid="4"/>
                                        </p:tgtEl>
                                      </p:cBhvr>
                                    </p:cmd>
                                  </p:childTnLst>
                                </p:cTn>
                              </p:par>
                            </p:childTnLst>
                          </p:cTn>
                        </p:par>
                      </p:childTnLst>
                    </p:cTn>
                  </p:par>
                </p:childTnLst>
              </p:cTn>
              <p:nextCondLst>
                <p:cond evt="onClick" delay="0">
                  <p:tgtEl>
                    <p:spTgt spid="4"/>
                  </p:tgtEl>
                </p:cond>
              </p:nextCondLst>
            </p:seq>
            <p:audio>
              <p:cMediaNode vol="80000">
                <p:cTn id="37"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836712"/>
            <a:ext cx="7772400" cy="2592288"/>
          </a:xfrm>
        </p:spPr>
        <p:txBody>
          <a:bodyPr>
            <a:normAutofit/>
          </a:bodyPr>
          <a:lstStyle/>
          <a:p>
            <a:r>
              <a:rPr lang="ru-RU" sz="6000" dirty="0" smtClean="0"/>
              <a:t>Спасибо </a:t>
            </a:r>
            <a:br>
              <a:rPr lang="ru-RU" sz="6000" dirty="0" smtClean="0"/>
            </a:br>
            <a:r>
              <a:rPr lang="ru-RU" sz="6000" dirty="0" smtClean="0"/>
              <a:t>за внимание!</a:t>
            </a:r>
            <a:endParaRPr lang="ru-RU" sz="6000" dirty="0"/>
          </a:p>
        </p:txBody>
      </p:sp>
    </p:spTree>
    <p:extLst>
      <p:ext uri="{BB962C8B-B14F-4D97-AF65-F5344CB8AC3E}">
        <p14:creationId xmlns:p14="http://schemas.microsoft.com/office/powerpoint/2010/main" val="22639186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753</TotalTime>
  <Words>1291</Words>
  <Application>Microsoft Office PowerPoint</Application>
  <PresentationFormat>Экран (4:3)</PresentationFormat>
  <Paragraphs>91</Paragraphs>
  <Slides>9</Slides>
  <Notes>0</Notes>
  <HiddenSlides>0</HiddenSlides>
  <MMClips>5</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Волна</vt:lpstr>
      <vt:lpstr>Приключения Буратино (1975)</vt:lpstr>
      <vt:lpstr>Приключения Буратино (1975)</vt:lpstr>
      <vt:lpstr>Музыка из «Приключения Буратино»</vt:lpstr>
      <vt:lpstr>Песня «Фонарщиков </vt:lpstr>
      <vt:lpstr>Песня Дуремара</vt:lpstr>
      <vt:lpstr>Песня Пауков и Буратино</vt:lpstr>
      <vt:lpstr>Песня черепахи Тортилы</vt:lpstr>
      <vt:lpstr>Любимая песня</vt:lpstr>
      <vt:lpstr>Спасибо  за внимание!</vt:lpstr>
    </vt:vector>
  </TitlesOfParts>
  <Company>diakov.net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RePack by Diakov</cp:lastModifiedBy>
  <cp:revision>54</cp:revision>
  <dcterms:created xsi:type="dcterms:W3CDTF">2017-02-27T02:11:00Z</dcterms:created>
  <dcterms:modified xsi:type="dcterms:W3CDTF">2017-03-06T10:59:58Z</dcterms:modified>
</cp:coreProperties>
</file>