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7" r:id="rId5"/>
    <p:sldId id="259" r:id="rId6"/>
    <p:sldId id="260" r:id="rId7"/>
    <p:sldId id="261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C8A8-3BB1-4B76-A0B5-C2BD6318F621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E057-9C29-4150-8829-0CA63C7CA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C8A8-3BB1-4B76-A0B5-C2BD6318F621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E057-9C29-4150-8829-0CA63C7CA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C8A8-3BB1-4B76-A0B5-C2BD6318F621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E057-9C29-4150-8829-0CA63C7CA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C8A8-3BB1-4B76-A0B5-C2BD6318F621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E057-9C29-4150-8829-0CA63C7CA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C8A8-3BB1-4B76-A0B5-C2BD6318F621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E057-9C29-4150-8829-0CA63C7CA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C8A8-3BB1-4B76-A0B5-C2BD6318F621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E057-9C29-4150-8829-0CA63C7CA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C8A8-3BB1-4B76-A0B5-C2BD6318F621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E057-9C29-4150-8829-0CA63C7CA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C8A8-3BB1-4B76-A0B5-C2BD6318F621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E057-9C29-4150-8829-0CA63C7CA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C8A8-3BB1-4B76-A0B5-C2BD6318F621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E057-9C29-4150-8829-0CA63C7CA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C8A8-3BB1-4B76-A0B5-C2BD6318F621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E057-9C29-4150-8829-0CA63C7CA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C8A8-3BB1-4B76-A0B5-C2BD6318F621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E057-9C29-4150-8829-0CA63C7CA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4C8A8-3BB1-4B76-A0B5-C2BD6318F621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3E057-9C29-4150-8829-0CA63C7CA6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no-teatr.ru/kino/acter/m/sov/4999/bio/" TargetMode="External"/><Relationship Id="rId13" Type="http://schemas.openxmlformats.org/officeDocument/2006/relationships/hyperlink" Target="http://www.kino-teatr.ru/kino/acter/m/sov/1906/bio/" TargetMode="External"/><Relationship Id="rId18" Type="http://schemas.openxmlformats.org/officeDocument/2006/relationships/image" Target="../media/image4.jpeg"/><Relationship Id="rId26" Type="http://schemas.openxmlformats.org/officeDocument/2006/relationships/image" Target="../media/image12.jpeg"/><Relationship Id="rId3" Type="http://schemas.openxmlformats.org/officeDocument/2006/relationships/hyperlink" Target="http://www.kino-teatr.ru/kino/acter/c/sov/3511/bio/" TargetMode="External"/><Relationship Id="rId21" Type="http://schemas.openxmlformats.org/officeDocument/2006/relationships/image" Target="../media/image7.jpeg"/><Relationship Id="rId7" Type="http://schemas.openxmlformats.org/officeDocument/2006/relationships/hyperlink" Target="http://www.kino-teatr.ru/kino/acter/m/sov/1113/bio/" TargetMode="External"/><Relationship Id="rId12" Type="http://schemas.openxmlformats.org/officeDocument/2006/relationships/hyperlink" Target="http://www.kino-teatr.ru/kino/acter/m/sov/636/bio/" TargetMode="External"/><Relationship Id="rId17" Type="http://schemas.openxmlformats.org/officeDocument/2006/relationships/image" Target="../media/image3.jpeg"/><Relationship Id="rId25" Type="http://schemas.openxmlformats.org/officeDocument/2006/relationships/image" Target="../media/image11.jpeg"/><Relationship Id="rId2" Type="http://schemas.openxmlformats.org/officeDocument/2006/relationships/hyperlink" Target="http://www.kino-teatr.ru/kino/acter/m/sov/1748/bio/" TargetMode="External"/><Relationship Id="rId16" Type="http://schemas.openxmlformats.org/officeDocument/2006/relationships/hyperlink" Target="http://www.kino-teatr.ru/kino/acter/m/sov/3322/bio/" TargetMode="External"/><Relationship Id="rId20" Type="http://schemas.openxmlformats.org/officeDocument/2006/relationships/image" Target="../media/image6.jpeg"/><Relationship Id="rId29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kino-teatr.ru/kino/acter/c/sov/24714/bio/" TargetMode="External"/><Relationship Id="rId11" Type="http://schemas.openxmlformats.org/officeDocument/2006/relationships/hyperlink" Target="http://www.kino-teatr.ru/kino/acter/w/sov/3779/bio/" TargetMode="External"/><Relationship Id="rId24" Type="http://schemas.openxmlformats.org/officeDocument/2006/relationships/image" Target="../media/image10.jpeg"/><Relationship Id="rId5" Type="http://schemas.openxmlformats.org/officeDocument/2006/relationships/hyperlink" Target="http://www.kino-teatr.ru/kino/acter/c/sov/15819/bio/" TargetMode="External"/><Relationship Id="rId15" Type="http://schemas.openxmlformats.org/officeDocument/2006/relationships/hyperlink" Target="http://www.kino-teatr.ru/kino/acter/m/sov/592/bio/" TargetMode="External"/><Relationship Id="rId23" Type="http://schemas.openxmlformats.org/officeDocument/2006/relationships/image" Target="../media/image9.jpeg"/><Relationship Id="rId28" Type="http://schemas.openxmlformats.org/officeDocument/2006/relationships/image" Target="../media/image14.jpeg"/><Relationship Id="rId10" Type="http://schemas.openxmlformats.org/officeDocument/2006/relationships/hyperlink" Target="http://www.kino-teatr.ru/kino/acter/m/sov/341/bio/" TargetMode="External"/><Relationship Id="rId19" Type="http://schemas.openxmlformats.org/officeDocument/2006/relationships/image" Target="../media/image5.jpeg"/><Relationship Id="rId31" Type="http://schemas.openxmlformats.org/officeDocument/2006/relationships/image" Target="../media/image17.jpeg"/><Relationship Id="rId4" Type="http://schemas.openxmlformats.org/officeDocument/2006/relationships/hyperlink" Target="http://www.kino-teatr.ru/kino/acter/c/sov/15818/bio/" TargetMode="External"/><Relationship Id="rId9" Type="http://schemas.openxmlformats.org/officeDocument/2006/relationships/hyperlink" Target="http://www.kino-teatr.ru/kino/acter/w/sov/1608/bio/" TargetMode="External"/><Relationship Id="rId14" Type="http://schemas.openxmlformats.org/officeDocument/2006/relationships/hyperlink" Target="http://www.kino-teatr.ru/kino/acter/m/sov/4687/bio/" TargetMode="External"/><Relationship Id="rId22" Type="http://schemas.openxmlformats.org/officeDocument/2006/relationships/image" Target="../media/image8.jpeg"/><Relationship Id="rId27" Type="http://schemas.openxmlformats.org/officeDocument/2006/relationships/image" Target="../media/image13.jpeg"/><Relationship Id="rId30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kinopoisk.ru/name/277207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o-teatr.ru/kino/acter/w/star/37453/bio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 rot="668870">
            <a:off x="1239690" y="967123"/>
            <a:ext cx="2923427" cy="3827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П</a:t>
            </a:r>
            <a:r>
              <a:rPr lang="ru-RU" dirty="0" smtClean="0"/>
              <a:t>резентация на тему: «ПРИКЛЮЧЕНИЯ БУРАТИНО"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 rot="21310790">
            <a:off x="4655607" y="1257751"/>
            <a:ext cx="3324856" cy="4909701"/>
          </a:xfrm>
        </p:spPr>
        <p:txBody>
          <a:bodyPr>
            <a:normAutofit/>
          </a:bodyPr>
          <a:lstStyle/>
          <a:p>
            <a:r>
              <a:rPr lang="ru-RU" sz="1400" dirty="0"/>
              <a:t>МУНИЦИПАЛЬНОЕ БЮДЖЕТНОЕ УЧРЕЖДЕНИЕ СРЕДНЯЯ ОБЩЕОБРАЗОВАТЕЛЬНЯ ШКОЛА №7 г. ТУЙМАЗЫ МУНИЦИПАЛЬНОГО РАЙОНА ТУЙМАЗИНСКИЙ РАЙОН РЕСПУБЛИКИ БАШКОРТОСТАН</a:t>
            </a:r>
          </a:p>
          <a:p>
            <a:r>
              <a:rPr lang="ru-RU" sz="1400" dirty="0"/>
              <a:t>Адрес: 452750 г. Туймазы, ул. Комарова 25 </a:t>
            </a:r>
            <a:endParaRPr lang="ru-RU" sz="1400" dirty="0" smtClean="0"/>
          </a:p>
          <a:p>
            <a:r>
              <a:rPr lang="ru-RU" sz="1400" dirty="0" smtClean="0"/>
              <a:t>Телефон</a:t>
            </a:r>
            <a:r>
              <a:rPr lang="ru-RU" sz="1400" dirty="0"/>
              <a:t>: (34782) 7-47-56 </a:t>
            </a:r>
          </a:p>
          <a:p>
            <a:r>
              <a:rPr lang="ru-RU" sz="1400" dirty="0" err="1"/>
              <a:t>email</a:t>
            </a:r>
            <a:r>
              <a:rPr lang="ru-RU" sz="1400" dirty="0"/>
              <a:t>: shkola7tuimazy@mail.ru </a:t>
            </a:r>
          </a:p>
          <a:p>
            <a:r>
              <a:rPr lang="ru-RU" sz="1400" dirty="0"/>
              <a:t>Выполнил: ученик 1А класса </a:t>
            </a:r>
            <a:r>
              <a:rPr lang="ru-RU" sz="1400" dirty="0" err="1"/>
              <a:t>Давлетгареев</a:t>
            </a:r>
            <a:r>
              <a:rPr lang="ru-RU" sz="1400" dirty="0"/>
              <a:t> А.М.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rot="555155">
            <a:off x="1083751" y="1541603"/>
            <a:ext cx="286439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муз. </a:t>
            </a:r>
            <a:r>
              <a:rPr lang="ru-RU" sz="1400" dirty="0" err="1" smtClean="0"/>
              <a:t>А.Рыбникова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сл</a:t>
            </a:r>
            <a:r>
              <a:rPr lang="ru-RU" sz="1400" dirty="0"/>
              <a:t>. </a:t>
            </a:r>
            <a:r>
              <a:rPr lang="ru-RU" sz="1400" dirty="0" err="1" smtClean="0"/>
              <a:t>Б.Окуджавы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Форма – </a:t>
            </a:r>
            <a:r>
              <a:rPr lang="ru-RU" sz="1400" dirty="0" err="1" smtClean="0"/>
              <a:t>куплетная.Структура</a:t>
            </a:r>
            <a:r>
              <a:rPr lang="ru-RU" sz="1400" dirty="0" smtClean="0"/>
              <a:t>: АВС</a:t>
            </a:r>
            <a:r>
              <a:rPr lang="en-US" sz="1400" dirty="0" smtClean="0"/>
              <a:t>D</a:t>
            </a:r>
            <a:r>
              <a:rPr lang="ru-RU" sz="1400" dirty="0" smtClean="0"/>
              <a:t> между 1 и 2, 2 и 3 речитатив. Темп – умеренный, близкий к быстрому. Ритм – простой, динамика – </a:t>
            </a:r>
            <a:r>
              <a:rPr lang="ru-RU" sz="1400" dirty="0" err="1" smtClean="0"/>
              <a:t>мецо</a:t>
            </a:r>
            <a:r>
              <a:rPr lang="ru-RU" sz="1400" dirty="0" smtClean="0"/>
              <a:t> форте, мелодия сложная, гармония – минорная, в проигрыше солисты используют вокализ. Вокал – исполняют 2 вокалиста низкий мужской и женский высокий. Пение чередуется с речитативом.</a:t>
            </a: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rot="21147319">
            <a:off x="5198987" y="1564949"/>
            <a:ext cx="296165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муз. </a:t>
            </a:r>
            <a:r>
              <a:rPr lang="ru-RU" sz="1600" dirty="0" smtClean="0"/>
              <a:t>А. Рыбникова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сл. Б</a:t>
            </a:r>
            <a:r>
              <a:rPr lang="ru-RU" sz="1600" dirty="0" smtClean="0"/>
              <a:t>. Окуджавы</a:t>
            </a:r>
          </a:p>
          <a:p>
            <a:pPr marL="0" indent="0">
              <a:buNone/>
            </a:pPr>
            <a:r>
              <a:rPr lang="ru-RU" sz="1600" dirty="0" smtClean="0"/>
              <a:t>Форма – куплетная. Структура: АВС. Темп – быстрый, ритм – сложный, динамика – форте, регистр – нижний. Вокальные особенности – исполняет низкий мужской голос, пение похоже на скороговорку.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 rot="764596">
            <a:off x="1431785" y="657012"/>
            <a:ext cx="2766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Песня –танец лисы Алисы и кота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Базилио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20763260">
            <a:off x="4822666" y="1157339"/>
            <a:ext cx="2934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Песня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Карабаса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Барабаса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7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187624" y="1052736"/>
            <a:ext cx="3168352" cy="639762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0"/>
              </a:spcBef>
            </a:pP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0" dirty="0">
              <a:solidFill>
                <a:prstClr val="black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 rot="562995">
            <a:off x="1057168" y="1492266"/>
            <a:ext cx="3066051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муз. </a:t>
            </a:r>
            <a:r>
              <a:rPr lang="ru-RU" sz="1600" dirty="0" err="1"/>
              <a:t>А.Рыбникова</a:t>
            </a:r>
            <a:r>
              <a:rPr lang="ru-RU" sz="1600" dirty="0"/>
              <a:t>, сл. </a:t>
            </a:r>
            <a:r>
              <a:rPr lang="ru-RU" sz="1600" dirty="0" err="1" smtClean="0"/>
              <a:t>Ю.Энтина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Форма – куплетно-</a:t>
            </a:r>
            <a:r>
              <a:rPr lang="ru-RU" sz="1600" dirty="0" err="1" smtClean="0"/>
              <a:t>припевная</a:t>
            </a:r>
            <a:r>
              <a:rPr lang="ru-RU" sz="1600" dirty="0" smtClean="0"/>
              <a:t>. Структура: ВАСА. Роль паука – исполняется низким мужским голосом, Буратино – высокий детский голос – дискант. Темп – медленный, переходящий в быстрый, постоянно меняется, ритм – сложный, динамика – смешанная и пиано и форте, регистр – низкий и высокий.</a:t>
            </a:r>
            <a:endParaRPr lang="ru-RU" sz="16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 rot="20640234">
            <a:off x="4895061" y="1084496"/>
            <a:ext cx="2743946" cy="639762"/>
          </a:xfrm>
        </p:spPr>
        <p:txBody>
          <a:bodyPr>
            <a:normAutofit fontScale="70000" lnSpcReduction="20000"/>
          </a:bodyPr>
          <a:lstStyle/>
          <a:p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Песня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«Поле чудес»</a:t>
            </a:r>
            <a:endParaRPr lang="ru-RU" dirty="0"/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 rot="20995868">
            <a:off x="5108128" y="1421533"/>
            <a:ext cx="2936718" cy="4170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муз. </a:t>
            </a:r>
            <a:r>
              <a:rPr lang="ru-RU" sz="1600" dirty="0" err="1" smtClean="0"/>
              <a:t>А.Рыбникова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сл</a:t>
            </a:r>
            <a:r>
              <a:rPr lang="ru-RU" sz="1600" dirty="0"/>
              <a:t>. </a:t>
            </a:r>
            <a:r>
              <a:rPr lang="ru-RU" sz="1600" dirty="0" err="1" smtClean="0"/>
              <a:t>Б.Окуджавы</a:t>
            </a:r>
            <a:endParaRPr lang="ru-RU" sz="1600" dirty="0" smtClean="0"/>
          </a:p>
          <a:p>
            <a:pPr marL="0" indent="0">
              <a:buNone/>
            </a:pPr>
            <a:r>
              <a:rPr lang="ru-RU" sz="1550" dirty="0" smtClean="0"/>
              <a:t>Форма – куплетно-</a:t>
            </a:r>
            <a:r>
              <a:rPr lang="ru-RU" sz="1550" dirty="0" err="1" smtClean="0"/>
              <a:t>припевная</a:t>
            </a:r>
            <a:r>
              <a:rPr lang="ru-RU" sz="1550" dirty="0" smtClean="0"/>
              <a:t>. Структура: ВАСА. Динамика – пиано, вступление медленное, но к куплету переход в быстрый темп. Ритм – сложный, регистр – смешанный низкий и верхний, гармония минорная. Вокальные особенности – 2 исполнителя, мужской низкий и женский высокий верхний.</a:t>
            </a:r>
            <a:endParaRPr lang="ru-RU" sz="1550" dirty="0"/>
          </a:p>
        </p:txBody>
      </p:sp>
      <p:sp>
        <p:nvSpPr>
          <p:cNvPr id="10" name="Прямоугольник 9"/>
          <p:cNvSpPr/>
          <p:nvPr/>
        </p:nvSpPr>
        <p:spPr>
          <a:xfrm rot="809176">
            <a:off x="1419708" y="1127596"/>
            <a:ext cx="2786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Песня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Пауков и Буратино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 rot="1056223">
            <a:off x="1338567" y="991052"/>
            <a:ext cx="2969867" cy="70542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Песня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черепахи </a:t>
            </a:r>
            <a:r>
              <a:rPr lang="ru-RU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Тортилы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 rot="510723">
            <a:off x="1104397" y="1672878"/>
            <a:ext cx="2835548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муз. </a:t>
            </a:r>
            <a:r>
              <a:rPr lang="ru-RU" sz="1600" dirty="0" err="1" smtClean="0"/>
              <a:t>А.Рыбникова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сл</a:t>
            </a:r>
            <a:r>
              <a:rPr lang="ru-RU" sz="1600" dirty="0"/>
              <a:t>. </a:t>
            </a:r>
            <a:r>
              <a:rPr lang="ru-RU" sz="1600" dirty="0" err="1" smtClean="0"/>
              <a:t>Ю.Энтина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Форма – куплетная. Структура: АВ. Темп – медленный, гармония минорная, ритм – сложный, динамика – умеренная, мелодия плавная, средний регистр. Низкий женский голос солистки (ближе к альт).</a:t>
            </a:r>
            <a:endParaRPr lang="ru-RU" sz="16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 rot="20824929">
            <a:off x="5004048" y="1196753"/>
            <a:ext cx="2880320" cy="720080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Песня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Пьеро</a:t>
            </a:r>
            <a:endParaRPr lang="ru-RU" dirty="0"/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 rot="20915467">
            <a:off x="5148945" y="1456835"/>
            <a:ext cx="3024336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муз. </a:t>
            </a:r>
            <a:r>
              <a:rPr lang="ru-RU" sz="1600" dirty="0" err="1" smtClean="0"/>
              <a:t>А.Рыбникова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сл</a:t>
            </a:r>
            <a:r>
              <a:rPr lang="ru-RU" sz="1600" dirty="0"/>
              <a:t>. </a:t>
            </a:r>
            <a:r>
              <a:rPr lang="ru-RU" sz="1600" dirty="0" err="1" smtClean="0"/>
              <a:t>Б.Окуджавы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Форма – куплетно-</a:t>
            </a:r>
            <a:r>
              <a:rPr lang="ru-RU" sz="1600" dirty="0" err="1" smtClean="0"/>
              <a:t>припевная</a:t>
            </a:r>
            <a:r>
              <a:rPr lang="ru-RU" sz="1600" dirty="0" smtClean="0"/>
              <a:t>. Структура: ВАСА. Темп – быстрый, ритм – сложный, динамика – </a:t>
            </a:r>
            <a:r>
              <a:rPr lang="ru-RU" sz="1600" dirty="0" err="1" smtClean="0"/>
              <a:t>мецофорте</a:t>
            </a:r>
            <a:r>
              <a:rPr lang="ru-RU" sz="1600" dirty="0" smtClean="0"/>
              <a:t>, а припев мажорный, к концу переход в минор. Вокальные особенности- поет высокий детский голос дискант.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039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rot="356865">
            <a:off x="1244826" y="908770"/>
            <a:ext cx="2830503" cy="4319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Больше всего мне понравилась песни Буратино. </a:t>
            </a:r>
          </a:p>
          <a:p>
            <a:pPr marL="0" indent="0">
              <a:buNone/>
            </a:pPr>
            <a:r>
              <a:rPr lang="ru-RU" sz="1600" dirty="0" smtClean="0"/>
              <a:t>Она веселая, легкая и </a:t>
            </a:r>
            <a:r>
              <a:rPr lang="ru-RU" sz="1600" smtClean="0"/>
              <a:t>быстро запоминается.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rot="21231748">
            <a:off x="5075526" y="1085425"/>
            <a:ext cx="282301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Если бы у меня была возможность сняться в данном мюзикле, то я бы с большим удовольствием сыграл бы роль Буратино, потому что он чем-то напоминает меня. Я тоже не всегда хочу считать, читать и писать. Люблю поиграть на улице или с </a:t>
            </a:r>
            <a:r>
              <a:rPr lang="ru-RU" sz="1600" dirty="0" err="1" smtClean="0"/>
              <a:t>лего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04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rot="557868">
            <a:off x="1259632" y="1052736"/>
            <a:ext cx="2808312" cy="4309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Беларусьфильм</a:t>
            </a:r>
            <a:r>
              <a:rPr lang="ru-RU" dirty="0" smtClean="0"/>
              <a:t> 1975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rot="21222183">
            <a:off x="4860032" y="1196752"/>
            <a:ext cx="3096344" cy="4525963"/>
          </a:xfrm>
        </p:spPr>
        <p:txBody>
          <a:bodyPr>
            <a:normAutofit/>
          </a:bodyPr>
          <a:lstStyle/>
          <a:p>
            <a:r>
              <a:rPr lang="ru-RU" sz="1600" dirty="0"/>
              <a:t>Советский двухсерийный музыкальный телевизионный фильм по мотивам сказки Алексея Толстого «Золотой ключик, или Приключения Буратино», созданный на киностудии «</a:t>
            </a:r>
            <a:r>
              <a:rPr lang="ru-RU" sz="1600" dirty="0" err="1"/>
              <a:t>Беларусьфильм</a:t>
            </a:r>
            <a:r>
              <a:rPr lang="ru-RU" sz="1600" dirty="0"/>
              <a:t>» в 1975 году. Считается культовым. Телепремьера состоялась 1-2 января 1976 года.</a:t>
            </a:r>
          </a:p>
        </p:txBody>
      </p:sp>
    </p:spTree>
    <p:extLst>
      <p:ext uri="{BB962C8B-B14F-4D97-AF65-F5344CB8AC3E}">
        <p14:creationId xmlns:p14="http://schemas.microsoft.com/office/powerpoint/2010/main" val="74567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 rot="233319">
            <a:off x="1186302" y="1266419"/>
            <a:ext cx="2821381" cy="4027766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Режиссер:     Леонид Нечаев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4011">
            <a:off x="5182329" y="958128"/>
            <a:ext cx="2319150" cy="36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 rot="666491">
            <a:off x="1180493" y="987138"/>
            <a:ext cx="3057479" cy="41774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Актеры: </a:t>
            </a:r>
            <a:r>
              <a:rPr lang="ru-RU" sz="1900" b="1" dirty="0">
                <a:hlinkClick r:id="rId2" tooltip="Дмитрий Иосифов"/>
              </a:rPr>
              <a:t>Дмитрий </a:t>
            </a:r>
            <a:r>
              <a:rPr lang="ru-RU" sz="1800" b="1" dirty="0">
                <a:hlinkClick r:id="rId2" tooltip="Дмитрий Иосифов"/>
              </a:rPr>
              <a:t>Иосифов</a:t>
            </a:r>
            <a:r>
              <a:rPr lang="ru-RU" sz="1800" b="1" dirty="0" smtClean="0"/>
              <a:t>, </a:t>
            </a:r>
            <a:r>
              <a:rPr lang="ru-RU" sz="1800" b="1" dirty="0">
                <a:hlinkClick r:id="rId3" tooltip="Татьяна Проценко"/>
              </a:rPr>
              <a:t>Татьяна </a:t>
            </a:r>
            <a:r>
              <a:rPr lang="ru-RU" sz="1800" b="1" dirty="0" smtClean="0">
                <a:hlinkClick r:id="rId3" tooltip="Татьяна Проценко"/>
              </a:rPr>
              <a:t>Проценко</a:t>
            </a:r>
            <a:r>
              <a:rPr lang="ru-RU" sz="1800" b="1" dirty="0" smtClean="0"/>
              <a:t>, </a:t>
            </a:r>
            <a:r>
              <a:rPr lang="ru-RU" sz="1800" b="1" dirty="0">
                <a:hlinkClick r:id="rId4" tooltip="Рома Столкарц"/>
              </a:rPr>
              <a:t>Рома </a:t>
            </a:r>
            <a:r>
              <a:rPr lang="ru-RU" sz="1800" b="1" dirty="0" err="1" smtClean="0">
                <a:hlinkClick r:id="rId4" tooltip="Рома Столкарц"/>
              </a:rPr>
              <a:t>Столкарц</a:t>
            </a:r>
            <a:r>
              <a:rPr lang="ru-RU" sz="1800" b="1" dirty="0" smtClean="0"/>
              <a:t>, </a:t>
            </a:r>
            <a:r>
              <a:rPr lang="ru-RU" sz="1800" b="1" dirty="0">
                <a:hlinkClick r:id="rId5" tooltip="Томас Аугустинас"/>
              </a:rPr>
              <a:t>Томас </a:t>
            </a:r>
            <a:r>
              <a:rPr lang="ru-RU" sz="1800" b="1" dirty="0" err="1" smtClean="0">
                <a:hlinkClick r:id="rId5" tooltip="Томас Аугустинас"/>
              </a:rPr>
              <a:t>Аугустинас</a:t>
            </a:r>
            <a:r>
              <a:rPr lang="ru-RU" sz="1800" b="1" dirty="0" smtClean="0"/>
              <a:t>,</a:t>
            </a:r>
            <a:r>
              <a:rPr lang="ru-RU" sz="1800" b="1" dirty="0">
                <a:hlinkClick r:id="rId6" tooltip="Григорий Светлорусов"/>
              </a:rPr>
              <a:t> </a:t>
            </a:r>
            <a:r>
              <a:rPr lang="ru-RU" sz="1600" b="1" dirty="0">
                <a:hlinkClick r:id="rId6" tooltip="Григорий Светлорусов"/>
              </a:rPr>
              <a:t>Григорий </a:t>
            </a:r>
            <a:r>
              <a:rPr lang="ru-RU" sz="1600" b="1" dirty="0" err="1" smtClean="0">
                <a:hlinkClick r:id="rId6" tooltip="Григорий Светлорусов"/>
              </a:rPr>
              <a:t>Светлорусов</a:t>
            </a:r>
            <a:r>
              <a:rPr lang="ru-RU" sz="1600" b="1" dirty="0" smtClean="0"/>
              <a:t>, </a:t>
            </a:r>
            <a:r>
              <a:rPr lang="ru-RU" sz="1600" b="1" dirty="0">
                <a:hlinkClick r:id="rId7" tooltip="Николай Гринько"/>
              </a:rPr>
              <a:t>Николай </a:t>
            </a:r>
            <a:r>
              <a:rPr lang="ru-RU" sz="1600" b="1" dirty="0" smtClean="0">
                <a:hlinkClick r:id="rId7" tooltip="Николай Гринько"/>
              </a:rPr>
              <a:t>Гринько</a:t>
            </a:r>
            <a:r>
              <a:rPr lang="ru-RU" sz="2000" b="1" dirty="0" smtClean="0"/>
              <a:t>, </a:t>
            </a:r>
            <a:r>
              <a:rPr lang="ru-RU" sz="1600" b="1" dirty="0">
                <a:hlinkClick r:id="rId8" tooltip="Владимир Этуш"/>
              </a:rPr>
              <a:t>Владимир </a:t>
            </a:r>
            <a:r>
              <a:rPr lang="ru-RU" sz="1600" b="1" dirty="0" smtClean="0">
                <a:hlinkClick r:id="rId8" tooltip="Владимир Этуш"/>
              </a:rPr>
              <a:t>Этуш</a:t>
            </a:r>
            <a:r>
              <a:rPr lang="ru-RU" sz="1600" b="1" dirty="0" smtClean="0"/>
              <a:t>, </a:t>
            </a:r>
            <a:r>
              <a:rPr lang="ru-RU" sz="1600" b="1" dirty="0" err="1" smtClean="0">
                <a:hlinkClick r:id="rId9" tooltip="Рина Зелёная"/>
              </a:rPr>
              <a:t>Рина</a:t>
            </a:r>
            <a:r>
              <a:rPr lang="ru-RU" sz="1600" b="1" dirty="0" smtClean="0">
                <a:hlinkClick r:id="rId9" tooltip="Рина Зелёная"/>
              </a:rPr>
              <a:t> Зелёная</a:t>
            </a:r>
            <a:r>
              <a:rPr lang="ru-RU" sz="1600" b="1" dirty="0" smtClean="0"/>
              <a:t>,</a:t>
            </a:r>
            <a:r>
              <a:rPr lang="ru-RU" sz="1900" b="1" dirty="0" smtClean="0"/>
              <a:t> </a:t>
            </a:r>
            <a:r>
              <a:rPr lang="ru-RU" sz="1600" b="1" dirty="0">
                <a:hlinkClick r:id="rId10" tooltip="Владимир Басов"/>
              </a:rPr>
              <a:t>Владимир </a:t>
            </a:r>
            <a:r>
              <a:rPr lang="ru-RU" sz="1600" b="1" dirty="0" smtClean="0">
                <a:hlinkClick r:id="rId10" tooltip="Владимир Басов"/>
              </a:rPr>
              <a:t>Басов</a:t>
            </a:r>
            <a:r>
              <a:rPr lang="ru-RU" sz="1600" b="1" dirty="0" smtClean="0"/>
              <a:t>, </a:t>
            </a:r>
            <a:r>
              <a:rPr lang="ru-RU" sz="1600" b="1" dirty="0">
                <a:hlinkClick r:id="rId11" tooltip="Елена Санаева"/>
              </a:rPr>
              <a:t>Елена </a:t>
            </a:r>
            <a:r>
              <a:rPr lang="ru-RU" sz="1600" b="1" dirty="0" err="1">
                <a:hlinkClick r:id="rId11" tooltip="Елена Санаева"/>
              </a:rPr>
              <a:t>Санаева</a:t>
            </a:r>
            <a:r>
              <a:rPr lang="ru-RU" sz="1600" b="1" dirty="0" smtClean="0"/>
              <a:t> </a:t>
            </a:r>
            <a:r>
              <a:rPr lang="ru-RU" sz="1600" b="1" dirty="0">
                <a:hlinkClick r:id="rId12" tooltip="Ролан Быков"/>
              </a:rPr>
              <a:t>Ролан Быков</a:t>
            </a:r>
            <a:r>
              <a:rPr lang="ru-RU" sz="1600" b="1" dirty="0"/>
              <a:t>, </a:t>
            </a:r>
            <a:r>
              <a:rPr lang="ru-RU" sz="1600" b="1" dirty="0">
                <a:hlinkClick r:id="rId13" tooltip="Юрий Катин-Ярцев"/>
              </a:rPr>
              <a:t>Юрий </a:t>
            </a:r>
            <a:r>
              <a:rPr lang="ru-RU" sz="1600" b="1" dirty="0" smtClean="0">
                <a:hlinkClick r:id="rId13" tooltip="Юрий Катин-Ярцев"/>
              </a:rPr>
              <a:t>Катин-Ярцев</a:t>
            </a:r>
            <a:r>
              <a:rPr lang="ru-RU" sz="1600" b="1" dirty="0" smtClean="0"/>
              <a:t>, </a:t>
            </a:r>
            <a:r>
              <a:rPr lang="ru-RU" sz="1600" b="1" dirty="0" err="1">
                <a:hlinkClick r:id="rId14" tooltip="Баадур Цуладзе"/>
              </a:rPr>
              <a:t>Баадур</a:t>
            </a:r>
            <a:r>
              <a:rPr lang="ru-RU" sz="1600" b="1" dirty="0">
                <a:hlinkClick r:id="rId14" tooltip="Баадур Цуладзе"/>
              </a:rPr>
              <a:t> </a:t>
            </a:r>
            <a:r>
              <a:rPr lang="ru-RU" sz="1600" b="1" dirty="0" err="1" smtClean="0">
                <a:hlinkClick r:id="rId14" tooltip="Баадур Цуладзе"/>
              </a:rPr>
              <a:t>Цуладзе</a:t>
            </a:r>
            <a:r>
              <a:rPr lang="ru-RU" sz="1600" b="1" dirty="0" smtClean="0"/>
              <a:t>, </a:t>
            </a:r>
            <a:r>
              <a:rPr lang="ru-RU" sz="1600" b="1" dirty="0">
                <a:hlinkClick r:id="rId15" tooltip="Валентин Букин"/>
              </a:rPr>
              <a:t>Валентин </a:t>
            </a:r>
            <a:r>
              <a:rPr lang="ru-RU" sz="1600" b="1" dirty="0" smtClean="0">
                <a:hlinkClick r:id="rId15" tooltip="Валентин Букин"/>
              </a:rPr>
              <a:t>Букин</a:t>
            </a:r>
            <a:r>
              <a:rPr lang="ru-RU" sz="1600" b="1" dirty="0" smtClean="0"/>
              <a:t>, </a:t>
            </a:r>
            <a:r>
              <a:rPr lang="ru-RU" sz="1600" b="1" dirty="0">
                <a:hlinkClick r:id="rId16" tooltip="Михаил Петров"/>
              </a:rPr>
              <a:t>Михаил </a:t>
            </a:r>
            <a:r>
              <a:rPr lang="ru-RU" sz="1600" b="1" dirty="0" smtClean="0">
                <a:hlinkClick r:id="rId16" tooltip="Михаил Петров"/>
              </a:rPr>
              <a:t>Петров</a:t>
            </a:r>
            <a:r>
              <a:rPr lang="ru-RU" sz="1600" b="1" dirty="0" smtClean="0"/>
              <a:t> …</a:t>
            </a: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http://www.kino-teatr.ru/acter/foto/sov/1748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58" y="894941"/>
            <a:ext cx="115714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kino-teatr.ru/acter/foto/sov/3511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440" y="621440"/>
            <a:ext cx="115714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kino-teatr.ru/acter/foto/sov/15818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16" y="556746"/>
            <a:ext cx="115714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&amp;Tcy;&amp;ocy;&amp;mcy;&amp;acy;&amp;scy; &amp;Acy;&amp;ucy;&amp;gcy;&amp;ucy;&amp;scy;&amp;tcy;&amp;icy;&amp;ncy;&amp;acy;&amp;scy;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74" y="2176746"/>
            <a:ext cx="115714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&amp;Gcy;&amp;rcy;&amp;icy;&amp;gcy;&amp;ocy;&amp;rcy;&amp;icy;&amp;jcy; &amp;Scy;&amp;vcy;&amp;iecy;&amp;tcy;&amp;lcy;&amp;ocy;&amp;rcy;&amp;ucy;&amp;scy;&amp;ocy;&amp;vcy;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02" y="2060848"/>
            <a:ext cx="115714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&amp;Ncy;&amp;icy;&amp;kcy;&amp;ocy;&amp;lcy;&amp;acy;&amp;jcy; &amp;Gcy;&amp;rcy;&amp;icy;&amp;ncy;&amp;softcy;&amp;kcy;&amp;ocy;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904" y="1916832"/>
            <a:ext cx="115714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&amp;Vcy;&amp;lcy;&amp;acy;&amp;dcy;&amp;icy;&amp;mcy;&amp;icy;&amp;rcy; &amp;Ecy;&amp;tcy;&amp;ucy;&amp;shcy;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408" y="1916832"/>
            <a:ext cx="115714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&amp;Rcy;&amp;icy;&amp;ncy;&amp;acy; &amp;Zcy;&amp;iecy;&amp;lcy;&amp;iocy;&amp;ncy;&amp;acy;&amp;yacy;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929" y="3443555"/>
            <a:ext cx="115714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&amp;Vcy;&amp;lcy;&amp;acy;&amp;dcy;&amp;icy;&amp;mcy;&amp;icy;&amp;rcy; &amp;Bcy;&amp;acy;&amp;scy;&amp;ocy;&amp;vcy;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459" y="3356992"/>
            <a:ext cx="115714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&amp;IEcy;&amp;lcy;&amp;iecy;&amp;ncy;&amp;acy; &amp;Scy;&amp;acy;&amp;ncy;&amp;acy;&amp;iecy;&amp;vcy;&amp;acy;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40992"/>
            <a:ext cx="115714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&amp;Rcy;&amp;ocy;&amp;lcy;&amp;acy;&amp;ncy; &amp;Bcy;&amp;ycy;&amp;kcy;&amp;ocy;&amp;vcy;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67" y="3108741"/>
            <a:ext cx="115714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&amp;YUcy;&amp;rcy;&amp;icy;&amp;jcy; &amp;Kcy;&amp;acy;&amp;tcy;&amp;icy;&amp;ncy;-&amp;YAcy;&amp;rcy;&amp;tscy;&amp;iecy;&amp;vcy;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31" y="4581128"/>
            <a:ext cx="1131431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&amp;Bcy;&amp;acy;&amp;acy;&amp;dcy;&amp;ucy;&amp;rcy; &amp;TScy;&amp;ucy;&amp;lcy;&amp;acy;&amp;dcy;&amp;zcy;&amp;iecy;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85" y="4542501"/>
            <a:ext cx="1131431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&amp;Vcy;&amp;acy;&amp;lcy;&amp;iecy;&amp;ncy;&amp;tcy;&amp;icy;&amp;ncy; &amp;Bcy;&amp;ucy;&amp;kcy;&amp;icy;&amp;ncy;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749" y="4524501"/>
            <a:ext cx="115714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&amp;Mcy;&amp;icy;&amp;khcy;&amp;acy;&amp;icy;&amp;lcy; &amp;Pcy;&amp;iecy;&amp;tcy;&amp;rcy;&amp;ocy;&amp;vcy;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714" y="4467874"/>
            <a:ext cx="115714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 rot="280938">
            <a:off x="1195293" y="942833"/>
            <a:ext cx="2756562" cy="3829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музыки:</a:t>
            </a:r>
          </a:p>
          <a:p>
            <a:pPr marL="0" indent="0">
              <a:buNone/>
            </a:pPr>
            <a:r>
              <a:rPr lang="ru-RU" dirty="0" smtClean="0"/>
              <a:t>Композитор</a:t>
            </a:r>
            <a:endParaRPr lang="ru-RU" dirty="0"/>
          </a:p>
          <a:p>
            <a:pPr marL="0" indent="0" algn="ctr">
              <a:buNone/>
            </a:pPr>
            <a:r>
              <a:rPr lang="ru-RU" dirty="0">
                <a:hlinkClick r:id="rId2"/>
              </a:rPr>
              <a:t>Алексей </a:t>
            </a:r>
            <a:r>
              <a:rPr lang="ru-RU" dirty="0" smtClean="0">
                <a:hlinkClick r:id="rId2"/>
              </a:rPr>
              <a:t>Рыбников</a:t>
            </a:r>
            <a:endParaRPr lang="ru-RU" dirty="0" smtClean="0"/>
          </a:p>
          <a:p>
            <a:pPr marL="0" indent="0">
              <a:buNone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5838">
            <a:off x="5364088" y="1268760"/>
            <a:ext cx="2031787" cy="32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 rot="843257">
            <a:off x="949182" y="1004987"/>
            <a:ext cx="3710358" cy="4424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Песня «БУРАТИНО» -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/>
              <a:t>муз. </a:t>
            </a:r>
            <a:r>
              <a:rPr lang="ru-RU" sz="1600" dirty="0" err="1"/>
              <a:t>А.Рыбникова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сл. </a:t>
            </a:r>
            <a:r>
              <a:rPr lang="ru-RU" sz="1600" dirty="0" err="1"/>
              <a:t>Ю.Энтина</a:t>
            </a:r>
            <a:endParaRPr lang="ru-RU" sz="1600" dirty="0"/>
          </a:p>
          <a:p>
            <a:pPr marL="0" indent="0">
              <a:buNone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932040" y="1052736"/>
            <a:ext cx="3024336" cy="474198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550" dirty="0" smtClean="0"/>
              <a:t>Форма - куплетная. Но слоги </a:t>
            </a:r>
            <a:r>
              <a:rPr lang="ru-RU" sz="1550" dirty="0" err="1" smtClean="0"/>
              <a:t>Бу</a:t>
            </a:r>
            <a:r>
              <a:rPr lang="ru-RU" sz="1550" dirty="0" smtClean="0"/>
              <a:t>! Ра! </a:t>
            </a:r>
            <a:r>
              <a:rPr lang="ru-RU" sz="1550" dirty="0" err="1" smtClean="0"/>
              <a:t>Ти</a:t>
            </a:r>
            <a:r>
              <a:rPr lang="ru-RU" sz="1550" dirty="0" smtClean="0"/>
              <a:t>! Но! И слово Буратино! повторяются в конце каждого куплета. Структура: АВС. Быстрый темп, ритм не сложный, ровный, динамика - умеренная, переходящая в форте, регистр – средний верхний, гармония – мажорный лад, штрихи – отрывистые. Вокальные особенности – мелодия скачкообразная, исполняют высокие детские голоса.</a:t>
            </a:r>
            <a:endParaRPr lang="ru-RU" sz="15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5676">
            <a:off x="1576444" y="2217291"/>
            <a:ext cx="14287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884912">
            <a:off x="1102923" y="4189317"/>
            <a:ext cx="1799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hlinkClick r:id="rId3" tooltip="Нина Бродская"/>
              </a:rPr>
              <a:t>Нина Бродская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 rot="290498">
            <a:off x="1299556" y="803802"/>
            <a:ext cx="2804177" cy="405432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000" dirty="0" smtClean="0"/>
              <a:t>муз</a:t>
            </a:r>
            <a:r>
              <a:rPr lang="ru-RU" sz="2000" dirty="0"/>
              <a:t>. </a:t>
            </a:r>
            <a:r>
              <a:rPr lang="ru-RU" sz="2000" dirty="0" err="1"/>
              <a:t>А.Рыбникова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сл. </a:t>
            </a:r>
            <a:r>
              <a:rPr lang="ru-RU" sz="2000" dirty="0" err="1"/>
              <a:t>Б.Окуджавы</a:t>
            </a:r>
            <a:endParaRPr lang="ru-RU" sz="2000" dirty="0"/>
          </a:p>
          <a:p>
            <a:pPr marL="0" lvl="0" indent="0">
              <a:buNone/>
            </a:pPr>
            <a:endParaRPr lang="ru-RU" sz="16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 rot="21082366">
            <a:off x="5136616" y="1103456"/>
            <a:ext cx="2841346" cy="5005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Форма  - куплетно-</a:t>
            </a:r>
            <a:r>
              <a:rPr lang="ru-RU" sz="1600" dirty="0" err="1" smtClean="0"/>
              <a:t>припевная</a:t>
            </a:r>
            <a:r>
              <a:rPr lang="ru-RU" sz="1600" dirty="0" smtClean="0"/>
              <a:t>. Структура: ВАСА</a:t>
            </a:r>
          </a:p>
          <a:p>
            <a:pPr marL="0" indent="0">
              <a:buNone/>
            </a:pPr>
            <a:r>
              <a:rPr lang="ru-RU" sz="1600" dirty="0" smtClean="0"/>
              <a:t>Темп – медленный, ритм – синкопированный, динамика – умеренная, регистр – средний и низкий, гармония – в куплете минорная, в припеве – мажорная. Вокальные особенности – исполняют мужские голоса, мелодия плавная.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 rot="1103169">
            <a:off x="1366305" y="1386067"/>
            <a:ext cx="3051265" cy="91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Песня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«ФОНАРЩИКОВ»  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ct val="20000"/>
              </a:spcBef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rot="719593">
            <a:off x="1152922" y="897821"/>
            <a:ext cx="2751390" cy="452596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Песня </a:t>
            </a: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«ПАПЫ КАРЛО»  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600" dirty="0"/>
              <a:t>муз. </a:t>
            </a:r>
            <a:r>
              <a:rPr lang="ru-RU" sz="1600" dirty="0" err="1" smtClean="0"/>
              <a:t>А.Рыбникова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сл</a:t>
            </a:r>
            <a:r>
              <a:rPr lang="ru-RU" sz="1600" dirty="0"/>
              <a:t>. </a:t>
            </a:r>
            <a:r>
              <a:rPr lang="ru-RU" sz="1600" dirty="0" err="1" smtClean="0"/>
              <a:t>Б.Окуджавы</a:t>
            </a:r>
            <a:endParaRPr lang="ru-RU" sz="16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rot="21282470">
            <a:off x="5012537" y="1102901"/>
            <a:ext cx="2880320" cy="5001419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/>
              <a:t>Форма </a:t>
            </a:r>
            <a:r>
              <a:rPr lang="ru-RU" sz="1600" dirty="0" smtClean="0"/>
              <a:t>– куплетная. Структура: АВ (2 куплета)</a:t>
            </a:r>
          </a:p>
          <a:p>
            <a:pPr marL="0" indent="0">
              <a:buNone/>
            </a:pPr>
            <a:r>
              <a:rPr lang="ru-RU" sz="1600" dirty="0" smtClean="0"/>
              <a:t>Темп – умеренный, ритм – сложный, между куплетами проигрыши в которых солируют струнные инструменты, регистр – средний и нижний, динамика – тихая пиано и </a:t>
            </a:r>
            <a:r>
              <a:rPr lang="ru-RU" sz="1600" dirty="0" err="1" smtClean="0"/>
              <a:t>мецопиано</a:t>
            </a:r>
            <a:r>
              <a:rPr lang="ru-RU" sz="1600" dirty="0" smtClean="0"/>
              <a:t>, гармония – куплет- </a:t>
            </a:r>
            <a:r>
              <a:rPr lang="ru-RU" sz="1600" dirty="0" err="1" smtClean="0"/>
              <a:t>можорный</a:t>
            </a:r>
            <a:r>
              <a:rPr lang="ru-RU" sz="1600" dirty="0" smtClean="0"/>
              <a:t>, а проигрыш – минорный. Вокальные особенности – исполняет мужской голос.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8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838044">
            <a:off x="1352878" y="934929"/>
            <a:ext cx="2899085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Песня кукол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«Страшный Карабас» 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rot="584365">
            <a:off x="1309144" y="1802335"/>
            <a:ext cx="2698984" cy="3313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муз. </a:t>
            </a:r>
            <a:r>
              <a:rPr lang="ru-RU" sz="1600" dirty="0" err="1" smtClean="0"/>
              <a:t>А.Рыбникова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сл</a:t>
            </a:r>
            <a:r>
              <a:rPr lang="ru-RU" sz="1600" dirty="0"/>
              <a:t>. </a:t>
            </a:r>
            <a:r>
              <a:rPr lang="ru-RU" sz="1600" dirty="0" err="1" smtClean="0"/>
              <a:t>Ю.Энтина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Форма – куплетно-</a:t>
            </a:r>
            <a:r>
              <a:rPr lang="ru-RU" sz="1600" dirty="0" err="1" smtClean="0"/>
              <a:t>припевная</a:t>
            </a:r>
            <a:r>
              <a:rPr lang="ru-RU" sz="1600" dirty="0" smtClean="0"/>
              <a:t>. </a:t>
            </a:r>
            <a:r>
              <a:rPr lang="ru-RU" sz="1600" dirty="0" err="1" smtClean="0"/>
              <a:t>Структура:ВАСА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Темп – быстрый, ритм – простой, динамика – умеренная ближе к пиано, регистр-верхний, гармония – минор. Вокальные особенности – исполняют детские голоса.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rot="20974942">
            <a:off x="5150205" y="1444089"/>
            <a:ext cx="3007827" cy="4488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муз. </a:t>
            </a:r>
            <a:r>
              <a:rPr lang="ru-RU" sz="1400" dirty="0" err="1" smtClean="0"/>
              <a:t>А.Рыбникова</a:t>
            </a:r>
            <a:r>
              <a:rPr lang="ru-RU" sz="1400" dirty="0"/>
              <a:t>, сл. </a:t>
            </a:r>
            <a:r>
              <a:rPr lang="ru-RU" sz="1400" dirty="0" err="1" smtClean="0"/>
              <a:t>Ю.Энтина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Форма – куплетно-</a:t>
            </a:r>
            <a:r>
              <a:rPr lang="ru-RU" sz="1400" dirty="0" err="1" smtClean="0"/>
              <a:t>припевная</a:t>
            </a:r>
            <a:r>
              <a:rPr lang="ru-RU" sz="1400" dirty="0" smtClean="0"/>
              <a:t>. Структура: ВАСА. Темп – медленное вступление, куплет в медленном темпе, припев в быстром, замедляется к концу, в нижнем регистре, динамика умеренная </a:t>
            </a:r>
            <a:r>
              <a:rPr lang="ru-RU" sz="1400" dirty="0" err="1" smtClean="0"/>
              <a:t>мецо</a:t>
            </a:r>
            <a:r>
              <a:rPr lang="ru-RU" sz="1400" dirty="0" smtClean="0"/>
              <a:t> форте, гармония мажорная, штрихи куплета плавные, легато, а в припеве отрывистые. Вокальные особенности – голосом озвучивает различные воспроизводимые звуковые эффекты(бульканье воды, посвистывание)в нижнем регистре.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 rot="20863437">
            <a:off x="4725955" y="895501"/>
            <a:ext cx="3995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Песня </a:t>
            </a: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«</a:t>
            </a:r>
            <a:r>
              <a:rPr lang="ru-RU" sz="2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Дуремана</a:t>
            </a: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17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880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Песня кукол «Страшный Карабас»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Ттьяна</dc:creator>
  <cp:lastModifiedBy>ОЛЕСЯ</cp:lastModifiedBy>
  <cp:revision>43</cp:revision>
  <dcterms:created xsi:type="dcterms:W3CDTF">2010-12-15T15:51:50Z</dcterms:created>
  <dcterms:modified xsi:type="dcterms:W3CDTF">2017-03-05T17:39:45Z</dcterms:modified>
</cp:coreProperties>
</file>