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0"/>
  </p:notes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3" r:id="rId17"/>
    <p:sldId id="294" r:id="rId18"/>
    <p:sldId id="29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258AA-9891-4AFE-9218-F50E5AFDFB33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57A4D-9447-4627-82C6-F448BE4BB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844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7A4D-9447-4627-82C6-F448BE4BB3D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72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70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505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5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8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4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2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3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38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5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13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07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5F37A4E-5CE4-4F35-B451-EF16FD14E29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C39EF71-0ADD-48DF-A944-CFD7538E30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Relationship Id="rId9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33246"/>
            <a:ext cx="4896544" cy="57606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82111" y="3501008"/>
            <a:ext cx="3964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Презентацию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Шитова Анастасия Евгеньевна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МБОУ СОШ№ 7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г.Туймазы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Двухчастная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Минимальное количество инструментов (ударные инструменты, колокольчики, ксилофон) в сопровождении создают атмосферу таинственности и страха. Первая часть – медленная, в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части темп более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подвижный.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первой части-сухой речитатив, во второй-певучий речитатив.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 flipV="1">
            <a:off x="6215475" y="3319706"/>
            <a:ext cx="242830" cy="2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кукол «Страшный Карабас»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90883"/>
            <a:ext cx="3818292" cy="41231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1258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Ми бемоль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мажор.Переменный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размер. В 1 части куплета -  медленная итальянская песня (размер3/4), 2 часть  -  быстрая шутливая, в стиле чарльстона, (размер 4/4), 3 часть – в темпе быстрого  вальса (размер 3/4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партия-певучий речитатив. Средний регистр. Припев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поют хор лягушат в высоком регистре</a:t>
            </a: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Дуремара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1" y="1421277"/>
            <a:ext cx="3674276" cy="406239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779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Куплет-тональность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минор. Темп быстрый. Припев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написан в одноименной мажорной тональности, высоком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регистре.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вступления звучит вокализ Кота </a:t>
            </a:r>
            <a:r>
              <a:rPr lang="ru-RU" sz="1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низком регистре, затем к нему присоединяется Лиса Алиса, которая также исполняет вокализ,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среднем регистре. </a:t>
            </a: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Песня-танец лисы Алисы и кота 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Базилио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20788"/>
            <a:ext cx="3659002" cy="42844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2713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Куплетная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–ре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минор.Темп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умеренный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4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низкий, в аккомпанементе духовые инструменты и барабаны.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партия 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певучий речитатив. Средний регистр.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Карабаса-</a:t>
            </a:r>
            <a:r>
              <a:rPr lang="ru-RU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арабаса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520788"/>
            <a:ext cx="3818290" cy="432048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513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9918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93429"/>
            <a:ext cx="1171170" cy="883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Куплет исполняют пауки сухим речитативом. Припев поет Буратино в более быстром темпе.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партия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неразвита.Средний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регистр.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припеве –паузы.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ауков и Буратино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20788"/>
            <a:ext cx="3613087" cy="42844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929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до-минор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Куплет-темп свободный. Припев-быстрый темп 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4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Динамика-по нарастающей от куплета к припеву. Кульминация-в припеве.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Куплет – сухой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речитатив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свободном ритме. Припев –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наполнен хроматизмами, движение мелодии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скачкообразное.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«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Поле чудес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520788"/>
            <a:ext cx="3602266" cy="42844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2341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Куплетная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6453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куплет в ми-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миноре,второй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 мажоре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медленный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¾.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Песня очень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спокойная,размеренная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 однообразна. Кульминация-во 2-м куплете.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6453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партия очень развита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Мелодия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движется вверх.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Диапазон-1,5 октавы. 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Пунктирный ритм в медленном темпе придает монотонность песне.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черепахи 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Тортилы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20788"/>
            <a:ext cx="3613087" cy="428447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213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Написана в стиле итальянских серенад. Темп – умеренный. Тональность куплета - ми минор, припева – Ми мажор. Размер 4/4. Сопровождение – гитара и мандолина.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Мелодия с среднем регистре. В припеве встречаются скачки на широкие интервалы.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Пьеро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520788"/>
            <a:ext cx="3602267" cy="414046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7121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764704"/>
            <a:ext cx="805021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Мне очень понравились все песни из фильма ,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 особенно- песня лисы Алисы и кота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таверне и песня «Поле чудес».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Песни очень веселые , а герои необычные и яркие.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Мне очень понравились их голоса: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нежный и сладкий –у  лисы Алисы  и хриплый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-у кота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бы у меня была возможность сыграть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мюзикле-то я непременно выбрала бы роль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Потому что я очень люблю кошек .</a:t>
            </a:r>
          </a:p>
        </p:txBody>
      </p:sp>
    </p:spTree>
    <p:extLst>
      <p:ext uri="{BB962C8B-B14F-4D97-AF65-F5344CB8AC3E}">
        <p14:creationId xmlns:p14="http://schemas.microsoft.com/office/powerpoint/2010/main" val="15889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836712"/>
            <a:ext cx="67687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«Приключения Буратино»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— советский двухсерийный музыкальный телевизионный фильм по мотивам сказки Алексея Толстого «Золотой ключик, или Приключения Буратино», созданный на киностудии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Беларусьфильм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в 1975 году. Телепремьера состоялась 1-2 января 1976 года. Картина режиссера Леонида Нечаева и сценариста Инны Веткиной была обречена на успех, ведь в ее создании участвовала звездная команда.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645024"/>
            <a:ext cx="1584176" cy="19442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7624" y="5805025"/>
            <a:ext cx="269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Режиссер Леонид Нечаев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645024"/>
            <a:ext cx="1656184" cy="19442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3949" y="5805025"/>
            <a:ext cx="3144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 сценария Инна Веткина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957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9807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3332" y="2325265"/>
            <a:ext cx="2088232" cy="173863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248732" y="4125506"/>
            <a:ext cx="28837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Пьеро – Роман 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512" y="317983"/>
            <a:ext cx="2088232" cy="161947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260847" y="1986711"/>
            <a:ext cx="28931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Мальвина-Татьяна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Проценко</a:t>
            </a:r>
            <a:endParaRPr lang="ru-RU" sz="1600" dirty="0"/>
          </a:p>
        </p:txBody>
      </p:sp>
      <p:sp>
        <p:nvSpPr>
          <p:cNvPr id="12" name="Овал 11"/>
          <p:cNvSpPr/>
          <p:nvPr/>
        </p:nvSpPr>
        <p:spPr>
          <a:xfrm>
            <a:off x="3440508" y="2704945"/>
            <a:ext cx="2304255" cy="145093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Актерский состав</a:t>
            </a:r>
            <a:endParaRPr lang="ru-RU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>
            <a:stCxn id="12" idx="7"/>
            <a:endCxn id="9" idx="1"/>
          </p:cNvCxnSpPr>
          <p:nvPr/>
        </p:nvCxnSpPr>
        <p:spPr>
          <a:xfrm flipV="1">
            <a:off x="5407313" y="1127719"/>
            <a:ext cx="1239199" cy="1789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6"/>
          </p:cNvCxnSpPr>
          <p:nvPr/>
        </p:nvCxnSpPr>
        <p:spPr>
          <a:xfrm flipV="1">
            <a:off x="5744763" y="3430410"/>
            <a:ext cx="581005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511" y="4581128"/>
            <a:ext cx="2088233" cy="1620587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6242747" y="6292900"/>
            <a:ext cx="2929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Буратино-Дмитрий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Иосифов</a:t>
            </a:r>
            <a:endParaRPr lang="ru-RU" sz="1600" dirty="0"/>
          </a:p>
        </p:txBody>
      </p:sp>
      <p:cxnSp>
        <p:nvCxnSpPr>
          <p:cNvPr id="28" name="Прямая со стрелкой 27"/>
          <p:cNvCxnSpPr>
            <a:stCxn id="12" idx="5"/>
            <a:endCxn id="21" idx="1"/>
          </p:cNvCxnSpPr>
          <p:nvPr/>
        </p:nvCxnSpPr>
        <p:spPr>
          <a:xfrm>
            <a:off x="5407313" y="3943392"/>
            <a:ext cx="1239198" cy="1448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Рисунок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170" y="107190"/>
            <a:ext cx="2684931" cy="1794655"/>
          </a:xfrm>
          <a:prstGeom prst="rect">
            <a:avLst/>
          </a:prstGeom>
        </p:spPr>
      </p:pic>
      <p:cxnSp>
        <p:nvCxnSpPr>
          <p:cNvPr id="1028" name="Прямая со стрелкой 1027"/>
          <p:cNvCxnSpPr>
            <a:stCxn id="12" idx="0"/>
          </p:cNvCxnSpPr>
          <p:nvPr/>
        </p:nvCxnSpPr>
        <p:spPr>
          <a:xfrm flipH="1" flipV="1">
            <a:off x="4592635" y="2128816"/>
            <a:ext cx="1" cy="576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Прямоугольник 1030"/>
          <p:cNvSpPr/>
          <p:nvPr/>
        </p:nvSpPr>
        <p:spPr>
          <a:xfrm>
            <a:off x="2777176" y="1937454"/>
            <a:ext cx="36309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Карабас-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Барабас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Владимир Этуш</a:t>
            </a:r>
            <a:endParaRPr lang="ru-RU" sz="1600" dirty="0"/>
          </a:p>
        </p:txBody>
      </p:sp>
      <p:pic>
        <p:nvPicPr>
          <p:cNvPr id="1032" name="Рисунок 10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5" y="4941109"/>
            <a:ext cx="2740591" cy="1847850"/>
          </a:xfrm>
          <a:prstGeom prst="rect">
            <a:avLst/>
          </a:prstGeom>
        </p:spPr>
      </p:pic>
      <p:sp>
        <p:nvSpPr>
          <p:cNvPr id="1033" name="Прямоугольник 1032"/>
          <p:cNvSpPr/>
          <p:nvPr/>
        </p:nvSpPr>
        <p:spPr>
          <a:xfrm>
            <a:off x="3059832" y="4247317"/>
            <a:ext cx="34037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Кот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лиса Алиса- </a:t>
            </a: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Ролан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Быков и Елена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5" name="Прямая со стрелкой 1034"/>
          <p:cNvCxnSpPr>
            <a:stCxn id="12" idx="4"/>
          </p:cNvCxnSpPr>
          <p:nvPr/>
        </p:nvCxnSpPr>
        <p:spPr>
          <a:xfrm>
            <a:off x="4592636" y="4155876"/>
            <a:ext cx="0" cy="5115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Рисунок 103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581128"/>
            <a:ext cx="2016224" cy="1620587"/>
          </a:xfrm>
          <a:prstGeom prst="rect">
            <a:avLst/>
          </a:prstGeom>
        </p:spPr>
      </p:pic>
      <p:cxnSp>
        <p:nvCxnSpPr>
          <p:cNvPr id="1040" name="Прямая со стрелкой 1039"/>
          <p:cNvCxnSpPr>
            <a:stCxn id="12" idx="3"/>
            <a:endCxn id="1036" idx="3"/>
          </p:cNvCxnSpPr>
          <p:nvPr/>
        </p:nvCxnSpPr>
        <p:spPr>
          <a:xfrm flipH="1">
            <a:off x="2555776" y="3943392"/>
            <a:ext cx="1222182" cy="1448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Прямоугольник 1040"/>
          <p:cNvSpPr/>
          <p:nvPr/>
        </p:nvSpPr>
        <p:spPr>
          <a:xfrm>
            <a:off x="323528" y="6275487"/>
            <a:ext cx="32403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Папа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Карло -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Николай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Гринько</a:t>
            </a:r>
            <a:endParaRPr lang="ru-RU" sz="1600" dirty="0"/>
          </a:p>
        </p:txBody>
      </p:sp>
      <p:pic>
        <p:nvPicPr>
          <p:cNvPr id="1044" name="Рисунок 10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7983"/>
            <a:ext cx="2016224" cy="1583862"/>
          </a:xfrm>
          <a:prstGeom prst="rect">
            <a:avLst/>
          </a:prstGeom>
        </p:spPr>
      </p:pic>
      <p:cxnSp>
        <p:nvCxnSpPr>
          <p:cNvPr id="1048" name="Прямая со стрелкой 1047"/>
          <p:cNvCxnSpPr>
            <a:stCxn id="12" idx="1"/>
            <a:endCxn id="1044" idx="3"/>
          </p:cNvCxnSpPr>
          <p:nvPr/>
        </p:nvCxnSpPr>
        <p:spPr>
          <a:xfrm flipH="1" flipV="1">
            <a:off x="2555776" y="1109914"/>
            <a:ext cx="1222182" cy="1807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" name="Прямоугольник 1048"/>
          <p:cNvSpPr/>
          <p:nvPr/>
        </p:nvSpPr>
        <p:spPr>
          <a:xfrm>
            <a:off x="323528" y="1952842"/>
            <a:ext cx="25020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Черепаха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Тортила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Зеленая</a:t>
            </a:r>
            <a:endParaRPr lang="ru-RU" sz="1600" dirty="0"/>
          </a:p>
        </p:txBody>
      </p:sp>
      <p:pic>
        <p:nvPicPr>
          <p:cNvPr id="1050" name="Рисунок 104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57" y="2541318"/>
            <a:ext cx="1962920" cy="1522579"/>
          </a:xfrm>
          <a:prstGeom prst="rect">
            <a:avLst/>
          </a:prstGeom>
        </p:spPr>
      </p:pic>
      <p:sp>
        <p:nvSpPr>
          <p:cNvPr id="1051" name="Прямоугольник 1050"/>
          <p:cNvSpPr/>
          <p:nvPr/>
        </p:nvSpPr>
        <p:spPr>
          <a:xfrm>
            <a:off x="323528" y="4110117"/>
            <a:ext cx="258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Дуремар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-Владимир Басов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3" name="Прямая со стрелкой 1052"/>
          <p:cNvCxnSpPr>
            <a:stCxn id="12" idx="2"/>
          </p:cNvCxnSpPr>
          <p:nvPr/>
        </p:nvCxnSpPr>
        <p:spPr>
          <a:xfrm flipH="1">
            <a:off x="2627784" y="3430411"/>
            <a:ext cx="8127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6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476672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И, конечно же, во многом популярность фильму обеспечили песни,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созданные на слова поэтов Булата Окуджавы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Юрия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музыку Алексея Рыбникова.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742" y="2204864"/>
            <a:ext cx="24384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5507" y="5574586"/>
            <a:ext cx="327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Композитор Алексей Рыбников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622946"/>
            <a:ext cx="2376264" cy="26143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0358" y="3117378"/>
            <a:ext cx="287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 слов Булат Окуджава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622947"/>
            <a:ext cx="2448272" cy="26143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72200" y="3117378"/>
            <a:ext cx="252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Автор слов Юрий </a:t>
            </a:r>
            <a:r>
              <a:rPr lang="ru-RU" dirty="0" err="1" smtClean="0"/>
              <a:t>Энтин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0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980728"/>
            <a:ext cx="3534931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                     Музыка в фильме</a:t>
            </a:r>
          </a:p>
          <a:p>
            <a:endParaRPr lang="ru-RU" sz="1600" b="1" dirty="0"/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фильме, как в призме, идеально сошлось всё — замечательная сказка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Алексея Толстого, блестящий актёрский состав, динамичный сюжет.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Более того, музыка Алексея Рыбникова сама задавала сюжету тон,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персонажам — характер.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А. Рыбников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«Буратино» начался с того, что мне принесли сценарий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Инны Веткиной, там же было заложено содержание песен.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так изумительно были раскрыты образы, что я, прочитав сценарий, испугался.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Испугался ответственности и перед зрителями, и перед самим собой.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думал, что если я не смогу написать достойной музыки для самой моей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любимой сказки, то я брошу заниматься музыкой совсем.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забросил все дела и приготовился к серьёзной работе.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 получилось всё очень легко".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/>
          </a:p>
        </p:txBody>
      </p:sp>
      <p:pic>
        <p:nvPicPr>
          <p:cNvPr id="1026" name="Picture 2" descr="C:\Users\Пользователь\AppData\Local\Microsoft\Windows\Temporary Internet Files\Content.IE5\JDTAMGXT\music_notes_png_by_doloresdevelde-d5gt35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17105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97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196752"/>
            <a:ext cx="75004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Актёрам была дана редкая возможность проявить себя в качестве певцов,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многие этого побаивались. Тогда Рыбников стал искать к каждому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индивидуальный подход.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А. Рыбников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«Я сочинял музыку специально для них. Я сначала изучал,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они могут, что не могут, пределы их возможностей, выпячивал самые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выигрышные их стороны и убирал в тень то, что они не могут».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3429000"/>
            <a:ext cx="4896544" cy="3312368"/>
          </a:xfrm>
          <a:prstGeom prst="rect">
            <a:avLst/>
          </a:prstGeom>
        </p:spPr>
      </p:pic>
      <p:pic>
        <p:nvPicPr>
          <p:cNvPr id="2050" name="Picture 2" descr="C:\Users\Пользователь\AppData\Local\Microsoft\Windows\Temporary Internet Files\Content.IE5\JDTAMGXT\music_notes_png_by_doloresdevelde-d5gt35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20" y="0"/>
            <a:ext cx="7776864" cy="1814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08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340768"/>
            <a:ext cx="3685096" cy="4248472"/>
          </a:xfrm>
          <a:prstGeom prst="flowChartConnector">
            <a:avLst/>
          </a:prstGeom>
        </p:spPr>
      </p:pic>
      <p:cxnSp>
        <p:nvCxnSpPr>
          <p:cNvPr id="9" name="Прямая со стрелкой 8"/>
          <p:cNvCxnSpPr>
            <a:stCxn id="5" idx="7"/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5"/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До-мажор.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подвижный.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4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Динамика-по нарастающей от куплета к припеву. Кульминация-в припеве.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Синкопированный ритм.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Мелодия- светлая , носит шутливый характер.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Диапазон-1,5 октавы.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евучий речитатив .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регистр.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«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-но»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07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805048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Куплетно –</a:t>
            </a:r>
            <a:r>
              <a:rPr lang="ru-RU" sz="2000" b="1" dirty="0" err="1" smtClean="0">
                <a:solidFill>
                  <a:schemeClr val="tx1"/>
                </a:solidFill>
              </a:rPr>
              <a:t>припевная</a:t>
            </a:r>
            <a:r>
              <a:rPr lang="ru-RU" sz="2000" b="1" dirty="0" smtClean="0">
                <a:solidFill>
                  <a:schemeClr val="tx1"/>
                </a:solidFill>
              </a:rPr>
              <a:t>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4624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и-минор. Припев-в одноименном мажоре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(Си –мажор).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умеренный.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4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2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/4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Динамика-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mf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сопровождении- разложенное арпеджио.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211198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V="1">
            <a:off x="6457404" y="3349889"/>
            <a:ext cx="901" cy="102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661248"/>
            <a:ext cx="344489" cy="54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4797152"/>
            <a:ext cx="2600160" cy="19802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колыбельной.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Диапазон-1,5 октавы.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регистр.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 flipV="1">
            <a:off x="6215475" y="3319706"/>
            <a:ext cx="249060" cy="27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фонарщиков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01" y="1340769"/>
            <a:ext cx="3602267" cy="432047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38728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>
            <a:endCxn id="14" idx="1"/>
          </p:cNvCxnSpPr>
          <p:nvPr/>
        </p:nvCxnSpPr>
        <p:spPr>
          <a:xfrm flipV="1">
            <a:off x="3540961" y="1124744"/>
            <a:ext cx="1201717" cy="838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16" idx="1"/>
          </p:cNvCxnSpPr>
          <p:nvPr/>
        </p:nvCxnSpPr>
        <p:spPr>
          <a:xfrm>
            <a:off x="4080631" y="3319706"/>
            <a:ext cx="662047" cy="27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6" idx="1"/>
          </p:cNvCxnSpPr>
          <p:nvPr/>
        </p:nvCxnSpPr>
        <p:spPr>
          <a:xfrm>
            <a:off x="3540961" y="4967066"/>
            <a:ext cx="1171170" cy="910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42678" y="728700"/>
            <a:ext cx="1472797" cy="7920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Структура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64535" y="620688"/>
            <a:ext cx="260015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Куплетная форма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42678" y="2591324"/>
            <a:ext cx="1472797" cy="15121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музыкальной выразитель-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ности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14" idx="3"/>
            <a:endCxn id="15" idx="1"/>
          </p:cNvCxnSpPr>
          <p:nvPr/>
        </p:nvCxnSpPr>
        <p:spPr>
          <a:xfrm>
            <a:off x="6215475" y="1124744"/>
            <a:ext cx="2490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458305" y="2118649"/>
            <a:ext cx="2606389" cy="2667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Тональность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Фа-мажор. Вступление и проигрыш в ре –миноре.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Темп медленный.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6/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всем протяжении куплета –пиано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Мелодия- светлая ,неторопливая, носит  характер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баркаролы.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12131" y="5373216"/>
            <a:ext cx="1472797" cy="10081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Вокальные особенности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35" idx="1"/>
          </p:cNvCxnSpPr>
          <p:nvPr/>
        </p:nvCxnSpPr>
        <p:spPr>
          <a:xfrm flipH="1">
            <a:off x="6458305" y="3452476"/>
            <a:ext cx="90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6" idx="3"/>
          </p:cNvCxnSpPr>
          <p:nvPr/>
        </p:nvCxnSpPr>
        <p:spPr>
          <a:xfrm flipV="1">
            <a:off x="6184928" y="5805264"/>
            <a:ext cx="68897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64534" y="5121188"/>
            <a:ext cx="2600160" cy="165618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Вокальная партия удобна для исполнения.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Диапазон-в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приделах сексты. Средний регистр.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16" idx="3"/>
          </p:cNvCxnSpPr>
          <p:nvPr/>
        </p:nvCxnSpPr>
        <p:spPr>
          <a:xfrm>
            <a:off x="6215475" y="3347408"/>
            <a:ext cx="446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60278" y="58316"/>
            <a:ext cx="4439714" cy="11247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Песня Папы Карло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1412776"/>
            <a:ext cx="3746282" cy="424847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06716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0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radient01.pot [Режим совместимости]" id="{0ECF2CA0-5544-4BD2-86EF-F8D2E3D6FFDE}" vid="{80881649-E6EB-44D8-944E-2186FE5E378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gradient05</Template>
  <TotalTime>668</TotalTime>
  <Words>1058</Words>
  <Application>Microsoft Office PowerPoint</Application>
  <PresentationFormat>Экран (4:3)</PresentationFormat>
  <Paragraphs>179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gradient02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45</cp:revision>
  <dcterms:created xsi:type="dcterms:W3CDTF">2017-02-25T15:04:01Z</dcterms:created>
  <dcterms:modified xsi:type="dcterms:W3CDTF">2017-03-04T17:03:37Z</dcterms:modified>
</cp:coreProperties>
</file>