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sldIdLst>
    <p:sldId id="256" r:id="rId2"/>
    <p:sldId id="258" r:id="rId3"/>
    <p:sldId id="257" r:id="rId4"/>
    <p:sldId id="259" r:id="rId5"/>
    <p:sldId id="260" r:id="rId6"/>
    <p:sldId id="261" r:id="rId7"/>
    <p:sldId id="262" r:id="rId8"/>
    <p:sldId id="263" r:id="rId9"/>
    <p:sldId id="264" r:id="rId10"/>
    <p:sldId id="282" r:id="rId11"/>
    <p:sldId id="266" r:id="rId12"/>
    <p:sldId id="267" r:id="rId13"/>
    <p:sldId id="269" r:id="rId14"/>
    <p:sldId id="272" r:id="rId15"/>
    <p:sldId id="274" r:id="rId16"/>
    <p:sldId id="273" r:id="rId17"/>
    <p:sldId id="283" r:id="rId18"/>
    <p:sldId id="276" r:id="rId19"/>
    <p:sldId id="277" r:id="rId20"/>
    <p:sldId id="278" r:id="rId21"/>
    <p:sldId id="271" r:id="rId22"/>
    <p:sldId id="270" r:id="rId23"/>
    <p:sldId id="279" r:id="rId24"/>
    <p:sldId id="280" r:id="rId25"/>
    <p:sldId id="281"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44"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F431447-D417-4709-BF07-3C8F92FC4F5D}" type="datetimeFigureOut">
              <a:rPr lang="ru-RU" smtClean="0"/>
              <a:pPr/>
              <a:t>04.03.2017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CF2FDA-5F6C-4299-A852-E490E880AB0C}" type="slidenum">
              <a:rPr lang="ru-RU" smtClean="0"/>
              <a:pPr/>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8855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1F431447-D417-4709-BF07-3C8F92FC4F5D}" type="datetimeFigureOut">
              <a:rPr lang="ru-RU" smtClean="0"/>
              <a:pPr/>
              <a:t>04.03.2017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ACF2FDA-5F6C-4299-A852-E490E880AB0C}" type="slidenum">
              <a:rPr lang="ru-RU" smtClean="0"/>
              <a:pPr/>
              <a:t>‹#›</a:t>
            </a:fld>
            <a:endParaRPr lang="ru-RU"/>
          </a:p>
        </p:txBody>
      </p:sp>
    </p:spTree>
    <p:extLst>
      <p:ext uri="{BB962C8B-B14F-4D97-AF65-F5344CB8AC3E}">
        <p14:creationId xmlns:p14="http://schemas.microsoft.com/office/powerpoint/2010/main" val="212484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F431447-D417-4709-BF07-3C8F92FC4F5D}" type="datetimeFigureOut">
              <a:rPr lang="ru-RU" smtClean="0"/>
              <a:pPr/>
              <a:t>04.03.2017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CF2FDA-5F6C-4299-A852-E490E880AB0C}" type="slidenum">
              <a:rPr lang="ru-RU" smtClean="0"/>
              <a:pPr/>
              <a:t>‹#›</a:t>
            </a:fld>
            <a:endParaRPr lang="ru-RU"/>
          </a:p>
        </p:txBody>
      </p:sp>
    </p:spTree>
    <p:extLst>
      <p:ext uri="{BB962C8B-B14F-4D97-AF65-F5344CB8AC3E}">
        <p14:creationId xmlns:p14="http://schemas.microsoft.com/office/powerpoint/2010/main" val="2804654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F431447-D417-4709-BF07-3C8F92FC4F5D}" type="datetimeFigureOut">
              <a:rPr lang="ru-RU" smtClean="0"/>
              <a:pPr/>
              <a:t>04.03.2017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CF2FDA-5F6C-4299-A852-E490E880AB0C}" type="slidenum">
              <a:rPr lang="ru-RU" smtClean="0"/>
              <a:pPr/>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97324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F431447-D417-4709-BF07-3C8F92FC4F5D}" type="datetimeFigureOut">
              <a:rPr lang="ru-RU" smtClean="0"/>
              <a:pPr/>
              <a:t>04.03.2017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CF2FDA-5F6C-4299-A852-E490E880AB0C}" type="slidenum">
              <a:rPr lang="ru-RU" smtClean="0"/>
              <a:pPr/>
              <a:t>‹#›</a:t>
            </a:fld>
            <a:endParaRPr lang="ru-RU"/>
          </a:p>
        </p:txBody>
      </p:sp>
    </p:spTree>
    <p:extLst>
      <p:ext uri="{BB962C8B-B14F-4D97-AF65-F5344CB8AC3E}">
        <p14:creationId xmlns:p14="http://schemas.microsoft.com/office/powerpoint/2010/main" val="1910192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F431447-D417-4709-BF07-3C8F92FC4F5D}" type="datetimeFigureOut">
              <a:rPr lang="ru-RU" smtClean="0"/>
              <a:pPr/>
              <a:t>04.03.2017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CF2FDA-5F6C-4299-A852-E490E880AB0C}" type="slidenum">
              <a:rPr lang="ru-RU" smtClean="0"/>
              <a:pPr/>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28770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F431447-D417-4709-BF07-3C8F92FC4F5D}" type="datetimeFigureOut">
              <a:rPr lang="ru-RU" smtClean="0"/>
              <a:pPr/>
              <a:t>04.03.2017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CF2FDA-5F6C-4299-A852-E490E880AB0C}" type="slidenum">
              <a:rPr lang="ru-RU" smtClean="0"/>
              <a:pPr/>
              <a:t>‹#›</a:t>
            </a:fld>
            <a:endParaRPr lang="ru-RU"/>
          </a:p>
        </p:txBody>
      </p:sp>
    </p:spTree>
    <p:extLst>
      <p:ext uri="{BB962C8B-B14F-4D97-AF65-F5344CB8AC3E}">
        <p14:creationId xmlns:p14="http://schemas.microsoft.com/office/powerpoint/2010/main" val="3730368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F431447-D417-4709-BF07-3C8F92FC4F5D}" type="datetimeFigureOut">
              <a:rPr lang="ru-RU" smtClean="0"/>
              <a:pPr/>
              <a:t>04.03.2017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CF2FDA-5F6C-4299-A852-E490E880AB0C}" type="slidenum">
              <a:rPr lang="ru-RU" smtClean="0"/>
              <a:pPr/>
              <a:t>‹#›</a:t>
            </a:fld>
            <a:endParaRPr lang="ru-RU"/>
          </a:p>
        </p:txBody>
      </p:sp>
    </p:spTree>
    <p:extLst>
      <p:ext uri="{BB962C8B-B14F-4D97-AF65-F5344CB8AC3E}">
        <p14:creationId xmlns:p14="http://schemas.microsoft.com/office/powerpoint/2010/main" val="1501747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F431447-D417-4709-BF07-3C8F92FC4F5D}" type="datetimeFigureOut">
              <a:rPr lang="ru-RU" smtClean="0"/>
              <a:pPr/>
              <a:t>04.03.2017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CF2FDA-5F6C-4299-A852-E490E880AB0C}" type="slidenum">
              <a:rPr lang="ru-RU" smtClean="0"/>
              <a:pPr/>
              <a:t>‹#›</a:t>
            </a:fld>
            <a:endParaRPr lang="ru-RU"/>
          </a:p>
        </p:txBody>
      </p:sp>
    </p:spTree>
    <p:extLst>
      <p:ext uri="{BB962C8B-B14F-4D97-AF65-F5344CB8AC3E}">
        <p14:creationId xmlns:p14="http://schemas.microsoft.com/office/powerpoint/2010/main" val="216094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F431447-D417-4709-BF07-3C8F92FC4F5D}" type="datetimeFigureOut">
              <a:rPr lang="ru-RU" smtClean="0"/>
              <a:pPr/>
              <a:t>04.03.2017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CF2FDA-5F6C-4299-A852-E490E880AB0C}" type="slidenum">
              <a:rPr lang="ru-RU" smtClean="0"/>
              <a:pPr/>
              <a:t>‹#›</a:t>
            </a:fld>
            <a:endParaRPr lang="ru-RU"/>
          </a:p>
        </p:txBody>
      </p:sp>
    </p:spTree>
    <p:extLst>
      <p:ext uri="{BB962C8B-B14F-4D97-AF65-F5344CB8AC3E}">
        <p14:creationId xmlns:p14="http://schemas.microsoft.com/office/powerpoint/2010/main" val="2904025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F431447-D417-4709-BF07-3C8F92FC4F5D}" type="datetimeFigureOut">
              <a:rPr lang="ru-RU" smtClean="0"/>
              <a:pPr/>
              <a:t>04.03.2017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CF2FDA-5F6C-4299-A852-E490E880AB0C}" type="slidenum">
              <a:rPr lang="ru-RU" smtClean="0"/>
              <a:pPr/>
              <a:t>‹#›</a:t>
            </a:fld>
            <a:endParaRPr lang="ru-RU"/>
          </a:p>
        </p:txBody>
      </p:sp>
    </p:spTree>
    <p:extLst>
      <p:ext uri="{BB962C8B-B14F-4D97-AF65-F5344CB8AC3E}">
        <p14:creationId xmlns:p14="http://schemas.microsoft.com/office/powerpoint/2010/main" val="13175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F431447-D417-4709-BF07-3C8F92FC4F5D}" type="datetimeFigureOut">
              <a:rPr lang="ru-RU" smtClean="0"/>
              <a:pPr/>
              <a:t>04.03.2017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ACF2FDA-5F6C-4299-A852-E490E880AB0C}" type="slidenum">
              <a:rPr lang="ru-RU" smtClean="0"/>
              <a:pPr/>
              <a:t>‹#›</a:t>
            </a:fld>
            <a:endParaRPr lang="ru-RU"/>
          </a:p>
        </p:txBody>
      </p:sp>
    </p:spTree>
    <p:extLst>
      <p:ext uri="{BB962C8B-B14F-4D97-AF65-F5344CB8AC3E}">
        <p14:creationId xmlns:p14="http://schemas.microsoft.com/office/powerpoint/2010/main" val="330471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F431447-D417-4709-BF07-3C8F92FC4F5D}" type="datetimeFigureOut">
              <a:rPr lang="ru-RU" smtClean="0"/>
              <a:pPr/>
              <a:t>04.03.2017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ACF2FDA-5F6C-4299-A852-E490E880AB0C}" type="slidenum">
              <a:rPr lang="ru-RU" smtClean="0"/>
              <a:pPr/>
              <a:t>‹#›</a:t>
            </a:fld>
            <a:endParaRPr lang="ru-RU"/>
          </a:p>
        </p:txBody>
      </p:sp>
    </p:spTree>
    <p:extLst>
      <p:ext uri="{BB962C8B-B14F-4D97-AF65-F5344CB8AC3E}">
        <p14:creationId xmlns:p14="http://schemas.microsoft.com/office/powerpoint/2010/main" val="14608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F431447-D417-4709-BF07-3C8F92FC4F5D}" type="datetimeFigureOut">
              <a:rPr lang="ru-RU" smtClean="0"/>
              <a:pPr/>
              <a:t>04.03.2017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ACF2FDA-5F6C-4299-A852-E490E880AB0C}" type="slidenum">
              <a:rPr lang="ru-RU" smtClean="0"/>
              <a:pPr/>
              <a:t>‹#›</a:t>
            </a:fld>
            <a:endParaRPr lang="ru-RU"/>
          </a:p>
        </p:txBody>
      </p:sp>
    </p:spTree>
    <p:extLst>
      <p:ext uri="{BB962C8B-B14F-4D97-AF65-F5344CB8AC3E}">
        <p14:creationId xmlns:p14="http://schemas.microsoft.com/office/powerpoint/2010/main" val="3091355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431447-D417-4709-BF07-3C8F92FC4F5D}" type="datetimeFigureOut">
              <a:rPr lang="ru-RU" smtClean="0"/>
              <a:pPr/>
              <a:t>04.03.2017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ACF2FDA-5F6C-4299-A852-E490E880AB0C}" type="slidenum">
              <a:rPr lang="ru-RU" smtClean="0"/>
              <a:pPr/>
              <a:t>‹#›</a:t>
            </a:fld>
            <a:endParaRPr lang="ru-RU"/>
          </a:p>
        </p:txBody>
      </p:sp>
    </p:spTree>
    <p:extLst>
      <p:ext uri="{BB962C8B-B14F-4D97-AF65-F5344CB8AC3E}">
        <p14:creationId xmlns:p14="http://schemas.microsoft.com/office/powerpoint/2010/main" val="715389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F431447-D417-4709-BF07-3C8F92FC4F5D}" type="datetimeFigureOut">
              <a:rPr lang="ru-RU" smtClean="0"/>
              <a:pPr/>
              <a:t>04.03.2017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ACF2FDA-5F6C-4299-A852-E490E880AB0C}" type="slidenum">
              <a:rPr lang="ru-RU" smtClean="0"/>
              <a:pPr/>
              <a:t>‹#›</a:t>
            </a:fld>
            <a:endParaRPr lang="ru-RU"/>
          </a:p>
        </p:txBody>
      </p:sp>
    </p:spTree>
    <p:extLst>
      <p:ext uri="{BB962C8B-B14F-4D97-AF65-F5344CB8AC3E}">
        <p14:creationId xmlns:p14="http://schemas.microsoft.com/office/powerpoint/2010/main" val="2262076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F431447-D417-4709-BF07-3C8F92FC4F5D}" type="datetimeFigureOut">
              <a:rPr lang="ru-RU" smtClean="0"/>
              <a:pPr/>
              <a:t>04.03.2017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ACF2FDA-5F6C-4299-A852-E490E880AB0C}" type="slidenum">
              <a:rPr lang="ru-RU" smtClean="0"/>
              <a:pPr/>
              <a:t>‹#›</a:t>
            </a:fld>
            <a:endParaRPr lang="ru-RU"/>
          </a:p>
        </p:txBody>
      </p:sp>
    </p:spTree>
    <p:extLst>
      <p:ext uri="{BB962C8B-B14F-4D97-AF65-F5344CB8AC3E}">
        <p14:creationId xmlns:p14="http://schemas.microsoft.com/office/powerpoint/2010/main" val="1947994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F431447-D417-4709-BF07-3C8F92FC4F5D}" type="datetimeFigureOut">
              <a:rPr lang="ru-RU" smtClean="0"/>
              <a:pPr/>
              <a:t>04.03.2017</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ACF2FDA-5F6C-4299-A852-E490E880AB0C}" type="slidenum">
              <a:rPr lang="ru-RU" smtClean="0"/>
              <a:pPr/>
              <a:t>‹#›</a:t>
            </a:fld>
            <a:endParaRPr lang="ru-RU"/>
          </a:p>
        </p:txBody>
      </p:sp>
    </p:spTree>
    <p:extLst>
      <p:ext uri="{BB962C8B-B14F-4D97-AF65-F5344CB8AC3E}">
        <p14:creationId xmlns:p14="http://schemas.microsoft.com/office/powerpoint/2010/main" val="1084698056"/>
      </p:ext>
    </p:extLst>
  </p:cSld>
  <p:clrMap bg1="dk1" tx1="lt1" bg2="dk2" tx2="lt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766319"/>
            <a:ext cx="7264907" cy="51296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Заголовок 1"/>
          <p:cNvSpPr>
            <a:spLocks noGrp="1"/>
          </p:cNvSpPr>
          <p:nvPr>
            <p:ph type="ctrTitle"/>
          </p:nvPr>
        </p:nvSpPr>
        <p:spPr>
          <a:xfrm>
            <a:off x="7591424" y="409574"/>
            <a:ext cx="4600575" cy="3343275"/>
          </a:xfrm>
        </p:spPr>
        <p:txBody>
          <a:bodyPr>
            <a:normAutofit/>
          </a:bodyPr>
          <a:lstStyle/>
          <a:p>
            <a:pPr algn="ctr"/>
            <a:r>
              <a:rPr lang="ru-RU" sz="4000" dirty="0" smtClean="0">
                <a:solidFill>
                  <a:srgbClr val="FF0000"/>
                </a:solidFill>
              </a:rPr>
              <a:t/>
            </a:r>
            <a:br>
              <a:rPr lang="ru-RU" sz="4000" dirty="0" smtClean="0">
                <a:solidFill>
                  <a:srgbClr val="FF0000"/>
                </a:solidFill>
              </a:rPr>
            </a:br>
            <a:r>
              <a:rPr lang="ru-RU" sz="4000" dirty="0" smtClean="0">
                <a:solidFill>
                  <a:schemeClr val="accent1"/>
                </a:solidFill>
              </a:rPr>
              <a:t>Мюзикл «ПРИКЛЮЧЕНИЯ БУРАТИНО»</a:t>
            </a:r>
            <a:endParaRPr lang="ru-RU" sz="4000" dirty="0">
              <a:solidFill>
                <a:schemeClr val="accent1"/>
              </a:solidFill>
            </a:endParaRPr>
          </a:p>
        </p:txBody>
      </p:sp>
      <p:sp>
        <p:nvSpPr>
          <p:cNvPr id="3" name="Подзаголовок 2"/>
          <p:cNvSpPr>
            <a:spLocks noGrp="1"/>
          </p:cNvSpPr>
          <p:nvPr>
            <p:ph type="subTitle" idx="1"/>
          </p:nvPr>
        </p:nvSpPr>
        <p:spPr>
          <a:xfrm>
            <a:off x="7019925" y="4543424"/>
            <a:ext cx="4371975" cy="1504951"/>
          </a:xfrm>
        </p:spPr>
        <p:txBody>
          <a:bodyPr>
            <a:normAutofit fontScale="92500" lnSpcReduction="20000"/>
          </a:bodyPr>
          <a:lstStyle/>
          <a:p>
            <a:pPr algn="r"/>
            <a:r>
              <a:rPr lang="ru-RU" dirty="0" smtClean="0">
                <a:solidFill>
                  <a:schemeClr val="tx1"/>
                </a:solidFill>
              </a:rPr>
              <a:t>Подготовил </a:t>
            </a:r>
          </a:p>
          <a:p>
            <a:pPr algn="r"/>
            <a:r>
              <a:rPr lang="ru-RU" dirty="0" smtClean="0">
                <a:solidFill>
                  <a:schemeClr val="tx1"/>
                </a:solidFill>
              </a:rPr>
              <a:t> Александров Денис</a:t>
            </a:r>
          </a:p>
          <a:p>
            <a:pPr algn="r"/>
            <a:r>
              <a:rPr lang="ru-RU" dirty="0" smtClean="0">
                <a:solidFill>
                  <a:schemeClr val="tx1"/>
                </a:solidFill>
              </a:rPr>
              <a:t> ученик 2Д класса</a:t>
            </a:r>
          </a:p>
          <a:p>
            <a:pPr algn="r"/>
            <a:r>
              <a:rPr lang="ru-RU" dirty="0" smtClean="0">
                <a:solidFill>
                  <a:schemeClr val="tx1"/>
                </a:solidFill>
              </a:rPr>
              <a:t> СОШ№7 г. Туймазы</a:t>
            </a:r>
            <a:endParaRPr lang="ru-RU" dirty="0">
              <a:solidFill>
                <a:schemeClr val="tx1"/>
              </a:solidFill>
            </a:endParaRPr>
          </a:p>
        </p:txBody>
      </p:sp>
    </p:spTree>
    <p:extLst>
      <p:ext uri="{BB962C8B-B14F-4D97-AF65-F5344CB8AC3E}">
        <p14:creationId xmlns:p14="http://schemas.microsoft.com/office/powerpoint/2010/main" val="1807062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9801" y="907169"/>
            <a:ext cx="4270248" cy="1907983"/>
          </a:xfrm>
        </p:spPr>
        <p:txBody>
          <a:bodyPr>
            <a:normAutofit fontScale="90000"/>
          </a:bodyPr>
          <a:lstStyle/>
          <a:p>
            <a:pPr algn="ctr"/>
            <a:r>
              <a:rPr lang="ru-RU" sz="3100" dirty="0">
                <a:solidFill>
                  <a:srgbClr val="FF0000"/>
                </a:solidFill>
                <a:latin typeface="Times New Roman" panose="02020603050405020304" pitchFamily="18" charset="0"/>
                <a:cs typeface="Times New Roman" panose="02020603050405020304" pitchFamily="18" charset="0"/>
              </a:rPr>
              <a:t>Черепаха Тортила-  </a:t>
            </a:r>
            <a:r>
              <a:rPr lang="ru-RU" altLang="ru-RU" sz="2000" b="1" cap="none" dirty="0" err="1" smtClean="0">
                <a:ln>
                  <a:noFill/>
                </a:ln>
                <a:solidFill>
                  <a:schemeClr val="bg1"/>
                </a:solidFill>
                <a:latin typeface="Times New Roman" panose="02020603050405020304" pitchFamily="18" charset="0"/>
                <a:cs typeface="Times New Roman" panose="02020603050405020304" pitchFamily="18" charset="0"/>
              </a:rPr>
              <a:t>Ри́на</a:t>
            </a:r>
            <a:r>
              <a:rPr lang="ru-RU" altLang="ru-RU" sz="2000" b="1" cap="none" dirty="0" smtClean="0">
                <a:ln>
                  <a:noFill/>
                </a:ln>
                <a:solidFill>
                  <a:schemeClr val="bg1"/>
                </a:solidFill>
                <a:latin typeface="Times New Roman" panose="02020603050405020304" pitchFamily="18" charset="0"/>
                <a:cs typeface="Times New Roman" panose="02020603050405020304" pitchFamily="18" charset="0"/>
              </a:rPr>
              <a:t> (</a:t>
            </a:r>
            <a:r>
              <a:rPr lang="ru-RU" altLang="ru-RU" sz="2000" b="1" cap="none" dirty="0" err="1" smtClean="0">
                <a:ln>
                  <a:noFill/>
                </a:ln>
                <a:solidFill>
                  <a:schemeClr val="bg1"/>
                </a:solidFill>
                <a:latin typeface="Times New Roman" panose="02020603050405020304" pitchFamily="18" charset="0"/>
                <a:cs typeface="Times New Roman" panose="02020603050405020304" pitchFamily="18" charset="0"/>
              </a:rPr>
              <a:t>Екатери́на</a:t>
            </a:r>
            <a:r>
              <a:rPr lang="ru-RU" altLang="ru-RU" sz="2000" b="1" cap="none" dirty="0" smtClean="0">
                <a:ln>
                  <a:noFill/>
                </a:ln>
                <a:solidFill>
                  <a:schemeClr val="bg1"/>
                </a:solidFill>
                <a:latin typeface="Times New Roman" panose="02020603050405020304" pitchFamily="18" charset="0"/>
                <a:cs typeface="Times New Roman" panose="02020603050405020304" pitchFamily="18" charset="0"/>
              </a:rPr>
              <a:t> </a:t>
            </a:r>
            <a:r>
              <a:rPr lang="ru-RU" altLang="ru-RU" sz="2000" b="1" cap="none" dirty="0" err="1" smtClean="0">
                <a:ln>
                  <a:noFill/>
                </a:ln>
                <a:solidFill>
                  <a:schemeClr val="bg1"/>
                </a:solidFill>
                <a:latin typeface="Times New Roman" panose="02020603050405020304" pitchFamily="18" charset="0"/>
                <a:cs typeface="Times New Roman" panose="02020603050405020304" pitchFamily="18" charset="0"/>
              </a:rPr>
              <a:t>Васи́льевна</a:t>
            </a:r>
            <a:r>
              <a:rPr lang="ru-RU" altLang="ru-RU" sz="2000" b="1" cap="none" dirty="0" smtClean="0">
                <a:ln>
                  <a:noFill/>
                </a:ln>
                <a:solidFill>
                  <a:schemeClr val="bg1"/>
                </a:solidFill>
                <a:latin typeface="Times New Roman" panose="02020603050405020304" pitchFamily="18" charset="0"/>
                <a:cs typeface="Times New Roman" panose="02020603050405020304" pitchFamily="18" charset="0"/>
              </a:rPr>
              <a:t>)</a:t>
            </a:r>
            <a:br>
              <a:rPr lang="ru-RU" altLang="ru-RU" sz="2000" b="1" cap="none" dirty="0" smtClean="0">
                <a:ln>
                  <a:noFill/>
                </a:ln>
                <a:solidFill>
                  <a:schemeClr val="bg1"/>
                </a:solidFill>
                <a:latin typeface="Times New Roman" panose="02020603050405020304" pitchFamily="18" charset="0"/>
                <a:cs typeface="Times New Roman" panose="02020603050405020304" pitchFamily="18" charset="0"/>
              </a:rPr>
            </a:br>
            <a:r>
              <a:rPr lang="ru-RU" altLang="ru-RU" sz="2000" b="1" cap="none" dirty="0" smtClean="0">
                <a:ln>
                  <a:noFill/>
                </a:ln>
                <a:solidFill>
                  <a:schemeClr val="bg1"/>
                </a:solidFill>
                <a:latin typeface="Times New Roman" panose="02020603050405020304" pitchFamily="18" charset="0"/>
                <a:cs typeface="Times New Roman" panose="02020603050405020304" pitchFamily="18" charset="0"/>
              </a:rPr>
              <a:t>Зелёная</a:t>
            </a:r>
            <a:r>
              <a:rPr lang="ru-RU" altLang="ru-RU" sz="2000" cap="none" dirty="0" smtClean="0">
                <a:ln>
                  <a:noFill/>
                </a:ln>
                <a:solidFill>
                  <a:schemeClr val="bg1"/>
                </a:solidFill>
                <a:latin typeface="Times New Roman" panose="02020603050405020304" pitchFamily="18" charset="0"/>
                <a:cs typeface="Times New Roman" panose="02020603050405020304" pitchFamily="18" charset="0"/>
              </a:rPr>
              <a:t> </a:t>
            </a:r>
            <a:br>
              <a:rPr lang="ru-RU" altLang="ru-RU" sz="2000" cap="none" dirty="0" smtClean="0">
                <a:ln>
                  <a:noFill/>
                </a:ln>
                <a:solidFill>
                  <a:schemeClr val="bg1"/>
                </a:solidFill>
                <a:latin typeface="Times New Roman" panose="02020603050405020304" pitchFamily="18" charset="0"/>
                <a:cs typeface="Times New Roman" panose="02020603050405020304" pitchFamily="18" charset="0"/>
              </a:rPr>
            </a:br>
            <a:r>
              <a:rPr lang="ru-RU" altLang="ru-RU" sz="2000" cap="none" dirty="0" smtClean="0">
                <a:ln>
                  <a:noFill/>
                </a:ln>
                <a:solidFill>
                  <a:schemeClr val="bg1"/>
                </a:solidFill>
                <a:latin typeface="Times New Roman" panose="02020603050405020304" pitchFamily="18" charset="0"/>
                <a:cs typeface="Times New Roman" panose="02020603050405020304" pitchFamily="18" charset="0"/>
              </a:rPr>
              <a:t>(7</a:t>
            </a:r>
            <a:r>
              <a:rPr lang="ru-RU" altLang="ru-RU" sz="2000" cap="none" dirty="0">
                <a:ln>
                  <a:noFill/>
                </a:ln>
                <a:solidFill>
                  <a:schemeClr val="bg1"/>
                </a:solidFill>
                <a:latin typeface="Times New Roman" panose="02020603050405020304" pitchFamily="18" charset="0"/>
                <a:cs typeface="Times New Roman" panose="02020603050405020304" pitchFamily="18" charset="0"/>
              </a:rPr>
              <a:t> </a:t>
            </a:r>
            <a:r>
              <a:rPr lang="ru-RU" altLang="ru-RU" sz="2000" cap="none" dirty="0" smtClean="0">
                <a:ln>
                  <a:noFill/>
                </a:ln>
                <a:solidFill>
                  <a:schemeClr val="bg1"/>
                </a:solidFill>
                <a:latin typeface="Times New Roman" panose="02020603050405020304" pitchFamily="18" charset="0"/>
                <a:cs typeface="Times New Roman" panose="02020603050405020304" pitchFamily="18" charset="0"/>
              </a:rPr>
              <a:t>ноября</a:t>
            </a:r>
            <a:r>
              <a:rPr lang="ru-RU" altLang="ru-RU" sz="2000" cap="none" dirty="0">
                <a:ln>
                  <a:noFill/>
                </a:ln>
                <a:solidFill>
                  <a:schemeClr val="bg1"/>
                </a:solidFill>
                <a:latin typeface="Times New Roman" panose="02020603050405020304" pitchFamily="18" charset="0"/>
                <a:cs typeface="Times New Roman" panose="02020603050405020304" pitchFamily="18" charset="0"/>
              </a:rPr>
              <a:t> </a:t>
            </a:r>
            <a:r>
              <a:rPr lang="ru-RU" altLang="ru-RU" sz="2000" cap="none" dirty="0" smtClean="0">
                <a:ln>
                  <a:noFill/>
                </a:ln>
                <a:solidFill>
                  <a:schemeClr val="bg1"/>
                </a:solidFill>
                <a:latin typeface="Times New Roman" panose="02020603050405020304" pitchFamily="18" charset="0"/>
                <a:cs typeface="Times New Roman" panose="02020603050405020304" pitchFamily="18" charset="0"/>
              </a:rPr>
              <a:t>1901</a:t>
            </a:r>
            <a:r>
              <a:rPr lang="ru-RU" altLang="ru-RU" sz="2000" cap="none" dirty="0">
                <a:ln>
                  <a:noFill/>
                </a:ln>
                <a:solidFill>
                  <a:schemeClr val="bg1"/>
                </a:solidFill>
                <a:latin typeface="Times New Roman" panose="02020603050405020304" pitchFamily="18" charset="0"/>
                <a:cs typeface="Times New Roman" panose="02020603050405020304" pitchFamily="18" charset="0"/>
              </a:rPr>
              <a:t> </a:t>
            </a:r>
            <a:r>
              <a:rPr lang="ru-RU" altLang="ru-RU" sz="2000" cap="none" dirty="0" smtClean="0">
                <a:ln>
                  <a:noFill/>
                </a:ln>
                <a:solidFill>
                  <a:schemeClr val="bg1"/>
                </a:solidFill>
                <a:latin typeface="Times New Roman" panose="02020603050405020304" pitchFamily="18" charset="0"/>
                <a:cs typeface="Times New Roman" panose="02020603050405020304" pitchFamily="18" charset="0"/>
              </a:rPr>
              <a:t>- 1 </a:t>
            </a:r>
            <a:r>
              <a:rPr lang="ru-RU" altLang="ru-RU" sz="2000" cap="none" dirty="0">
                <a:ln>
                  <a:noFill/>
                </a:ln>
                <a:solidFill>
                  <a:schemeClr val="bg1"/>
                </a:solidFill>
                <a:latin typeface="Times New Roman" panose="02020603050405020304" pitchFamily="18" charset="0"/>
                <a:cs typeface="Times New Roman" panose="02020603050405020304" pitchFamily="18" charset="0"/>
              </a:rPr>
              <a:t>апреля </a:t>
            </a:r>
            <a:r>
              <a:rPr lang="ru-RU" altLang="ru-RU" sz="2000" cap="none" dirty="0" smtClean="0">
                <a:ln>
                  <a:noFill/>
                </a:ln>
                <a:solidFill>
                  <a:schemeClr val="bg1"/>
                </a:solidFill>
                <a:latin typeface="Times New Roman" panose="02020603050405020304" pitchFamily="18" charset="0"/>
                <a:cs typeface="Times New Roman" panose="02020603050405020304" pitchFamily="18" charset="0"/>
              </a:rPr>
              <a:t>1991)</a:t>
            </a:r>
            <a:r>
              <a:rPr lang="ru-RU" altLang="ru-RU" sz="2000" cap="none" dirty="0">
                <a:ln>
                  <a:noFill/>
                </a:ln>
                <a:solidFill>
                  <a:schemeClr val="bg1"/>
                </a:solidFill>
                <a:latin typeface="Times New Roman" panose="02020603050405020304" pitchFamily="18" charset="0"/>
                <a:cs typeface="Times New Roman" panose="02020603050405020304" pitchFamily="18" charset="0"/>
              </a:rPr>
              <a:t> — советская актриса театра и кино, артистка </a:t>
            </a:r>
            <a:r>
              <a:rPr lang="ru-RU" altLang="ru-RU" sz="2000" cap="none" dirty="0" smtClean="0">
                <a:ln>
                  <a:noFill/>
                </a:ln>
                <a:solidFill>
                  <a:schemeClr val="bg1"/>
                </a:solidFill>
                <a:latin typeface="Times New Roman" panose="02020603050405020304" pitchFamily="18" charset="0"/>
                <a:cs typeface="Times New Roman" panose="02020603050405020304" pitchFamily="18" charset="0"/>
              </a:rPr>
              <a:t>эстрады,</a:t>
            </a:r>
            <a:br>
              <a:rPr lang="ru-RU" altLang="ru-RU" sz="2000" cap="none" dirty="0" smtClean="0">
                <a:ln>
                  <a:noFill/>
                </a:ln>
                <a:solidFill>
                  <a:schemeClr val="bg1"/>
                </a:solidFill>
                <a:latin typeface="Times New Roman" panose="02020603050405020304" pitchFamily="18" charset="0"/>
                <a:cs typeface="Times New Roman" panose="02020603050405020304" pitchFamily="18" charset="0"/>
              </a:rPr>
            </a:br>
            <a:r>
              <a:rPr lang="ru-RU" altLang="ru-RU" sz="2000" cap="none" dirty="0" smtClean="0">
                <a:ln>
                  <a:noFill/>
                </a:ln>
                <a:solidFill>
                  <a:schemeClr val="bg1"/>
                </a:solidFill>
                <a:latin typeface="Times New Roman" panose="02020603050405020304" pitchFamily="18" charset="0"/>
                <a:cs typeface="Times New Roman" panose="02020603050405020304" pitchFamily="18" charset="0"/>
              </a:rPr>
              <a:t>мастер </a:t>
            </a:r>
            <a:r>
              <a:rPr lang="ru-RU" altLang="ru-RU" sz="2000" cap="none" dirty="0">
                <a:ln>
                  <a:noFill/>
                </a:ln>
                <a:solidFill>
                  <a:schemeClr val="bg1"/>
                </a:solidFill>
                <a:latin typeface="Times New Roman" panose="02020603050405020304" pitchFamily="18" charset="0"/>
                <a:cs typeface="Times New Roman" panose="02020603050405020304" pitchFamily="18" charset="0"/>
              </a:rPr>
              <a:t>имитации детской </a:t>
            </a:r>
            <a:r>
              <a:rPr lang="ru-RU" altLang="ru-RU" sz="2000" cap="none" dirty="0" smtClean="0">
                <a:ln>
                  <a:noFill/>
                </a:ln>
                <a:solidFill>
                  <a:schemeClr val="bg1"/>
                </a:solidFill>
                <a:latin typeface="Times New Roman" panose="02020603050405020304" pitchFamily="18" charset="0"/>
                <a:cs typeface="Times New Roman" panose="02020603050405020304" pitchFamily="18" charset="0"/>
              </a:rPr>
              <a:t>речи.</a:t>
            </a:r>
            <a:br>
              <a:rPr lang="ru-RU" altLang="ru-RU" sz="2000" cap="none" dirty="0" smtClean="0">
                <a:ln>
                  <a:noFill/>
                </a:ln>
                <a:solidFill>
                  <a:schemeClr val="bg1"/>
                </a:solidFill>
                <a:latin typeface="Times New Roman" panose="02020603050405020304" pitchFamily="18" charset="0"/>
                <a:cs typeface="Times New Roman" panose="02020603050405020304" pitchFamily="18" charset="0"/>
              </a:rPr>
            </a:br>
            <a:r>
              <a:rPr lang="ru-RU" altLang="ru-RU" sz="2000" cap="none" dirty="0" smtClean="0">
                <a:ln>
                  <a:noFill/>
                </a:ln>
                <a:solidFill>
                  <a:schemeClr val="bg1"/>
                </a:solidFill>
                <a:latin typeface="Times New Roman" panose="02020603050405020304" pitchFamily="18" charset="0"/>
                <a:cs typeface="Times New Roman" panose="02020603050405020304" pitchFamily="18" charset="0"/>
              </a:rPr>
              <a:t>Народная </a:t>
            </a:r>
            <a:r>
              <a:rPr lang="ru-RU" altLang="ru-RU" sz="2000" cap="none" dirty="0">
                <a:ln>
                  <a:noFill/>
                </a:ln>
                <a:solidFill>
                  <a:schemeClr val="bg1"/>
                </a:solidFill>
                <a:latin typeface="Times New Roman" panose="02020603050405020304" pitchFamily="18" charset="0"/>
                <a:cs typeface="Times New Roman" panose="02020603050405020304" pitchFamily="18" charset="0"/>
              </a:rPr>
              <a:t>артистка РСФСР </a:t>
            </a:r>
            <a:r>
              <a:rPr lang="ru-RU" altLang="ru-RU" sz="2000" cap="none" dirty="0" smtClean="0">
                <a:ln>
                  <a:noFill/>
                </a:ln>
                <a:solidFill>
                  <a:schemeClr val="bg1"/>
                </a:solidFill>
                <a:latin typeface="Times New Roman" panose="02020603050405020304" pitchFamily="18" charset="0"/>
                <a:cs typeface="Times New Roman" panose="02020603050405020304" pitchFamily="18" charset="0"/>
              </a:rPr>
              <a:t>(1970) </a:t>
            </a:r>
            <a:r>
              <a:rPr lang="ru-RU" altLang="ru-RU" sz="2000" cap="none" dirty="0">
                <a:ln>
                  <a:noFill/>
                </a:ln>
                <a:solidFill>
                  <a:schemeClr val="bg1"/>
                </a:solidFill>
                <a:latin typeface="Times New Roman" panose="02020603050405020304" pitchFamily="18" charset="0"/>
                <a:cs typeface="Times New Roman" panose="02020603050405020304" pitchFamily="18" charset="0"/>
              </a:rPr>
              <a:t/>
            </a:r>
            <a:br>
              <a:rPr lang="ru-RU" altLang="ru-RU" sz="2000" cap="none" dirty="0">
                <a:ln>
                  <a:noFill/>
                </a:ln>
                <a:solidFill>
                  <a:schemeClr val="bg1"/>
                </a:solidFill>
                <a:latin typeface="Times New Roman" panose="02020603050405020304" pitchFamily="18" charset="0"/>
                <a:cs typeface="Times New Roman" panose="02020603050405020304" pitchFamily="18" charset="0"/>
              </a:rPr>
            </a:br>
            <a:r>
              <a:rPr lang="ru-RU" sz="3200" dirty="0">
                <a:solidFill>
                  <a:schemeClr val="bg1"/>
                </a:solidFill>
              </a:rPr>
              <a:t/>
            </a:r>
            <a:br>
              <a:rPr lang="ru-RU" sz="3200" dirty="0">
                <a:solidFill>
                  <a:schemeClr val="bg1"/>
                </a:solidFill>
              </a:rPr>
            </a:br>
            <a:endParaRPr lang="ru-RU" sz="3200" dirty="0">
              <a:solidFill>
                <a:schemeClr val="bg1"/>
              </a:solidFill>
            </a:endParaRPr>
          </a:p>
        </p:txBody>
      </p:sp>
      <p:sp>
        <p:nvSpPr>
          <p:cNvPr id="7" name="Прямоугольник 6"/>
          <p:cNvSpPr/>
          <p:nvPr/>
        </p:nvSpPr>
        <p:spPr>
          <a:xfrm>
            <a:off x="0" y="533241"/>
            <a:ext cx="3273551" cy="2462213"/>
          </a:xfrm>
          <a:prstGeom prst="rect">
            <a:avLst/>
          </a:prstGeom>
        </p:spPr>
        <p:txBody>
          <a:bodyPr wrap="square">
            <a:spAutoFit/>
          </a:bodyPr>
          <a:lstStyle/>
          <a:p>
            <a:pPr algn="ctr"/>
            <a:r>
              <a:rPr lang="ru-RU" sz="2800" dirty="0" smtClean="0">
                <a:solidFill>
                  <a:srgbClr val="FF0000"/>
                </a:solidFill>
                <a:latin typeface="Times New Roman" panose="02020603050405020304" pitchFamily="18" charset="0"/>
                <a:cs typeface="Times New Roman" panose="02020603050405020304" pitchFamily="18" charset="0"/>
              </a:rPr>
              <a:t>Джузеппе</a:t>
            </a:r>
          </a:p>
          <a:p>
            <a:pPr algn="ctr"/>
            <a:r>
              <a:rPr lang="ru-RU" b="1" dirty="0" smtClean="0">
                <a:solidFill>
                  <a:schemeClr val="bg1"/>
                </a:solidFill>
                <a:latin typeface="Times New Roman" panose="02020603050405020304" pitchFamily="18" charset="0"/>
                <a:cs typeface="Times New Roman" panose="02020603050405020304" pitchFamily="18" charset="0"/>
              </a:rPr>
              <a:t>Юрий</a:t>
            </a:r>
            <a:r>
              <a:rPr lang="ru-RU" b="1" dirty="0" smtClean="0">
                <a:latin typeface="Times New Roman" panose="02020603050405020304" pitchFamily="18" charset="0"/>
                <a:cs typeface="Times New Roman" panose="02020603050405020304" pitchFamily="18" charset="0"/>
              </a:rPr>
              <a:t> </a:t>
            </a:r>
            <a:r>
              <a:rPr lang="ru-RU" b="1" dirty="0" smtClean="0">
                <a:solidFill>
                  <a:schemeClr val="bg1"/>
                </a:solidFill>
                <a:latin typeface="Times New Roman" panose="02020603050405020304" pitchFamily="18" charset="0"/>
                <a:cs typeface="Times New Roman" panose="02020603050405020304" pitchFamily="18" charset="0"/>
              </a:rPr>
              <a:t>Васильевич</a:t>
            </a:r>
          </a:p>
          <a:p>
            <a:pPr algn="ctr"/>
            <a:r>
              <a:rPr lang="ru-RU" b="1" dirty="0" smtClean="0">
                <a:solidFill>
                  <a:schemeClr val="bg1"/>
                </a:solidFill>
                <a:latin typeface="Times New Roman" panose="02020603050405020304" pitchFamily="18" charset="0"/>
                <a:cs typeface="Times New Roman" panose="02020603050405020304" pitchFamily="18" charset="0"/>
              </a:rPr>
              <a:t>Катин-Ярцев</a:t>
            </a:r>
          </a:p>
          <a:p>
            <a:pPr algn="ctr"/>
            <a:r>
              <a:rPr lang="ru-RU" dirty="0" smtClean="0">
                <a:solidFill>
                  <a:schemeClr val="bg1"/>
                </a:solidFill>
                <a:latin typeface="Times New Roman" panose="02020603050405020304" pitchFamily="18" charset="0"/>
                <a:cs typeface="Times New Roman" panose="02020603050405020304" pitchFamily="18" charset="0"/>
              </a:rPr>
              <a:t>(23 </a:t>
            </a:r>
            <a:r>
              <a:rPr lang="ru-RU" dirty="0">
                <a:solidFill>
                  <a:schemeClr val="bg1"/>
                </a:solidFill>
                <a:latin typeface="Times New Roman" panose="02020603050405020304" pitchFamily="18" charset="0"/>
                <a:cs typeface="Times New Roman" panose="02020603050405020304" pitchFamily="18" charset="0"/>
              </a:rPr>
              <a:t>июля </a:t>
            </a:r>
            <a:r>
              <a:rPr lang="ru-RU" dirty="0" smtClean="0">
                <a:solidFill>
                  <a:schemeClr val="bg1"/>
                </a:solidFill>
                <a:latin typeface="Times New Roman" panose="02020603050405020304" pitchFamily="18" charset="0"/>
                <a:cs typeface="Times New Roman" panose="02020603050405020304" pitchFamily="18" charset="0"/>
              </a:rPr>
              <a:t>1921-18 марта</a:t>
            </a:r>
            <a:r>
              <a:rPr lang="ru-RU" dirty="0">
                <a:solidFill>
                  <a:schemeClr val="bg1"/>
                </a:solidFill>
                <a:latin typeface="Times New Roman" panose="02020603050405020304" pitchFamily="18" charset="0"/>
                <a:cs typeface="Times New Roman" panose="02020603050405020304" pitchFamily="18" charset="0"/>
              </a:rPr>
              <a:t> </a:t>
            </a:r>
            <a:r>
              <a:rPr lang="ru-RU" dirty="0" smtClean="0">
                <a:solidFill>
                  <a:schemeClr val="bg1"/>
                </a:solidFill>
                <a:latin typeface="Times New Roman" panose="02020603050405020304" pitchFamily="18" charset="0"/>
                <a:cs typeface="Times New Roman" panose="02020603050405020304" pitchFamily="18" charset="0"/>
              </a:rPr>
              <a:t>1994)</a:t>
            </a:r>
          </a:p>
          <a:p>
            <a:pPr algn="ctr"/>
            <a:r>
              <a:rPr lang="ru-RU" dirty="0">
                <a:solidFill>
                  <a:schemeClr val="bg1"/>
                </a:solidFill>
                <a:latin typeface="Times New Roman" panose="02020603050405020304" pitchFamily="18" charset="0"/>
                <a:cs typeface="Times New Roman" panose="02020603050405020304" pitchFamily="18" charset="0"/>
              </a:rPr>
              <a:t> </a:t>
            </a:r>
            <a:r>
              <a:rPr lang="ru-RU" dirty="0" smtClean="0">
                <a:solidFill>
                  <a:schemeClr val="bg1"/>
                </a:solidFill>
                <a:latin typeface="Times New Roman" panose="02020603050405020304" pitchFamily="18" charset="0"/>
                <a:cs typeface="Times New Roman" panose="02020603050405020304" pitchFamily="18" charset="0"/>
              </a:rPr>
              <a:t>советский </a:t>
            </a:r>
            <a:r>
              <a:rPr lang="ru-RU" dirty="0">
                <a:solidFill>
                  <a:schemeClr val="bg1"/>
                </a:solidFill>
                <a:latin typeface="Times New Roman" panose="02020603050405020304" pitchFamily="18" charset="0"/>
                <a:cs typeface="Times New Roman" panose="02020603050405020304" pitchFamily="18" charset="0"/>
              </a:rPr>
              <a:t>актёр театра и кино, театральный </a:t>
            </a:r>
            <a:r>
              <a:rPr lang="ru-RU" dirty="0" smtClean="0">
                <a:solidFill>
                  <a:schemeClr val="bg1"/>
                </a:solidFill>
                <a:latin typeface="Times New Roman" panose="02020603050405020304" pitchFamily="18" charset="0"/>
                <a:cs typeface="Times New Roman" panose="02020603050405020304" pitchFamily="18" charset="0"/>
              </a:rPr>
              <a:t>педагог. Народный артист РСФСР. Участник ВОВ </a:t>
            </a:r>
            <a:endParaRPr lang="ru-RU" dirty="0"/>
          </a:p>
        </p:txBody>
      </p:sp>
      <p:pic>
        <p:nvPicPr>
          <p:cNvPr id="8"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49" y="3362771"/>
            <a:ext cx="3594352" cy="28160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6026" y="2815152"/>
            <a:ext cx="3926163" cy="261268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8791" y="2891352"/>
            <a:ext cx="4593978" cy="306265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1" name="Прямоугольник 10"/>
          <p:cNvSpPr/>
          <p:nvPr/>
        </p:nvSpPr>
        <p:spPr>
          <a:xfrm>
            <a:off x="8172449" y="619126"/>
            <a:ext cx="4019551" cy="1969770"/>
          </a:xfrm>
          <a:prstGeom prst="rect">
            <a:avLst/>
          </a:prstGeom>
        </p:spPr>
        <p:txBody>
          <a:bodyPr wrap="square">
            <a:spAutoFit/>
          </a:bodyPr>
          <a:lstStyle/>
          <a:p>
            <a:pPr algn="ctr"/>
            <a:r>
              <a:rPr lang="ru-RU" sz="2800" dirty="0" err="1" smtClean="0">
                <a:solidFill>
                  <a:srgbClr val="FF0000"/>
                </a:solidFill>
                <a:latin typeface="Times New Roman" panose="02020603050405020304" pitchFamily="18" charset="0"/>
                <a:cs typeface="Times New Roman" panose="02020603050405020304" pitchFamily="18" charset="0"/>
              </a:rPr>
              <a:t>Дуремар</a:t>
            </a:r>
            <a:endParaRPr lang="ru-RU" i="1" dirty="0" smtClean="0">
              <a:solidFill>
                <a:schemeClr val="bg1"/>
              </a:solidFill>
              <a:latin typeface="Times New Roman" panose="02020603050405020304" pitchFamily="18" charset="0"/>
              <a:cs typeface="Times New Roman" panose="02020603050405020304" pitchFamily="18" charset="0"/>
            </a:endParaRPr>
          </a:p>
          <a:p>
            <a:pPr algn="ctr"/>
            <a:r>
              <a:rPr lang="ru-RU" i="1" dirty="0" smtClean="0">
                <a:solidFill>
                  <a:schemeClr val="bg1"/>
                </a:solidFill>
                <a:latin typeface="Times New Roman" panose="02020603050405020304" pitchFamily="18" charset="0"/>
                <a:cs typeface="Times New Roman" panose="02020603050405020304" pitchFamily="18" charset="0"/>
              </a:rPr>
              <a:t> </a:t>
            </a:r>
            <a:r>
              <a:rPr lang="ru-RU" b="1" dirty="0" err="1">
                <a:solidFill>
                  <a:schemeClr val="bg1"/>
                </a:solidFill>
                <a:latin typeface="Times New Roman" panose="02020603050405020304" pitchFamily="18" charset="0"/>
                <a:cs typeface="Times New Roman" panose="02020603050405020304" pitchFamily="18" charset="0"/>
              </a:rPr>
              <a:t>Влади́мир</a:t>
            </a:r>
            <a:r>
              <a:rPr lang="ru-RU" b="1" dirty="0">
                <a:solidFill>
                  <a:schemeClr val="bg1"/>
                </a:solidFill>
                <a:latin typeface="Times New Roman" panose="02020603050405020304" pitchFamily="18" charset="0"/>
                <a:cs typeface="Times New Roman" panose="02020603050405020304" pitchFamily="18" charset="0"/>
              </a:rPr>
              <a:t> </a:t>
            </a:r>
            <a:r>
              <a:rPr lang="ru-RU" b="1" dirty="0" err="1">
                <a:solidFill>
                  <a:schemeClr val="bg1"/>
                </a:solidFill>
                <a:latin typeface="Times New Roman" panose="02020603050405020304" pitchFamily="18" charset="0"/>
                <a:cs typeface="Times New Roman" panose="02020603050405020304" pitchFamily="18" charset="0"/>
              </a:rPr>
              <a:t>Па́влович</a:t>
            </a:r>
            <a:r>
              <a:rPr lang="ru-RU" b="1" dirty="0">
                <a:solidFill>
                  <a:schemeClr val="bg1"/>
                </a:solidFill>
                <a:latin typeface="Times New Roman" panose="02020603050405020304" pitchFamily="18" charset="0"/>
                <a:cs typeface="Times New Roman" panose="02020603050405020304" pitchFamily="18" charset="0"/>
              </a:rPr>
              <a:t> </a:t>
            </a:r>
            <a:r>
              <a:rPr lang="ru-RU" b="1" dirty="0" err="1" smtClean="0">
                <a:solidFill>
                  <a:schemeClr val="bg1"/>
                </a:solidFill>
                <a:latin typeface="Times New Roman" panose="02020603050405020304" pitchFamily="18" charset="0"/>
                <a:cs typeface="Times New Roman" panose="02020603050405020304" pitchFamily="18" charset="0"/>
              </a:rPr>
              <a:t>Ба́сов</a:t>
            </a:r>
            <a:endParaRPr lang="ru-RU" dirty="0" smtClean="0">
              <a:solidFill>
                <a:schemeClr val="bg1"/>
              </a:solidFill>
              <a:latin typeface="Times New Roman" panose="02020603050405020304" pitchFamily="18" charset="0"/>
              <a:cs typeface="Times New Roman" panose="02020603050405020304" pitchFamily="18" charset="0"/>
            </a:endParaRPr>
          </a:p>
          <a:p>
            <a:pPr algn="ctr"/>
            <a:r>
              <a:rPr lang="ru-RU" dirty="0" smtClean="0">
                <a:solidFill>
                  <a:schemeClr val="bg1"/>
                </a:solidFill>
                <a:latin typeface="Times New Roman" panose="02020603050405020304" pitchFamily="18" charset="0"/>
                <a:cs typeface="Times New Roman" panose="02020603050405020304" pitchFamily="18" charset="0"/>
              </a:rPr>
              <a:t>(</a:t>
            </a:r>
            <a:r>
              <a:rPr lang="ru-RU" dirty="0">
                <a:solidFill>
                  <a:schemeClr val="bg1"/>
                </a:solidFill>
                <a:latin typeface="Times New Roman" panose="02020603050405020304" pitchFamily="18" charset="0"/>
                <a:cs typeface="Times New Roman" panose="02020603050405020304" pitchFamily="18" charset="0"/>
              </a:rPr>
              <a:t>28 июля 1923 — 17 сентября </a:t>
            </a:r>
            <a:r>
              <a:rPr lang="ru-RU" dirty="0" smtClean="0">
                <a:solidFill>
                  <a:schemeClr val="bg1"/>
                </a:solidFill>
                <a:latin typeface="Times New Roman" panose="02020603050405020304" pitchFamily="18" charset="0"/>
                <a:cs typeface="Times New Roman" panose="02020603050405020304" pitchFamily="18" charset="0"/>
              </a:rPr>
              <a:t>1987)</a:t>
            </a:r>
          </a:p>
          <a:p>
            <a:pPr algn="ctr"/>
            <a:r>
              <a:rPr lang="ru-RU" dirty="0" smtClean="0">
                <a:solidFill>
                  <a:schemeClr val="bg1"/>
                </a:solidFill>
                <a:latin typeface="Times New Roman" panose="02020603050405020304" pitchFamily="18" charset="0"/>
                <a:cs typeface="Times New Roman" panose="02020603050405020304" pitchFamily="18" charset="0"/>
              </a:rPr>
              <a:t>советский</a:t>
            </a:r>
            <a:r>
              <a:rPr lang="ru-RU" dirty="0">
                <a:solidFill>
                  <a:schemeClr val="bg1"/>
                </a:solidFill>
                <a:latin typeface="Times New Roman" panose="02020603050405020304" pitchFamily="18" charset="0"/>
                <a:cs typeface="Times New Roman" panose="02020603050405020304" pitchFamily="18" charset="0"/>
              </a:rPr>
              <a:t> </a:t>
            </a:r>
            <a:r>
              <a:rPr lang="ru-RU" dirty="0" smtClean="0">
                <a:solidFill>
                  <a:schemeClr val="bg1"/>
                </a:solidFill>
                <a:latin typeface="Times New Roman" panose="02020603050405020304" pitchFamily="18" charset="0"/>
                <a:cs typeface="Times New Roman" panose="02020603050405020304" pitchFamily="18" charset="0"/>
              </a:rPr>
              <a:t>киноактёр,</a:t>
            </a:r>
          </a:p>
          <a:p>
            <a:pPr algn="ctr"/>
            <a:r>
              <a:rPr lang="ru-RU" dirty="0" smtClean="0">
                <a:solidFill>
                  <a:schemeClr val="bg1"/>
                </a:solidFill>
                <a:latin typeface="Times New Roman" panose="02020603050405020304" pitchFamily="18" charset="0"/>
                <a:cs typeface="Times New Roman" panose="02020603050405020304" pitchFamily="18" charset="0"/>
              </a:rPr>
              <a:t>кинорежиссёр</a:t>
            </a:r>
            <a:r>
              <a:rPr lang="ru-RU" dirty="0">
                <a:solidFill>
                  <a:schemeClr val="bg1"/>
                </a:solidFill>
                <a:latin typeface="Times New Roman" panose="02020603050405020304" pitchFamily="18" charset="0"/>
                <a:cs typeface="Times New Roman" panose="02020603050405020304" pitchFamily="18" charset="0"/>
              </a:rPr>
              <a:t> и </a:t>
            </a:r>
            <a:r>
              <a:rPr lang="ru-RU" dirty="0" smtClean="0">
                <a:solidFill>
                  <a:schemeClr val="bg1"/>
                </a:solidFill>
                <a:latin typeface="Times New Roman" panose="02020603050405020304" pitchFamily="18" charset="0"/>
                <a:cs typeface="Times New Roman" panose="02020603050405020304" pitchFamily="18" charset="0"/>
              </a:rPr>
              <a:t>сценарист.</a:t>
            </a:r>
          </a:p>
          <a:p>
            <a:pPr algn="ctr"/>
            <a:r>
              <a:rPr lang="ru-RU" dirty="0" smtClean="0">
                <a:solidFill>
                  <a:schemeClr val="bg1"/>
                </a:solidFill>
                <a:latin typeface="Times New Roman" panose="02020603050405020304" pitchFamily="18" charset="0"/>
                <a:cs typeface="Times New Roman" panose="02020603050405020304" pitchFamily="18" charset="0"/>
              </a:rPr>
              <a:t>Народный </a:t>
            </a:r>
            <a:r>
              <a:rPr lang="ru-RU" dirty="0">
                <a:solidFill>
                  <a:schemeClr val="bg1"/>
                </a:solidFill>
                <a:latin typeface="Times New Roman" panose="02020603050405020304" pitchFamily="18" charset="0"/>
                <a:cs typeface="Times New Roman" panose="02020603050405020304" pitchFamily="18" charset="0"/>
              </a:rPr>
              <a:t>артист СССР (1983)</a:t>
            </a:r>
          </a:p>
        </p:txBody>
      </p:sp>
    </p:spTree>
    <p:extLst>
      <p:ext uri="{BB962C8B-B14F-4D97-AF65-F5344CB8AC3E}">
        <p14:creationId xmlns:p14="http://schemas.microsoft.com/office/powerpoint/2010/main" val="30891215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4996" y="391378"/>
            <a:ext cx="10058400" cy="1162369"/>
          </a:xfrm>
        </p:spPr>
        <p:txBody>
          <a:bodyPr>
            <a:normAutofit fontScale="90000"/>
          </a:bodyPr>
          <a:lstStyle/>
          <a:p>
            <a:pPr algn="ctr"/>
            <a:r>
              <a:rPr lang="ru-RU" sz="4000" b="1" dirty="0" smtClean="0">
                <a:solidFill>
                  <a:srgbClr val="FF0000"/>
                </a:solidFill>
                <a:latin typeface="Times New Roman" panose="02020603050405020304" pitchFamily="18" charset="0"/>
                <a:cs typeface="Times New Roman" panose="02020603050405020304" pitchFamily="18" charset="0"/>
              </a:rPr>
              <a:t>КАРАБАС-БАРАБАС</a:t>
            </a: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000" b="1" dirty="0" smtClean="0">
                <a:solidFill>
                  <a:schemeClr val="bg1"/>
                </a:solidFill>
                <a:latin typeface="Times New Roman" panose="02020603050405020304" pitchFamily="18" charset="0"/>
                <a:cs typeface="Times New Roman" panose="02020603050405020304" pitchFamily="18" charset="0"/>
              </a:rPr>
              <a:t> </a:t>
            </a:r>
            <a:r>
              <a:rPr lang="ru-RU" sz="2000" b="1" dirty="0" err="1" smtClean="0">
                <a:solidFill>
                  <a:schemeClr val="bg1"/>
                </a:solidFill>
                <a:latin typeface="Times New Roman" panose="02020603050405020304" pitchFamily="18" charset="0"/>
                <a:cs typeface="Times New Roman" panose="02020603050405020304" pitchFamily="18" charset="0"/>
              </a:rPr>
              <a:t>Влади́мир</a:t>
            </a:r>
            <a:r>
              <a:rPr lang="ru-RU" sz="2000" b="1" dirty="0" smtClean="0">
                <a:solidFill>
                  <a:schemeClr val="bg1"/>
                </a:solidFill>
                <a:latin typeface="Times New Roman" panose="02020603050405020304" pitchFamily="18" charset="0"/>
                <a:cs typeface="Times New Roman" panose="02020603050405020304" pitchFamily="18" charset="0"/>
              </a:rPr>
              <a:t> </a:t>
            </a:r>
            <a:r>
              <a:rPr lang="ru-RU" sz="2000" b="1" dirty="0" err="1">
                <a:solidFill>
                  <a:schemeClr val="bg1"/>
                </a:solidFill>
                <a:latin typeface="Times New Roman" panose="02020603050405020304" pitchFamily="18" charset="0"/>
                <a:cs typeface="Times New Roman" panose="02020603050405020304" pitchFamily="18" charset="0"/>
              </a:rPr>
              <a:t>Абра́мович</a:t>
            </a:r>
            <a:r>
              <a:rPr lang="ru-RU" sz="2000" b="1" dirty="0">
                <a:solidFill>
                  <a:schemeClr val="bg1"/>
                </a:solidFill>
                <a:latin typeface="Times New Roman" panose="02020603050405020304" pitchFamily="18" charset="0"/>
                <a:cs typeface="Times New Roman" panose="02020603050405020304" pitchFamily="18" charset="0"/>
              </a:rPr>
              <a:t> </a:t>
            </a:r>
            <a:r>
              <a:rPr lang="ru-RU" sz="2000" b="1" dirty="0" err="1" smtClean="0">
                <a:solidFill>
                  <a:schemeClr val="bg1"/>
                </a:solidFill>
                <a:latin typeface="Times New Roman" panose="02020603050405020304" pitchFamily="18" charset="0"/>
                <a:cs typeface="Times New Roman" panose="02020603050405020304" pitchFamily="18" charset="0"/>
              </a:rPr>
              <a:t>Э́туш</a:t>
            </a:r>
            <a:r>
              <a:rPr lang="ru-RU" sz="2000" dirty="0">
                <a:solidFill>
                  <a:schemeClr val="bg1"/>
                </a:solidFill>
                <a:latin typeface="Times New Roman" panose="02020603050405020304" pitchFamily="18" charset="0"/>
                <a:cs typeface="Times New Roman" panose="02020603050405020304" pitchFamily="18" charset="0"/>
              </a:rPr>
              <a:t/>
            </a:r>
            <a:br>
              <a:rPr lang="ru-RU" sz="2000" dirty="0">
                <a:solidFill>
                  <a:schemeClr val="bg1"/>
                </a:solidFill>
                <a:latin typeface="Times New Roman" panose="02020603050405020304" pitchFamily="18" charset="0"/>
                <a:cs typeface="Times New Roman" panose="02020603050405020304" pitchFamily="18" charset="0"/>
              </a:rPr>
            </a:br>
            <a:r>
              <a:rPr lang="ru-RU" sz="2000" dirty="0" smtClean="0">
                <a:solidFill>
                  <a:schemeClr val="bg1"/>
                </a:solidFill>
                <a:latin typeface="Times New Roman" panose="02020603050405020304" pitchFamily="18" charset="0"/>
                <a:cs typeface="Times New Roman" panose="02020603050405020304" pitchFamily="18" charset="0"/>
              </a:rPr>
              <a:t>(род</a:t>
            </a:r>
            <a:r>
              <a:rPr lang="ru-RU" sz="2000" dirty="0">
                <a:solidFill>
                  <a:schemeClr val="bg1"/>
                </a:solidFill>
                <a:latin typeface="Times New Roman" panose="02020603050405020304" pitchFamily="18" charset="0"/>
                <a:cs typeface="Times New Roman" panose="02020603050405020304" pitchFamily="18" charset="0"/>
              </a:rPr>
              <a:t>. 6 мая 1922, Москва</a:t>
            </a:r>
            <a:r>
              <a:rPr lang="ru-RU" sz="2000" dirty="0" smtClean="0">
                <a:solidFill>
                  <a:schemeClr val="bg1"/>
                </a:solidFill>
                <a:latin typeface="Times New Roman" panose="02020603050405020304" pitchFamily="18" charset="0"/>
                <a:cs typeface="Times New Roman" panose="02020603050405020304" pitchFamily="18" charset="0"/>
              </a:rPr>
              <a:t>)</a:t>
            </a:r>
            <a:r>
              <a:rPr lang="ru-RU" sz="2000" dirty="0">
                <a:solidFill>
                  <a:schemeClr val="bg1"/>
                </a:solidFill>
                <a:latin typeface="Times New Roman" panose="02020603050405020304" pitchFamily="18" charset="0"/>
                <a:cs typeface="Times New Roman" panose="02020603050405020304" pitchFamily="18" charset="0"/>
              </a:rPr>
              <a:t/>
            </a:r>
            <a:br>
              <a:rPr lang="ru-RU" sz="2000" dirty="0">
                <a:solidFill>
                  <a:schemeClr val="bg1"/>
                </a:solidFill>
                <a:latin typeface="Times New Roman" panose="02020603050405020304" pitchFamily="18" charset="0"/>
                <a:cs typeface="Times New Roman" panose="02020603050405020304" pitchFamily="18" charset="0"/>
              </a:rPr>
            </a:br>
            <a:r>
              <a:rPr lang="ru-RU" sz="2000" dirty="0" smtClean="0">
                <a:solidFill>
                  <a:schemeClr val="bg1"/>
                </a:solidFill>
                <a:latin typeface="Times New Roman" panose="02020603050405020304" pitchFamily="18" charset="0"/>
                <a:cs typeface="Times New Roman" panose="02020603050405020304" pitchFamily="18" charset="0"/>
              </a:rPr>
              <a:t>советский</a:t>
            </a:r>
            <a:r>
              <a:rPr lang="ru-RU" sz="2000" dirty="0">
                <a:solidFill>
                  <a:schemeClr val="bg1"/>
                </a:solidFill>
                <a:latin typeface="Times New Roman" panose="02020603050405020304" pitchFamily="18" charset="0"/>
                <a:cs typeface="Times New Roman" panose="02020603050405020304" pitchFamily="18" charset="0"/>
              </a:rPr>
              <a:t> и российский актёр театра и кино, </a:t>
            </a:r>
            <a:r>
              <a:rPr lang="ru-RU" sz="2000" dirty="0" smtClean="0">
                <a:solidFill>
                  <a:schemeClr val="bg1"/>
                </a:solidFill>
                <a:latin typeface="Times New Roman" panose="02020603050405020304" pitchFamily="18" charset="0"/>
                <a:cs typeface="Times New Roman" panose="02020603050405020304" pitchFamily="18" charset="0"/>
              </a:rPr>
              <a:t>педагог.</a:t>
            </a:r>
            <a:br>
              <a:rPr lang="ru-RU" sz="2000" dirty="0" smtClean="0">
                <a:solidFill>
                  <a:schemeClr val="bg1"/>
                </a:solidFill>
                <a:latin typeface="Times New Roman" panose="02020603050405020304" pitchFamily="18" charset="0"/>
                <a:cs typeface="Times New Roman" panose="02020603050405020304" pitchFamily="18" charset="0"/>
              </a:rPr>
            </a:br>
            <a:r>
              <a:rPr lang="ru-RU" sz="2000" dirty="0" smtClean="0">
                <a:solidFill>
                  <a:schemeClr val="bg1"/>
                </a:solidFill>
                <a:latin typeface="Times New Roman" panose="02020603050405020304" pitchFamily="18" charset="0"/>
                <a:cs typeface="Times New Roman" panose="02020603050405020304" pitchFamily="18" charset="0"/>
              </a:rPr>
              <a:t>Народный </a:t>
            </a:r>
            <a:r>
              <a:rPr lang="ru-RU" sz="2000" dirty="0">
                <a:solidFill>
                  <a:schemeClr val="bg1"/>
                </a:solidFill>
                <a:latin typeface="Times New Roman" panose="02020603050405020304" pitchFamily="18" charset="0"/>
                <a:cs typeface="Times New Roman" panose="02020603050405020304" pitchFamily="18" charset="0"/>
              </a:rPr>
              <a:t>артист СССР, ветеран Великой Отечественной войны.</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4996" y="2163366"/>
            <a:ext cx="5010979" cy="41430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3174" y="1956820"/>
            <a:ext cx="5421053" cy="359991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0504096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4450" y="286603"/>
            <a:ext cx="9841230" cy="684947"/>
          </a:xfrm>
        </p:spPr>
        <p:txBody>
          <a:bodyPr>
            <a:noAutofit/>
          </a:bodyPr>
          <a:lstStyle/>
          <a:p>
            <a:r>
              <a:rPr lang="ru-RU" sz="2400" b="1" dirty="0" smtClean="0">
                <a:latin typeface="Times New Roman" panose="02020603050405020304" pitchFamily="18" charset="0"/>
                <a:cs typeface="Times New Roman" panose="02020603050405020304" pitchFamily="18" charset="0"/>
              </a:rPr>
              <a:t/>
            </a:r>
            <a:br>
              <a:rPr lang="ru-RU" sz="2400" b="1" dirty="0" smtClean="0">
                <a:latin typeface="Times New Roman" panose="02020603050405020304" pitchFamily="18" charset="0"/>
                <a:cs typeface="Times New Roman" panose="02020603050405020304" pitchFamily="18" charset="0"/>
              </a:rPr>
            </a:br>
            <a:r>
              <a:rPr lang="en-US" sz="2400" dirty="0" smtClean="0">
                <a:solidFill>
                  <a:schemeClr val="accent1"/>
                </a:solidFill>
                <a:latin typeface="Times New Roman" panose="02020603050405020304" pitchFamily="18" charset="0"/>
                <a:cs typeface="Times New Roman" panose="02020603050405020304" pitchFamily="18" charset="0"/>
              </a:rPr>
              <a:t>II. </a:t>
            </a:r>
            <a:r>
              <a:rPr lang="ru-RU" sz="2400" dirty="0" smtClean="0">
                <a:solidFill>
                  <a:schemeClr val="accent1"/>
                </a:solidFill>
                <a:latin typeface="Times New Roman" panose="02020603050405020304" pitchFamily="18" charset="0"/>
                <a:cs typeface="Times New Roman" panose="02020603050405020304" pitchFamily="18" charset="0"/>
              </a:rPr>
              <a:t>Музыкально-теоретический </a:t>
            </a:r>
            <a:r>
              <a:rPr lang="ru-RU" sz="2400" dirty="0">
                <a:solidFill>
                  <a:schemeClr val="accent1"/>
                </a:solidFill>
                <a:latin typeface="Times New Roman" panose="02020603050405020304" pitchFamily="18" charset="0"/>
                <a:cs typeface="Times New Roman" panose="02020603050405020304" pitchFamily="18" charset="0"/>
              </a:rPr>
              <a:t>анализ песен: форма, структура, средства музыкальной выразительности (темп, ритм, динамика, регистр, гармония), вокальные особенности</a:t>
            </a:r>
          </a:p>
        </p:txBody>
      </p:sp>
      <p:sp>
        <p:nvSpPr>
          <p:cNvPr id="3" name="Объект 2"/>
          <p:cNvSpPr>
            <a:spLocks noGrp="1"/>
          </p:cNvSpPr>
          <p:nvPr>
            <p:ph idx="1"/>
          </p:nvPr>
        </p:nvSpPr>
        <p:spPr>
          <a:xfrm>
            <a:off x="1190625" y="1819274"/>
            <a:ext cx="10420351" cy="1581151"/>
          </a:xfrm>
        </p:spPr>
        <p:txBody>
          <a:bodyPr>
            <a:normAutofit/>
          </a:bodyPr>
          <a:lstStyle/>
          <a:p>
            <a:pPr marL="0" indent="0">
              <a:buNone/>
            </a:pPr>
            <a:r>
              <a:rPr lang="ru-RU" dirty="0" smtClean="0">
                <a:solidFill>
                  <a:schemeClr val="tx1"/>
                </a:solidFill>
                <a:latin typeface="Times New Roman" panose="02020603050405020304" pitchFamily="18" charset="0"/>
                <a:cs typeface="Times New Roman" panose="02020603050405020304" pitchFamily="18" charset="0"/>
              </a:rPr>
              <a:t>Фильм </a:t>
            </a:r>
            <a:r>
              <a:rPr lang="ru-RU" dirty="0">
                <a:solidFill>
                  <a:schemeClr val="tx1"/>
                </a:solidFill>
                <a:latin typeface="Times New Roman" panose="02020603050405020304" pitchFamily="18" charset="0"/>
                <a:cs typeface="Times New Roman" panose="02020603050405020304" pitchFamily="18" charset="0"/>
              </a:rPr>
              <a:t>на все времена</a:t>
            </a:r>
            <a:r>
              <a:rPr lang="ru-RU" dirty="0" smtClean="0">
                <a:solidFill>
                  <a:schemeClr val="tx1"/>
                </a:solidFill>
                <a:latin typeface="Times New Roman" panose="02020603050405020304" pitchFamily="18" charset="0"/>
                <a:cs typeface="Times New Roman" panose="02020603050405020304" pitchFamily="18" charset="0"/>
              </a:rPr>
              <a:t>!!! В нем, </a:t>
            </a:r>
            <a:r>
              <a:rPr lang="ru-RU" dirty="0">
                <a:solidFill>
                  <a:schemeClr val="tx1"/>
                </a:solidFill>
                <a:latin typeface="Times New Roman" panose="02020603050405020304" pitchFamily="18" charset="0"/>
                <a:cs typeface="Times New Roman" panose="02020603050405020304" pitchFamily="18" charset="0"/>
              </a:rPr>
              <a:t>как в призме, идеально сошлось всё — замечательная сказка Алексея Толстого, блестящий актёрский состав, динамичный </a:t>
            </a:r>
            <a:r>
              <a:rPr lang="ru-RU" dirty="0" smtClean="0">
                <a:solidFill>
                  <a:schemeClr val="tx1"/>
                </a:solidFill>
                <a:latin typeface="Times New Roman" panose="02020603050405020304" pitchFamily="18" charset="0"/>
                <a:cs typeface="Times New Roman" panose="02020603050405020304" pitchFamily="18" charset="0"/>
              </a:rPr>
              <a:t>сюжет.  </a:t>
            </a:r>
            <a:r>
              <a:rPr lang="ru-RU" dirty="0">
                <a:solidFill>
                  <a:schemeClr val="tx1"/>
                </a:solidFill>
                <a:latin typeface="Times New Roman" panose="02020603050405020304" pitchFamily="18" charset="0"/>
                <a:cs typeface="Times New Roman" panose="02020603050405020304" pitchFamily="18" charset="0"/>
              </a:rPr>
              <a:t>М</a:t>
            </a:r>
            <a:r>
              <a:rPr lang="ru-RU" dirty="0" smtClean="0">
                <a:solidFill>
                  <a:schemeClr val="tx1"/>
                </a:solidFill>
                <a:latin typeface="Times New Roman" panose="02020603050405020304" pitchFamily="18" charset="0"/>
                <a:cs typeface="Times New Roman" panose="02020603050405020304" pitchFamily="18" charset="0"/>
              </a:rPr>
              <a:t>узыка </a:t>
            </a:r>
            <a:r>
              <a:rPr lang="ru-RU" dirty="0">
                <a:solidFill>
                  <a:schemeClr val="tx1"/>
                </a:solidFill>
                <a:latin typeface="Times New Roman" panose="02020603050405020304" pitchFamily="18" charset="0"/>
                <a:cs typeface="Times New Roman" panose="02020603050405020304" pitchFamily="18" charset="0"/>
              </a:rPr>
              <a:t>Алексея Рыбникова </a:t>
            </a:r>
            <a:r>
              <a:rPr lang="ru-RU" dirty="0" smtClean="0">
                <a:solidFill>
                  <a:schemeClr val="tx1"/>
                </a:solidFill>
                <a:latin typeface="Times New Roman" panose="02020603050405020304" pitchFamily="18" charset="0"/>
                <a:cs typeface="Times New Roman" panose="02020603050405020304" pitchFamily="18" charset="0"/>
              </a:rPr>
              <a:t>задала </a:t>
            </a:r>
            <a:r>
              <a:rPr lang="ru-RU" dirty="0">
                <a:solidFill>
                  <a:schemeClr val="tx1"/>
                </a:solidFill>
                <a:latin typeface="Times New Roman" panose="02020603050405020304" pitchFamily="18" charset="0"/>
                <a:cs typeface="Times New Roman" panose="02020603050405020304" pitchFamily="18" charset="0"/>
              </a:rPr>
              <a:t>сюжету тон, а персонажам — характер. </a:t>
            </a:r>
            <a:endParaRPr lang="en-US" dirty="0" smtClean="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8063" y="3609975"/>
            <a:ext cx="2382913" cy="3152776"/>
          </a:xfrm>
          <a:prstGeom prst="rect">
            <a:avLst/>
          </a:prstGeom>
          <a:solidFill>
            <a:schemeClr val="accent1"/>
          </a:solidFill>
          <a:ln>
            <a:noFill/>
          </a:ln>
          <a:effectLst>
            <a:outerShdw blurRad="190500" algn="tl" rotWithShape="0">
              <a:schemeClr val="tx2">
                <a:alpha val="70000"/>
              </a:schemeClr>
            </a:outerShdw>
          </a:effectLst>
          <a:scene3d>
            <a:camera prst="orthographicFront"/>
            <a:lightRig rig="threePt" dir="t"/>
          </a:scene3d>
          <a:sp3d contourW="12700">
            <a:contourClr>
              <a:schemeClr val="bg2">
                <a:lumMod val="75000"/>
              </a:schemeClr>
            </a:contourClr>
          </a:sp3d>
        </p:spPr>
      </p:pic>
      <p:sp>
        <p:nvSpPr>
          <p:cNvPr id="5" name="Прямоугольник 4"/>
          <p:cNvSpPr/>
          <p:nvPr/>
        </p:nvSpPr>
        <p:spPr>
          <a:xfrm>
            <a:off x="2076450" y="4143375"/>
            <a:ext cx="6438900" cy="2246769"/>
          </a:xfrm>
          <a:prstGeom prst="rect">
            <a:avLst/>
          </a:prstGeom>
        </p:spPr>
        <p:txBody>
          <a:bodyPr wrap="square">
            <a:spAutoFit/>
          </a:bodyPr>
          <a:lstStyle/>
          <a:p>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Я сочинял музыку специально для них (актеров). Я сначала изучал, что они могут, что не могут, пределы их возможностей, выпячивал самые выигрышные их стороны и убирал в тень то, что они не могут».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a:p>
            <a:pPr algn="r"/>
            <a:r>
              <a:rPr lang="ru-RU" sz="2000" dirty="0">
                <a:latin typeface="Times New Roman" panose="02020603050405020304" pitchFamily="18" charset="0"/>
                <a:cs typeface="Times New Roman" panose="02020603050405020304" pitchFamily="18" charset="0"/>
              </a:rPr>
              <a:t>А. </a:t>
            </a:r>
            <a:r>
              <a:rPr lang="ru-RU" sz="2000" dirty="0" smtClean="0">
                <a:latin typeface="Times New Roman" panose="02020603050405020304" pitchFamily="18" charset="0"/>
                <a:cs typeface="Times New Roman" panose="02020603050405020304" pitchFamily="18" charset="0"/>
              </a:rPr>
              <a:t>Рыбников</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685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63821" y="654880"/>
            <a:ext cx="4498730" cy="5383970"/>
          </a:xfrm>
        </p:spPr>
        <p:txBody>
          <a:bodyPr/>
          <a:lstStyle/>
          <a:p>
            <a:pPr marL="0" indent="0" algn="ctr">
              <a:buNone/>
            </a:pPr>
            <a:r>
              <a:rPr lang="ru-RU" sz="2800" b="1" dirty="0">
                <a:latin typeface="Times New Roman" panose="02020603050405020304" pitchFamily="18" charset="0"/>
                <a:cs typeface="Times New Roman" panose="02020603050405020304" pitchFamily="18" charset="0"/>
              </a:rPr>
              <a:t>Песня «БУРАТИНО» </a:t>
            </a:r>
          </a:p>
          <a:p>
            <a:pPr marL="0" indent="0" algn="ctr">
              <a:buNone/>
            </a:pPr>
            <a:r>
              <a:rPr lang="ru-RU" b="1" dirty="0">
                <a:latin typeface="Times New Roman" panose="02020603050405020304" pitchFamily="18" charset="0"/>
                <a:cs typeface="Times New Roman" panose="02020603050405020304" pitchFamily="18" charset="0"/>
              </a:rPr>
              <a:t>Слова: Юрий </a:t>
            </a:r>
            <a:r>
              <a:rPr lang="ru-RU" b="1" dirty="0" err="1" smtClean="0">
                <a:latin typeface="Times New Roman" panose="02020603050405020304" pitchFamily="18" charset="0"/>
                <a:cs typeface="Times New Roman" panose="02020603050405020304" pitchFamily="18" charset="0"/>
              </a:rPr>
              <a:t>Энтин</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Музыка: Алексей </a:t>
            </a:r>
            <a:r>
              <a:rPr lang="ru-RU" b="1" dirty="0" smtClean="0">
                <a:latin typeface="Times New Roman" panose="02020603050405020304" pitchFamily="18" charset="0"/>
                <a:cs typeface="Times New Roman" panose="02020603050405020304" pitchFamily="18" charset="0"/>
              </a:rPr>
              <a:t>Рыбников</a:t>
            </a:r>
            <a:endParaRPr lang="en-US" b="1" dirty="0" smtClean="0">
              <a:latin typeface="Times New Roman" panose="02020603050405020304" pitchFamily="18" charset="0"/>
              <a:cs typeface="Times New Roman" panose="02020603050405020304" pitchFamily="18" charset="0"/>
            </a:endParaRPr>
          </a:p>
          <a:p>
            <a:pPr marL="0" indent="0" algn="ctr">
              <a:buNone/>
            </a:pPr>
            <a:r>
              <a:rPr lang="ru-RU" b="1" dirty="0" smtClean="0">
                <a:latin typeface="Times New Roman" panose="02020603050405020304" pitchFamily="18" charset="0"/>
                <a:cs typeface="Times New Roman" panose="02020603050405020304" pitchFamily="18" charset="0"/>
              </a:rPr>
              <a:t>Исполнитель: Нина Бродская </a:t>
            </a:r>
            <a:endParaRPr lang="ru-RU" b="1" dirty="0">
              <a:latin typeface="Times New Roman" panose="02020603050405020304" pitchFamily="18" charset="0"/>
              <a:cs typeface="Times New Roman" panose="02020603050405020304" pitchFamily="18" charset="0"/>
            </a:endParaRPr>
          </a:p>
          <a:p>
            <a:pPr marL="0" indent="0" algn="ctr">
              <a:buNone/>
            </a:pPr>
            <a:r>
              <a:rPr lang="ru-RU" dirty="0">
                <a:solidFill>
                  <a:schemeClr val="tx1"/>
                </a:solidFill>
                <a:latin typeface="Times New Roman" panose="02020603050405020304" pitchFamily="18" charset="0"/>
                <a:cs typeface="Times New Roman" panose="02020603050405020304" pitchFamily="18" charset="0"/>
              </a:rPr>
              <a:t>Написана в </a:t>
            </a:r>
            <a:r>
              <a:rPr lang="ru-RU" dirty="0" err="1" smtClean="0">
                <a:solidFill>
                  <a:schemeClr val="tx1"/>
                </a:solidFill>
                <a:latin typeface="Times New Roman" panose="02020603050405020304" pitchFamily="18" charset="0"/>
                <a:cs typeface="Times New Roman" panose="02020603050405020304" pitchFamily="18" charset="0"/>
              </a:rPr>
              <a:t>запевно-припевной</a:t>
            </a:r>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форме, структура песни: куплет–припев-куплет-припев-куплет-припев, в быстром темпе, в затактом ритме, динамика меццо-форте, в смешанном регистре, в гармонии до-мажор.</a:t>
            </a:r>
          </a:p>
          <a:p>
            <a:endParaRPr lang="ru-RU" dirty="0"/>
          </a:p>
        </p:txBody>
      </p:sp>
      <p:pic>
        <p:nvPicPr>
          <p:cNvPr id="1026" name="Picture 2" descr="C:\Users\Пользователь\Desktop\буратино\images.jpg"/>
          <p:cNvPicPr>
            <a:picLocks noChangeAspect="1" noChangeArrowheads="1"/>
          </p:cNvPicPr>
          <p:nvPr/>
        </p:nvPicPr>
        <p:blipFill>
          <a:blip r:embed="rId2"/>
          <a:srcRect l="5851" t="18356" r="8730" b="12518"/>
          <a:stretch>
            <a:fillRect/>
          </a:stretch>
        </p:blipFill>
        <p:spPr bwMode="auto">
          <a:xfrm>
            <a:off x="4951412" y="967886"/>
            <a:ext cx="6888585" cy="417561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263077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2050"/>
            <a:ext cx="6600825" cy="1571625"/>
          </a:xfrm>
        </p:spPr>
        <p:txBody>
          <a:bodyPr>
            <a:normAutofit/>
          </a:bodyPr>
          <a:lstStyle/>
          <a:p>
            <a:pPr algn="ctr"/>
            <a:r>
              <a:rPr lang="ru-RU" sz="2800" b="1" dirty="0" smtClean="0">
                <a:solidFill>
                  <a:schemeClr val="accent1"/>
                </a:solidFill>
                <a:latin typeface="Times New Roman" panose="02020603050405020304" pitchFamily="18" charset="0"/>
                <a:cs typeface="Times New Roman" panose="02020603050405020304" pitchFamily="18" charset="0"/>
              </a:rPr>
              <a:t>Песня фонарщиков</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684212" y="1463040"/>
            <a:ext cx="5287963" cy="2108835"/>
          </a:xfrm>
        </p:spPr>
        <p:txBody>
          <a:bodyPr>
            <a:normAutofit/>
          </a:bodyPr>
          <a:lstStyle/>
          <a:p>
            <a:endParaRPr lang="ru-RU" b="1" dirty="0" smtClean="0"/>
          </a:p>
          <a:p>
            <a:endParaRPr lang="ru-RU" dirty="0"/>
          </a:p>
        </p:txBody>
      </p:sp>
      <p:pic>
        <p:nvPicPr>
          <p:cNvPr id="4098" name="Picture 2" descr="C:\Users\Пользователь\Desktop\буратино\hqdefault.jpg"/>
          <p:cNvPicPr>
            <a:picLocks noChangeAspect="1" noChangeArrowheads="1"/>
          </p:cNvPicPr>
          <p:nvPr/>
        </p:nvPicPr>
        <p:blipFill>
          <a:blip r:embed="rId2"/>
          <a:srcRect/>
          <a:stretch>
            <a:fillRect/>
          </a:stretch>
        </p:blipFill>
        <p:spPr bwMode="auto">
          <a:xfrm>
            <a:off x="6682154" y="1448971"/>
            <a:ext cx="5019821" cy="3764866"/>
          </a:xfrm>
          <a:prstGeom prst="rect">
            <a:avLst/>
          </a:prstGeom>
          <a:ln w="228600" cap="sq" cmpd="thickThin">
            <a:solidFill>
              <a:srgbClr val="000000"/>
            </a:solidFill>
            <a:prstDash val="solid"/>
            <a:miter lim="800000"/>
          </a:ln>
          <a:effectLst>
            <a:innerShdw blurRad="76200">
              <a:srgbClr val="000000"/>
            </a:innerShdw>
          </a:effectLst>
        </p:spPr>
      </p:pic>
      <p:sp>
        <p:nvSpPr>
          <p:cNvPr id="4" name="Прямоугольник 3"/>
          <p:cNvSpPr/>
          <p:nvPr/>
        </p:nvSpPr>
        <p:spPr>
          <a:xfrm>
            <a:off x="522287" y="2257425"/>
            <a:ext cx="5364163" cy="2862322"/>
          </a:xfrm>
          <a:prstGeom prst="rect">
            <a:avLst/>
          </a:prstGeom>
        </p:spPr>
        <p:txBody>
          <a:bodyPr wrap="square">
            <a:spAutoFit/>
          </a:bodyPr>
          <a:lstStyle/>
          <a:p>
            <a:pPr algn="ctr"/>
            <a:r>
              <a:rPr lang="ru-RU" sz="2000" b="1" dirty="0">
                <a:solidFill>
                  <a:schemeClr val="accent1"/>
                </a:solidFill>
                <a:latin typeface="Times New Roman" panose="02020603050405020304" pitchFamily="18" charset="0"/>
                <a:cs typeface="Times New Roman" panose="02020603050405020304" pitchFamily="18" charset="0"/>
              </a:rPr>
              <a:t>Слова: Булат Окуджава</a:t>
            </a:r>
            <a:br>
              <a:rPr lang="ru-RU" sz="2000" b="1" dirty="0">
                <a:solidFill>
                  <a:schemeClr val="accent1"/>
                </a:solidFill>
                <a:latin typeface="Times New Roman" panose="02020603050405020304" pitchFamily="18" charset="0"/>
                <a:cs typeface="Times New Roman" panose="02020603050405020304" pitchFamily="18" charset="0"/>
              </a:rPr>
            </a:br>
            <a:r>
              <a:rPr lang="ru-RU" sz="2000" b="1" dirty="0">
                <a:solidFill>
                  <a:schemeClr val="accent1"/>
                </a:solidFill>
                <a:latin typeface="Times New Roman" panose="02020603050405020304" pitchFamily="18" charset="0"/>
                <a:cs typeface="Times New Roman" panose="02020603050405020304" pitchFamily="18" charset="0"/>
              </a:rPr>
              <a:t>Музыка: Алексей Рыбников </a:t>
            </a:r>
          </a:p>
          <a:p>
            <a:pPr algn="ctr"/>
            <a:r>
              <a:rPr lang="ru-RU" sz="2000" b="1" dirty="0">
                <a:solidFill>
                  <a:schemeClr val="accent1"/>
                </a:solidFill>
                <a:latin typeface="Times New Roman" panose="02020603050405020304" pitchFamily="18" charset="0"/>
                <a:cs typeface="Times New Roman" panose="02020603050405020304" pitchFamily="18" charset="0"/>
              </a:rPr>
              <a:t>Исполнитель: </a:t>
            </a:r>
            <a:r>
              <a:rPr lang="ru-RU" sz="2000" dirty="0">
                <a:solidFill>
                  <a:schemeClr val="accent1"/>
                </a:solidFill>
                <a:latin typeface="Times New Roman" panose="02020603050405020304" pitchFamily="18" charset="0"/>
                <a:cs typeface="Times New Roman" panose="02020603050405020304" pitchFamily="18" charset="0"/>
              </a:rPr>
              <a:t>Вокально-инструментальный ансамбль «Верные друзья»</a:t>
            </a:r>
            <a:endParaRPr lang="ru-RU" sz="2000" b="1" dirty="0">
              <a:solidFill>
                <a:schemeClr val="accent1"/>
              </a:solidFill>
              <a:latin typeface="Times New Roman" panose="02020603050405020304" pitchFamily="18" charset="0"/>
              <a:cs typeface="Times New Roman" panose="02020603050405020304" pitchFamily="18" charset="0"/>
            </a:endParaRPr>
          </a:p>
          <a:p>
            <a:pPr algn="ctr"/>
            <a:r>
              <a:rPr lang="ru-RU" sz="2000" dirty="0">
                <a:latin typeface="Times New Roman" panose="02020603050405020304" pitchFamily="18" charset="0"/>
                <a:cs typeface="Times New Roman" panose="02020603050405020304" pitchFamily="18" charset="0"/>
              </a:rPr>
              <a:t>Написана в </a:t>
            </a:r>
            <a:r>
              <a:rPr lang="ru-RU" sz="2000" dirty="0" err="1">
                <a:latin typeface="Times New Roman" panose="02020603050405020304" pitchFamily="18" charset="0"/>
                <a:cs typeface="Times New Roman" panose="02020603050405020304" pitchFamily="18" charset="0"/>
              </a:rPr>
              <a:t>запевно-припевной</a:t>
            </a:r>
            <a:r>
              <a:rPr lang="ru-RU" sz="2000" dirty="0">
                <a:latin typeface="Times New Roman" panose="02020603050405020304" pitchFamily="18" charset="0"/>
                <a:cs typeface="Times New Roman" panose="02020603050405020304" pitchFamily="18" charset="0"/>
              </a:rPr>
              <a:t> форме, структура песни: куплет–припев-куплет-припев, в умеренном темпе, в затактом ритме, динамика меццо-пиано,</a:t>
            </a:r>
            <a:r>
              <a:rPr lang="ru-RU" sz="2000" dirty="0">
                <a:solidFill>
                  <a:srgbClr val="C00000"/>
                </a:solidFill>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в верхнем регистре, в гармонии ми-минор.</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5122545" cy="1780322"/>
          </a:xfrm>
        </p:spPr>
        <p:txBody>
          <a:bodyPr>
            <a:normAutofit/>
          </a:bodyPr>
          <a:lstStyle/>
          <a:p>
            <a:r>
              <a:rPr lang="ru-RU" sz="2800" b="1" dirty="0" smtClean="0">
                <a:solidFill>
                  <a:schemeClr val="accent1"/>
                </a:solidFill>
                <a:latin typeface="Times New Roman" panose="02020603050405020304" pitchFamily="18" charset="0"/>
                <a:cs typeface="Times New Roman" panose="02020603050405020304" pitchFamily="18" charset="0"/>
              </a:rPr>
              <a:t>Песня папы Карло</a:t>
            </a:r>
            <a:br>
              <a:rPr lang="ru-RU" sz="2800" b="1" dirty="0" smtClean="0">
                <a:solidFill>
                  <a:schemeClr val="accent1"/>
                </a:solidFill>
                <a:latin typeface="Times New Roman" panose="02020603050405020304" pitchFamily="18" charset="0"/>
                <a:cs typeface="Times New Roman" panose="02020603050405020304" pitchFamily="18" charset="0"/>
              </a:rPr>
            </a:br>
            <a:endParaRPr lang="ru-RU" sz="2800" b="1" dirty="0">
              <a:solidFill>
                <a:schemeClr val="accent1"/>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676276" y="1692816"/>
            <a:ext cx="4933950" cy="3839869"/>
          </a:xfrm>
        </p:spPr>
        <p:txBody>
          <a:bodyPr/>
          <a:lstStyle/>
          <a:p>
            <a:pPr marL="0" indent="0" algn="ctr">
              <a:buNone/>
            </a:pPr>
            <a:r>
              <a:rPr lang="ru-RU" b="1" dirty="0" smtClean="0">
                <a:latin typeface="Times New Roman" panose="02020603050405020304" pitchFamily="18" charset="0"/>
                <a:cs typeface="Times New Roman" panose="02020603050405020304" pitchFamily="18" charset="0"/>
              </a:rPr>
              <a:t>Слова: Булат Окуджава</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Музыка: Алексей Рыбников </a:t>
            </a:r>
          </a:p>
          <a:p>
            <a:pPr marL="0" indent="0" algn="ctr">
              <a:buNone/>
            </a:pPr>
            <a:r>
              <a:rPr lang="ru-RU" b="1" dirty="0" smtClean="0">
                <a:latin typeface="Times New Roman" panose="02020603050405020304" pitchFamily="18" charset="0"/>
                <a:cs typeface="Times New Roman" panose="02020603050405020304" pitchFamily="18" charset="0"/>
              </a:rPr>
              <a:t>Исполнитель: </a:t>
            </a:r>
            <a:r>
              <a:rPr lang="ru-RU" dirty="0">
                <a:solidFill>
                  <a:schemeClr val="accent1"/>
                </a:solidFill>
                <a:latin typeface="Times New Roman" panose="02020603050405020304" pitchFamily="18" charset="0"/>
                <a:cs typeface="Times New Roman" panose="02020603050405020304" pitchFamily="18" charset="0"/>
              </a:rPr>
              <a:t>Николай </a:t>
            </a:r>
            <a:r>
              <a:rPr lang="ru-RU" dirty="0" smtClean="0">
                <a:solidFill>
                  <a:schemeClr val="accent1"/>
                </a:solidFill>
                <a:latin typeface="Times New Roman" panose="02020603050405020304" pitchFamily="18" charset="0"/>
                <a:cs typeface="Times New Roman" panose="02020603050405020304" pitchFamily="18" charset="0"/>
              </a:rPr>
              <a:t>Гринько</a:t>
            </a:r>
            <a:endParaRPr lang="ru-RU" b="1" dirty="0" smtClean="0">
              <a:solidFill>
                <a:schemeClr val="accent1"/>
              </a:solidFill>
              <a:latin typeface="Times New Roman" panose="02020603050405020304" pitchFamily="18" charset="0"/>
              <a:cs typeface="Times New Roman" panose="02020603050405020304" pitchFamily="18" charset="0"/>
            </a:endParaRPr>
          </a:p>
          <a:p>
            <a:pPr marL="0" indent="0" algn="ctr">
              <a:buNone/>
            </a:pPr>
            <a:r>
              <a:rPr lang="ru-RU" dirty="0" smtClean="0">
                <a:solidFill>
                  <a:schemeClr val="tx1"/>
                </a:solidFill>
                <a:latin typeface="Times New Roman" panose="02020603050405020304" pitchFamily="18" charset="0"/>
                <a:cs typeface="Times New Roman" panose="02020603050405020304" pitchFamily="18" charset="0"/>
              </a:rPr>
              <a:t>Написана в куплетной форме, структура песни: куплет–куплет, в умеренном темпе, </a:t>
            </a:r>
            <a:r>
              <a:rPr lang="ru-RU" dirty="0">
                <a:solidFill>
                  <a:schemeClr val="tx1"/>
                </a:solidFill>
                <a:latin typeface="Times New Roman" panose="02020603050405020304" pitchFamily="18" charset="0"/>
                <a:cs typeface="Times New Roman" panose="02020603050405020304" pitchFamily="18" charset="0"/>
              </a:rPr>
              <a:t>в акцентированном ритме</a:t>
            </a:r>
            <a:r>
              <a:rPr lang="ru-RU" dirty="0" smtClean="0">
                <a:solidFill>
                  <a:schemeClr val="tx1"/>
                </a:solidFill>
                <a:latin typeface="Times New Roman" panose="02020603050405020304" pitchFamily="18" charset="0"/>
                <a:cs typeface="Times New Roman" panose="02020603050405020304" pitchFamily="18" charset="0"/>
              </a:rPr>
              <a:t>,</a:t>
            </a:r>
            <a:r>
              <a:rPr lang="ru-RU" dirty="0" smtClean="0">
                <a:solidFill>
                  <a:srgbClr val="C00000"/>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динамика </a:t>
            </a:r>
            <a:r>
              <a:rPr lang="ru-RU" i="1" dirty="0">
                <a:solidFill>
                  <a:schemeClr val="tx1"/>
                </a:solidFill>
                <a:latin typeface="Times New Roman" panose="02020603050405020304" pitchFamily="18" charset="0"/>
                <a:cs typeface="Times New Roman" panose="02020603050405020304" pitchFamily="18" charset="0"/>
              </a:rPr>
              <a:t>меццо-пиано</a:t>
            </a:r>
            <a:r>
              <a:rPr lang="ru-RU" dirty="0" smtClean="0">
                <a:solidFill>
                  <a:schemeClr val="tx1"/>
                </a:solidFill>
                <a:latin typeface="Times New Roman" panose="02020603050405020304" pitchFamily="18" charset="0"/>
                <a:cs typeface="Times New Roman" panose="02020603050405020304" pitchFamily="18" charset="0"/>
              </a:rPr>
              <a:t>,</a:t>
            </a:r>
            <a:r>
              <a:rPr lang="ru-RU" dirty="0" smtClean="0">
                <a:solidFill>
                  <a:srgbClr val="C00000"/>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в низком регистре, в гармонии ми- минор.</a:t>
            </a:r>
            <a:endParaRPr lang="ru-RU" b="1" dirty="0" smtClean="0">
              <a:solidFill>
                <a:schemeClr val="tx1"/>
              </a:solidFill>
              <a:latin typeface="Times New Roman" panose="02020603050405020304" pitchFamily="18" charset="0"/>
              <a:cs typeface="Times New Roman" panose="02020603050405020304" pitchFamily="18" charset="0"/>
            </a:endParaRPr>
          </a:p>
          <a:p>
            <a:endParaRPr lang="ru-RU" dirty="0"/>
          </a:p>
        </p:txBody>
      </p:sp>
      <p:sp>
        <p:nvSpPr>
          <p:cNvPr id="11265" name="Rectangle 1"/>
          <p:cNvSpPr>
            <a:spLocks noChangeArrowheads="1"/>
          </p:cNvSpPr>
          <p:nvPr/>
        </p:nvSpPr>
        <p:spPr bwMode="auto">
          <a:xfrm>
            <a:off x="0" y="0"/>
            <a:ext cx="184731" cy="412905"/>
          </a:xfrm>
          <a:prstGeom prst="rect">
            <a:avLst/>
          </a:prstGeom>
          <a:solidFill>
            <a:srgbClr val="FFFFFF"/>
          </a:solidFill>
          <a:ln w="9525">
            <a:noFill/>
            <a:miter lim="800000"/>
            <a:headEnd/>
            <a:tailEnd/>
          </a:ln>
          <a:effectLst/>
        </p:spPr>
        <p:txBody>
          <a:bodyPr vert="horz" wrap="none" lIns="91440" tIns="88872"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266" name="Picture 2" descr="C:\Users\Пользователь\Desktop\буратино\Без названия.jpg"/>
          <p:cNvPicPr>
            <a:picLocks noChangeAspect="1" noChangeArrowheads="1"/>
          </p:cNvPicPr>
          <p:nvPr/>
        </p:nvPicPr>
        <p:blipFill>
          <a:blip r:embed="rId2"/>
          <a:srcRect/>
          <a:stretch>
            <a:fillRect/>
          </a:stretch>
        </p:blipFill>
        <p:spPr bwMode="auto">
          <a:xfrm>
            <a:off x="5610226" y="813631"/>
            <a:ext cx="5800724" cy="434494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76950" y="523874"/>
            <a:ext cx="5991225" cy="1343025"/>
          </a:xfrm>
        </p:spPr>
        <p:txBody>
          <a:bodyPr>
            <a:normAutofit/>
          </a:bodyPr>
          <a:lstStyle/>
          <a:p>
            <a:pPr algn="ctr"/>
            <a:r>
              <a:rPr lang="ru-RU" sz="2800" b="1" dirty="0" smtClean="0">
                <a:solidFill>
                  <a:schemeClr val="accent1"/>
                </a:solidFill>
                <a:latin typeface="Times New Roman" panose="02020603050405020304" pitchFamily="18" charset="0"/>
                <a:cs typeface="Times New Roman" panose="02020603050405020304" pitchFamily="18" charset="0"/>
              </a:rPr>
              <a:t>Песня кукол </a:t>
            </a:r>
            <a:br>
              <a:rPr lang="ru-RU" sz="2800" b="1" dirty="0" smtClean="0">
                <a:solidFill>
                  <a:schemeClr val="accent1"/>
                </a:solidFill>
                <a:latin typeface="Times New Roman" panose="02020603050405020304" pitchFamily="18" charset="0"/>
                <a:cs typeface="Times New Roman" panose="02020603050405020304" pitchFamily="18" charset="0"/>
              </a:rPr>
            </a:br>
            <a:r>
              <a:rPr lang="ru-RU" sz="2800" b="1" dirty="0" smtClean="0">
                <a:solidFill>
                  <a:schemeClr val="accent1"/>
                </a:solidFill>
                <a:latin typeface="Times New Roman" panose="02020603050405020304" pitchFamily="18" charset="0"/>
                <a:cs typeface="Times New Roman" panose="02020603050405020304" pitchFamily="18" charset="0"/>
              </a:rPr>
              <a:t>«Страшный Карабас»</a:t>
            </a:r>
            <a:endParaRPr lang="ru-RU" sz="2800" b="1" dirty="0">
              <a:solidFill>
                <a:schemeClr val="accent1"/>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6591300" y="2114548"/>
            <a:ext cx="5372099" cy="2771777"/>
          </a:xfrm>
        </p:spPr>
        <p:txBody>
          <a:bodyPr>
            <a:normAutofit lnSpcReduction="10000"/>
          </a:bodyPr>
          <a:lstStyle/>
          <a:p>
            <a:pPr marL="0" indent="0" algn="ctr">
              <a:buNone/>
            </a:pPr>
            <a:r>
              <a:rPr lang="ru-RU" b="1" dirty="0" smtClean="0">
                <a:latin typeface="Times New Roman" panose="02020603050405020304" pitchFamily="18" charset="0"/>
                <a:cs typeface="Times New Roman" panose="02020603050405020304" pitchFamily="18" charset="0"/>
              </a:rPr>
              <a:t>Слова: Юрий </a:t>
            </a:r>
            <a:r>
              <a:rPr lang="ru-RU" b="1" dirty="0" err="1" smtClean="0">
                <a:latin typeface="Times New Roman" panose="02020603050405020304" pitchFamily="18" charset="0"/>
                <a:cs typeface="Times New Roman" panose="02020603050405020304" pitchFamily="18" charset="0"/>
              </a:rPr>
              <a:t>Энтин</a:t>
            </a:r>
            <a:r>
              <a:rPr lang="ru-RU" b="1" dirty="0" smtClean="0">
                <a:latin typeface="Times New Roman" panose="02020603050405020304" pitchFamily="18" charset="0"/>
                <a:cs typeface="Times New Roman" panose="02020603050405020304" pitchFamily="18" charset="0"/>
              </a:rPr>
              <a:t>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Музыка: Алексей Рыбников </a:t>
            </a:r>
          </a:p>
          <a:p>
            <a:pPr marL="0" indent="0" algn="ctr">
              <a:buNone/>
            </a:pPr>
            <a:r>
              <a:rPr lang="ru-RU" b="1" dirty="0" smtClean="0">
                <a:latin typeface="Times New Roman" panose="02020603050405020304" pitchFamily="18" charset="0"/>
                <a:cs typeface="Times New Roman" panose="02020603050405020304" pitchFamily="18" charset="0"/>
              </a:rPr>
              <a:t>Исполнитель: </a:t>
            </a:r>
            <a:r>
              <a:rPr lang="ru-RU" dirty="0">
                <a:latin typeface="Times New Roman" panose="02020603050405020304" pitchFamily="18" charset="0"/>
                <a:cs typeface="Times New Roman" panose="02020603050405020304" pitchFamily="18" charset="0"/>
              </a:rPr>
              <a:t>Детский ансамбль</a:t>
            </a:r>
            <a:endParaRPr lang="ru-RU" b="1" dirty="0" smtClean="0">
              <a:latin typeface="Times New Roman" panose="02020603050405020304" pitchFamily="18" charset="0"/>
              <a:cs typeface="Times New Roman" panose="02020603050405020304" pitchFamily="18" charset="0"/>
            </a:endParaRPr>
          </a:p>
          <a:p>
            <a:pPr marL="0" indent="0" algn="ctr">
              <a:buNone/>
            </a:pPr>
            <a:r>
              <a:rPr lang="ru-RU" dirty="0" smtClean="0">
                <a:solidFill>
                  <a:schemeClr val="tx1"/>
                </a:solidFill>
                <a:latin typeface="Times New Roman" panose="02020603050405020304" pitchFamily="18" charset="0"/>
                <a:cs typeface="Times New Roman" panose="02020603050405020304" pitchFamily="18" charset="0"/>
              </a:rPr>
              <a:t>Написана в </a:t>
            </a:r>
            <a:r>
              <a:rPr lang="ru-RU" dirty="0" err="1" smtClean="0">
                <a:solidFill>
                  <a:schemeClr val="tx1"/>
                </a:solidFill>
                <a:latin typeface="Times New Roman" panose="02020603050405020304" pitchFamily="18" charset="0"/>
                <a:cs typeface="Times New Roman" panose="02020603050405020304" pitchFamily="18" charset="0"/>
              </a:rPr>
              <a:t>запевно-припевной</a:t>
            </a:r>
            <a:r>
              <a:rPr lang="ru-RU" dirty="0" smtClean="0">
                <a:solidFill>
                  <a:schemeClr val="tx1"/>
                </a:solidFill>
                <a:latin typeface="Times New Roman" panose="02020603050405020304" pitchFamily="18" charset="0"/>
                <a:cs typeface="Times New Roman" panose="02020603050405020304" pitchFamily="18" charset="0"/>
              </a:rPr>
              <a:t> форме, структура песни: куплет–припев-припев, в быстром темпе, в акцентированном </a:t>
            </a:r>
            <a:r>
              <a:rPr lang="ru-RU" dirty="0">
                <a:solidFill>
                  <a:schemeClr val="tx1"/>
                </a:solidFill>
                <a:latin typeface="Times New Roman" panose="02020603050405020304" pitchFamily="18" charset="0"/>
                <a:cs typeface="Times New Roman" panose="02020603050405020304" pitchFamily="18" charset="0"/>
              </a:rPr>
              <a:t>ритме</a:t>
            </a:r>
            <a:r>
              <a:rPr lang="ru-RU" dirty="0" smtClean="0">
                <a:solidFill>
                  <a:schemeClr val="tx1"/>
                </a:solidFill>
                <a:latin typeface="Times New Roman" panose="02020603050405020304" pitchFamily="18" charset="0"/>
                <a:cs typeface="Times New Roman" panose="02020603050405020304" pitchFamily="18" charset="0"/>
              </a:rPr>
              <a:t>, динамика форте, в смешанном регистре, в гармонии ля-мажор.</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5122" name="Picture 2" descr="C:\Users\Пользователь\Desktop\буратино\hqdefault (1).jpg"/>
          <p:cNvPicPr>
            <a:picLocks noChangeAspect="1" noChangeArrowheads="1"/>
          </p:cNvPicPr>
          <p:nvPr/>
        </p:nvPicPr>
        <p:blipFill>
          <a:blip r:embed="rId2"/>
          <a:srcRect/>
          <a:stretch>
            <a:fillRect/>
          </a:stretch>
        </p:blipFill>
        <p:spPr bwMode="auto">
          <a:xfrm>
            <a:off x="514350" y="1195386"/>
            <a:ext cx="5284324" cy="39632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6874" y="714376"/>
            <a:ext cx="3133726" cy="904874"/>
          </a:xfrm>
        </p:spPr>
        <p:txBody>
          <a:bodyPr>
            <a:normAutofit/>
          </a:bodyPr>
          <a:lstStyle/>
          <a:p>
            <a:pPr marL="0" indent="0">
              <a:buNone/>
            </a:pPr>
            <a:r>
              <a:rPr lang="ru-RU" sz="2800" b="1" dirty="0">
                <a:solidFill>
                  <a:schemeClr val="accent1"/>
                </a:solidFill>
                <a:latin typeface="Times New Roman" panose="02020603050405020304" pitchFamily="18" charset="0"/>
                <a:cs typeface="Times New Roman" panose="02020603050405020304" pitchFamily="18" charset="0"/>
              </a:rPr>
              <a:t>Песня Дуремара</a:t>
            </a:r>
          </a:p>
        </p:txBody>
      </p:sp>
      <p:sp>
        <p:nvSpPr>
          <p:cNvPr id="4" name="Прямоугольник 3"/>
          <p:cNvSpPr/>
          <p:nvPr/>
        </p:nvSpPr>
        <p:spPr>
          <a:xfrm>
            <a:off x="552450" y="1943100"/>
            <a:ext cx="5029200" cy="3170099"/>
          </a:xfrm>
          <a:prstGeom prst="rect">
            <a:avLst/>
          </a:prstGeom>
        </p:spPr>
        <p:txBody>
          <a:bodyPr wrap="square">
            <a:spAutoFit/>
          </a:bodyPr>
          <a:lstStyle/>
          <a:p>
            <a:pPr algn="ctr"/>
            <a:r>
              <a:rPr lang="ru-RU" sz="2000" b="1" dirty="0">
                <a:solidFill>
                  <a:srgbClr val="002060"/>
                </a:solidFill>
                <a:latin typeface="Times New Roman" panose="02020603050405020304" pitchFamily="18" charset="0"/>
                <a:cs typeface="Times New Roman" panose="02020603050405020304" pitchFamily="18" charset="0"/>
              </a:rPr>
              <a:t>Слова: Юрий </a:t>
            </a:r>
            <a:r>
              <a:rPr lang="ru-RU" sz="2000" b="1" dirty="0" err="1">
                <a:solidFill>
                  <a:srgbClr val="002060"/>
                </a:solidFill>
                <a:latin typeface="Times New Roman" panose="02020603050405020304" pitchFamily="18" charset="0"/>
                <a:cs typeface="Times New Roman" panose="02020603050405020304" pitchFamily="18" charset="0"/>
              </a:rPr>
              <a:t>Энтин</a:t>
            </a:r>
            <a:r>
              <a:rPr lang="ru-RU" sz="2000" b="1" dirty="0">
                <a:solidFill>
                  <a:srgbClr val="002060"/>
                </a:solidFill>
                <a:latin typeface="Times New Roman" panose="02020603050405020304" pitchFamily="18" charset="0"/>
                <a:cs typeface="Times New Roman" panose="02020603050405020304" pitchFamily="18" charset="0"/>
              </a:rPr>
              <a:t>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Музыка: Алексей Рыбников </a:t>
            </a:r>
          </a:p>
          <a:p>
            <a:pPr algn="ctr"/>
            <a:r>
              <a:rPr lang="ru-RU" sz="2000" b="1" dirty="0">
                <a:solidFill>
                  <a:srgbClr val="002060"/>
                </a:solidFill>
                <a:latin typeface="Times New Roman" panose="02020603050405020304" pitchFamily="18" charset="0"/>
                <a:cs typeface="Times New Roman" panose="02020603050405020304" pitchFamily="18" charset="0"/>
              </a:rPr>
              <a:t>Исполнитель:</a:t>
            </a:r>
            <a:r>
              <a:rPr lang="ru-RU" sz="2000" b="1" dirty="0">
                <a:solidFill>
                  <a:schemeClr val="bg2"/>
                </a:solidFill>
                <a:latin typeface="Times New Roman" panose="02020603050405020304" pitchFamily="18" charset="0"/>
                <a:cs typeface="Times New Roman" panose="02020603050405020304" pitchFamily="18" charset="0"/>
              </a:rPr>
              <a:t> </a:t>
            </a:r>
            <a:r>
              <a:rPr lang="ru-RU" sz="2000" dirty="0">
                <a:solidFill>
                  <a:schemeClr val="accent1"/>
                </a:solidFill>
                <a:latin typeface="Times New Roman" panose="02020603050405020304" pitchFamily="18" charset="0"/>
                <a:cs typeface="Times New Roman" panose="02020603050405020304" pitchFamily="18" charset="0"/>
              </a:rPr>
              <a:t>Владимир Басов (куплеты) и вокальный ансамбль </a:t>
            </a:r>
            <a:r>
              <a:rPr lang="ru-RU" sz="2000" dirty="0" err="1">
                <a:solidFill>
                  <a:schemeClr val="accent1"/>
                </a:solidFill>
                <a:latin typeface="Times New Roman" panose="02020603050405020304" pitchFamily="18" charset="0"/>
                <a:cs typeface="Times New Roman" panose="02020603050405020304" pitchFamily="18" charset="0"/>
              </a:rPr>
              <a:t>ТЮЗа</a:t>
            </a:r>
            <a:r>
              <a:rPr lang="ru-RU" sz="2000" dirty="0">
                <a:solidFill>
                  <a:schemeClr val="accent1"/>
                </a:solidFill>
                <a:latin typeface="Times New Roman" panose="02020603050405020304" pitchFamily="18" charset="0"/>
                <a:cs typeface="Times New Roman" panose="02020603050405020304" pitchFamily="18" charset="0"/>
              </a:rPr>
              <a:t> (припев</a:t>
            </a:r>
            <a:r>
              <a:rPr lang="ru-RU" sz="2000" dirty="0" smtClean="0">
                <a:solidFill>
                  <a:schemeClr val="accent1"/>
                </a:solidFill>
                <a:latin typeface="Times New Roman" panose="02020603050405020304" pitchFamily="18" charset="0"/>
                <a:cs typeface="Times New Roman" panose="02020603050405020304" pitchFamily="18" charset="0"/>
              </a:rPr>
              <a:t>)</a:t>
            </a:r>
          </a:p>
          <a:p>
            <a:pPr algn="ctr"/>
            <a:endParaRPr lang="ru-RU" sz="2000" b="1" dirty="0">
              <a:latin typeface="Times New Roman" panose="02020603050405020304" pitchFamily="18" charset="0"/>
              <a:cs typeface="Times New Roman" panose="02020603050405020304" pitchFamily="18" charset="0"/>
            </a:endParaRPr>
          </a:p>
          <a:p>
            <a:pPr algn="ctr"/>
            <a:r>
              <a:rPr lang="ru-RU" sz="2000" dirty="0">
                <a:latin typeface="Times New Roman" panose="02020603050405020304" pitchFamily="18" charset="0"/>
                <a:cs typeface="Times New Roman" panose="02020603050405020304" pitchFamily="18" charset="0"/>
              </a:rPr>
              <a:t>Написана в сложной форме, структура песни: куплет–бридж-припев-куплет-бридж-припев, в умеренном темпе, в затактом ритме, динамика меццо-форте, в смешанном регистре, в гармонии фа-мажор.</a:t>
            </a:r>
          </a:p>
        </p:txBody>
      </p:sp>
      <p:pic>
        <p:nvPicPr>
          <p:cNvPr id="5" name="Picture 1" descr="C:\Users\Пользователь\Desktop\буратино\Без названия (1).jpg"/>
          <p:cNvPicPr>
            <a:picLocks noChangeAspect="1" noChangeArrowheads="1"/>
          </p:cNvPicPr>
          <p:nvPr/>
        </p:nvPicPr>
        <p:blipFill>
          <a:blip r:embed="rId2"/>
          <a:srcRect/>
          <a:stretch>
            <a:fillRect/>
          </a:stretch>
        </p:blipFill>
        <p:spPr bwMode="auto">
          <a:xfrm>
            <a:off x="5860280" y="628651"/>
            <a:ext cx="5938541" cy="44481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955594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30363" y="848579"/>
            <a:ext cx="5012054" cy="1208822"/>
          </a:xfrm>
        </p:spPr>
        <p:txBody>
          <a:bodyPr>
            <a:normAutofit/>
          </a:bodyPr>
          <a:lstStyle/>
          <a:p>
            <a:pPr algn="ctr"/>
            <a:r>
              <a:rPr lang="ru-RU" sz="2800" b="1" dirty="0" smtClean="0">
                <a:solidFill>
                  <a:schemeClr val="accent1"/>
                </a:solidFill>
                <a:latin typeface="Times New Roman" panose="02020603050405020304" pitchFamily="18" charset="0"/>
                <a:cs typeface="Times New Roman" panose="02020603050405020304" pitchFamily="18" charset="0"/>
              </a:rPr>
              <a:t>Песня-танец лисы Алисы и кота </a:t>
            </a:r>
            <a:r>
              <a:rPr lang="ru-RU" sz="2800" b="1" dirty="0" err="1" smtClean="0">
                <a:solidFill>
                  <a:schemeClr val="accent1"/>
                </a:solidFill>
                <a:latin typeface="Times New Roman" panose="02020603050405020304" pitchFamily="18" charset="0"/>
                <a:cs typeface="Times New Roman" panose="02020603050405020304" pitchFamily="18" charset="0"/>
              </a:rPr>
              <a:t>Базилио</a:t>
            </a:r>
            <a:endParaRPr lang="ru-RU" sz="2800" b="1" dirty="0">
              <a:solidFill>
                <a:schemeClr val="accent1"/>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6669402" y="2356379"/>
            <a:ext cx="5133976" cy="3305174"/>
          </a:xfrm>
        </p:spPr>
        <p:txBody>
          <a:bodyPr>
            <a:normAutofit/>
          </a:bodyPr>
          <a:lstStyle/>
          <a:p>
            <a:pPr marL="0" indent="0" algn="ctr">
              <a:buNone/>
            </a:pPr>
            <a:r>
              <a:rPr lang="ru-RU" b="1" dirty="0">
                <a:latin typeface="Times New Roman" panose="02020603050405020304" pitchFamily="18" charset="0"/>
                <a:cs typeface="Times New Roman" panose="02020603050405020304" pitchFamily="18" charset="0"/>
              </a:rPr>
              <a:t>Слова: Булат Окуджава</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Музыка: Алексей </a:t>
            </a:r>
            <a:r>
              <a:rPr lang="ru-RU" b="1" dirty="0" smtClean="0">
                <a:latin typeface="Times New Roman" panose="02020603050405020304" pitchFamily="18" charset="0"/>
                <a:cs typeface="Times New Roman" panose="02020603050405020304" pitchFamily="18" charset="0"/>
              </a:rPr>
              <a:t>Рыбников</a:t>
            </a:r>
          </a:p>
          <a:p>
            <a:pPr marL="0" indent="0" algn="ctr">
              <a:buNone/>
            </a:pPr>
            <a:r>
              <a:rPr lang="ru-RU" b="1" dirty="0" smtClean="0">
                <a:latin typeface="Times New Roman" panose="02020603050405020304" pitchFamily="18" charset="0"/>
                <a:cs typeface="Times New Roman" panose="02020603050405020304" pitchFamily="18" charset="0"/>
              </a:rPr>
              <a:t>Исполнители: </a:t>
            </a:r>
            <a:r>
              <a:rPr lang="ru-RU" u="sng" dirty="0">
                <a:solidFill>
                  <a:schemeClr val="accent1"/>
                </a:solidFill>
                <a:latin typeface="Times New Roman" panose="02020603050405020304" pitchFamily="18" charset="0"/>
                <a:cs typeface="Times New Roman" panose="02020603050405020304" pitchFamily="18" charset="0"/>
              </a:rPr>
              <a:t>Ролан Быков</a:t>
            </a:r>
            <a:r>
              <a:rPr lang="ru-RU" dirty="0">
                <a:solidFill>
                  <a:schemeClr val="accent1"/>
                </a:solidFill>
                <a:latin typeface="Times New Roman" panose="02020603050405020304" pitchFamily="18" charset="0"/>
                <a:cs typeface="Times New Roman" panose="02020603050405020304" pitchFamily="18" charset="0"/>
              </a:rPr>
              <a:t> и Елена </a:t>
            </a:r>
            <a:r>
              <a:rPr lang="ru-RU" dirty="0" err="1">
                <a:solidFill>
                  <a:schemeClr val="accent1"/>
                </a:solidFill>
                <a:latin typeface="Times New Roman" panose="02020603050405020304" pitchFamily="18" charset="0"/>
                <a:cs typeface="Times New Roman" panose="02020603050405020304" pitchFamily="18" charset="0"/>
              </a:rPr>
              <a:t>Санаева</a:t>
            </a:r>
            <a:endParaRPr lang="ru-RU" b="1" dirty="0">
              <a:solidFill>
                <a:schemeClr val="accent1"/>
              </a:solidFill>
              <a:latin typeface="Times New Roman" panose="02020603050405020304" pitchFamily="18" charset="0"/>
              <a:cs typeface="Times New Roman" panose="02020603050405020304" pitchFamily="18" charset="0"/>
            </a:endParaRPr>
          </a:p>
          <a:p>
            <a:pPr marL="0" indent="0" algn="ctr">
              <a:buNone/>
            </a:pPr>
            <a:r>
              <a:rPr lang="ru-RU" dirty="0">
                <a:solidFill>
                  <a:schemeClr val="bg1"/>
                </a:solidFill>
                <a:latin typeface="Times New Roman" panose="02020603050405020304" pitchFamily="18" charset="0"/>
                <a:cs typeface="Times New Roman" panose="02020603050405020304" pitchFamily="18" charset="0"/>
              </a:rPr>
              <a:t>Написана в </a:t>
            </a:r>
            <a:r>
              <a:rPr lang="ru-RU" dirty="0" err="1" smtClean="0">
                <a:solidFill>
                  <a:schemeClr val="bg1"/>
                </a:solidFill>
                <a:latin typeface="Times New Roman" panose="02020603050405020304" pitchFamily="18" charset="0"/>
                <a:cs typeface="Times New Roman" panose="02020603050405020304" pitchFamily="18" charset="0"/>
              </a:rPr>
              <a:t>запевно-припевной</a:t>
            </a:r>
            <a:r>
              <a:rPr lang="ru-RU" dirty="0" smtClean="0">
                <a:solidFill>
                  <a:schemeClr val="bg1"/>
                </a:solidFill>
                <a:latin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cs typeface="Times New Roman" panose="02020603050405020304" pitchFamily="18" charset="0"/>
              </a:rPr>
              <a:t>форме, структура песни: </a:t>
            </a:r>
            <a:r>
              <a:rPr lang="ru-RU" dirty="0" smtClean="0">
                <a:solidFill>
                  <a:schemeClr val="bg1"/>
                </a:solidFill>
                <a:latin typeface="Times New Roman" panose="02020603050405020304" pitchFamily="18" charset="0"/>
                <a:cs typeface="Times New Roman" panose="02020603050405020304" pitchFamily="18" charset="0"/>
              </a:rPr>
              <a:t>припев-куплет–припев-куплет-припев-куплет, </a:t>
            </a:r>
            <a:r>
              <a:rPr lang="ru-RU" dirty="0">
                <a:solidFill>
                  <a:schemeClr val="bg1"/>
                </a:solidFill>
                <a:latin typeface="Times New Roman" panose="02020603050405020304" pitchFamily="18" charset="0"/>
                <a:cs typeface="Times New Roman" panose="02020603050405020304" pitchFamily="18" charset="0"/>
              </a:rPr>
              <a:t>в умеренном темпе, в </a:t>
            </a:r>
            <a:r>
              <a:rPr lang="ru-RU" dirty="0" smtClean="0">
                <a:solidFill>
                  <a:schemeClr val="bg1"/>
                </a:solidFill>
                <a:latin typeface="Times New Roman" panose="02020603050405020304" pitchFamily="18" charset="0"/>
                <a:cs typeface="Times New Roman" panose="02020603050405020304" pitchFamily="18" charset="0"/>
              </a:rPr>
              <a:t>затактном </a:t>
            </a:r>
            <a:r>
              <a:rPr lang="ru-RU" dirty="0">
                <a:solidFill>
                  <a:schemeClr val="bg1"/>
                </a:solidFill>
                <a:latin typeface="Times New Roman" panose="02020603050405020304" pitchFamily="18" charset="0"/>
                <a:cs typeface="Times New Roman" panose="02020603050405020304" pitchFamily="18" charset="0"/>
              </a:rPr>
              <a:t>ритме, динамика </a:t>
            </a:r>
            <a:r>
              <a:rPr lang="ru-RU" i="1" dirty="0" smtClean="0">
                <a:solidFill>
                  <a:schemeClr val="bg1"/>
                </a:solidFill>
                <a:latin typeface="Times New Roman" panose="02020603050405020304" pitchFamily="18" charset="0"/>
                <a:cs typeface="Times New Roman" panose="02020603050405020304" pitchFamily="18" charset="0"/>
              </a:rPr>
              <a:t>меццо-форте</a:t>
            </a:r>
            <a:r>
              <a:rPr lang="ru-RU" dirty="0" smtClean="0">
                <a:solidFill>
                  <a:schemeClr val="bg1"/>
                </a:solidFill>
                <a:latin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cs typeface="Times New Roman" panose="02020603050405020304" pitchFamily="18" charset="0"/>
              </a:rPr>
              <a:t>в </a:t>
            </a:r>
            <a:r>
              <a:rPr lang="ru-RU" dirty="0" smtClean="0">
                <a:solidFill>
                  <a:schemeClr val="bg1"/>
                </a:solidFill>
                <a:latin typeface="Times New Roman" panose="02020603050405020304" pitchFamily="18" charset="0"/>
                <a:cs typeface="Times New Roman" panose="02020603050405020304" pitchFamily="18" charset="0"/>
              </a:rPr>
              <a:t>смешанном </a:t>
            </a:r>
            <a:r>
              <a:rPr lang="ru-RU" dirty="0">
                <a:solidFill>
                  <a:schemeClr val="bg1"/>
                </a:solidFill>
                <a:latin typeface="Times New Roman" panose="02020603050405020304" pitchFamily="18" charset="0"/>
                <a:cs typeface="Times New Roman" panose="02020603050405020304" pitchFamily="18" charset="0"/>
              </a:rPr>
              <a:t>регистре, в </a:t>
            </a:r>
            <a:r>
              <a:rPr lang="ru-RU" dirty="0" smtClean="0">
                <a:solidFill>
                  <a:schemeClr val="bg1"/>
                </a:solidFill>
                <a:latin typeface="Times New Roman" panose="02020603050405020304" pitchFamily="18" charset="0"/>
                <a:cs typeface="Times New Roman" panose="02020603050405020304" pitchFamily="18" charset="0"/>
              </a:rPr>
              <a:t>гармонии .</a:t>
            </a:r>
            <a:endParaRPr lang="ru-RU" b="1" dirty="0">
              <a:solidFill>
                <a:schemeClr val="bg1"/>
              </a:solidFill>
              <a:latin typeface="Times New Roman" panose="02020603050405020304" pitchFamily="18" charset="0"/>
              <a:cs typeface="Times New Roman" panose="02020603050405020304" pitchFamily="18" charset="0"/>
            </a:endParaRPr>
          </a:p>
          <a:p>
            <a:pPr algn="ct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317" y="1152525"/>
            <a:ext cx="5686823" cy="39031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8633" y="584203"/>
            <a:ext cx="4627245" cy="1395301"/>
          </a:xfrm>
        </p:spPr>
        <p:txBody>
          <a:bodyPr>
            <a:normAutofit/>
          </a:bodyPr>
          <a:lstStyle/>
          <a:p>
            <a:pPr algn="ctr"/>
            <a:r>
              <a:rPr lang="ru-RU" sz="2800" b="1" dirty="0" smtClean="0">
                <a:solidFill>
                  <a:schemeClr val="accent1"/>
                </a:solidFill>
                <a:latin typeface="Times New Roman" panose="02020603050405020304" pitchFamily="18" charset="0"/>
                <a:cs typeface="Times New Roman" panose="02020603050405020304" pitchFamily="18" charset="0"/>
              </a:rPr>
              <a:t>Песня </a:t>
            </a:r>
            <a:br>
              <a:rPr lang="ru-RU" sz="2800" b="1" dirty="0" smtClean="0">
                <a:solidFill>
                  <a:schemeClr val="accent1"/>
                </a:solidFill>
                <a:latin typeface="Times New Roman" panose="02020603050405020304" pitchFamily="18" charset="0"/>
                <a:cs typeface="Times New Roman" panose="02020603050405020304" pitchFamily="18" charset="0"/>
              </a:rPr>
            </a:br>
            <a:r>
              <a:rPr lang="ru-RU" sz="2800" b="1" dirty="0" smtClean="0">
                <a:solidFill>
                  <a:schemeClr val="accent1"/>
                </a:solidFill>
                <a:latin typeface="Times New Roman" panose="02020603050405020304" pitchFamily="18" charset="0"/>
                <a:cs typeface="Times New Roman" panose="02020603050405020304" pitchFamily="18" charset="0"/>
              </a:rPr>
              <a:t>Карабаса </a:t>
            </a:r>
            <a:r>
              <a:rPr lang="ru-RU" sz="2800" b="1" dirty="0" err="1" smtClean="0">
                <a:solidFill>
                  <a:schemeClr val="accent1"/>
                </a:solidFill>
                <a:latin typeface="Times New Roman" panose="02020603050405020304" pitchFamily="18" charset="0"/>
                <a:cs typeface="Times New Roman" panose="02020603050405020304" pitchFamily="18" charset="0"/>
              </a:rPr>
              <a:t>Барабаса</a:t>
            </a:r>
            <a:endParaRPr lang="ru-RU" sz="2800" b="1" dirty="0">
              <a:solidFill>
                <a:schemeClr val="accent1"/>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319088" y="2350559"/>
            <a:ext cx="4986337" cy="2745316"/>
          </a:xfrm>
        </p:spPr>
        <p:txBody>
          <a:bodyPr>
            <a:normAutofit fontScale="92500" lnSpcReduction="10000"/>
          </a:bodyPr>
          <a:lstStyle/>
          <a:p>
            <a:pPr marL="0" indent="0" algn="ctr">
              <a:buNone/>
            </a:pPr>
            <a:r>
              <a:rPr lang="ru-RU" sz="2200" b="1" dirty="0">
                <a:latin typeface="Times New Roman" panose="02020603050405020304" pitchFamily="18" charset="0"/>
                <a:cs typeface="Times New Roman" panose="02020603050405020304" pitchFamily="18" charset="0"/>
              </a:rPr>
              <a:t>Слова: Булат Окуджава</a:t>
            </a:r>
            <a:br>
              <a:rPr lang="ru-RU" sz="2200" b="1" dirty="0">
                <a:latin typeface="Times New Roman" panose="02020603050405020304" pitchFamily="18" charset="0"/>
                <a:cs typeface="Times New Roman" panose="02020603050405020304" pitchFamily="18" charset="0"/>
              </a:rPr>
            </a:br>
            <a:r>
              <a:rPr lang="ru-RU" sz="2200" b="1" dirty="0">
                <a:latin typeface="Times New Roman" panose="02020603050405020304" pitchFamily="18" charset="0"/>
                <a:cs typeface="Times New Roman" panose="02020603050405020304" pitchFamily="18" charset="0"/>
              </a:rPr>
              <a:t>Музыка: Алексей </a:t>
            </a:r>
            <a:r>
              <a:rPr lang="ru-RU" sz="2200" b="1" dirty="0" smtClean="0">
                <a:latin typeface="Times New Roman" panose="02020603050405020304" pitchFamily="18" charset="0"/>
                <a:cs typeface="Times New Roman" panose="02020603050405020304" pitchFamily="18" charset="0"/>
              </a:rPr>
              <a:t>Рыбников</a:t>
            </a:r>
          </a:p>
          <a:p>
            <a:pPr marL="0" indent="0" algn="ctr">
              <a:buNone/>
            </a:pPr>
            <a:r>
              <a:rPr lang="ru-RU" sz="2200" b="1" dirty="0" smtClean="0">
                <a:latin typeface="Times New Roman" panose="02020603050405020304" pitchFamily="18" charset="0"/>
                <a:cs typeface="Times New Roman" panose="02020603050405020304" pitchFamily="18" charset="0"/>
              </a:rPr>
              <a:t>Исполнитель: </a:t>
            </a:r>
            <a:r>
              <a:rPr lang="ru-RU" sz="2200" dirty="0">
                <a:latin typeface="Times New Roman" panose="02020603050405020304" pitchFamily="18" charset="0"/>
                <a:cs typeface="Times New Roman" panose="02020603050405020304" pitchFamily="18" charset="0"/>
              </a:rPr>
              <a:t>Владимир Этуш</a:t>
            </a:r>
            <a:endParaRPr lang="ru-RU" sz="2200" b="1" dirty="0">
              <a:latin typeface="Times New Roman" panose="02020603050405020304" pitchFamily="18" charset="0"/>
              <a:cs typeface="Times New Roman" panose="02020603050405020304" pitchFamily="18" charset="0"/>
            </a:endParaRPr>
          </a:p>
          <a:p>
            <a:pPr marL="0" indent="0" algn="ctr">
              <a:buNone/>
            </a:pPr>
            <a:r>
              <a:rPr lang="ru-RU" sz="2200" dirty="0" smtClean="0">
                <a:solidFill>
                  <a:schemeClr val="tx1"/>
                </a:solidFill>
                <a:latin typeface="Times New Roman" panose="02020603050405020304" pitchFamily="18" charset="0"/>
                <a:cs typeface="Times New Roman" panose="02020603050405020304" pitchFamily="18" charset="0"/>
              </a:rPr>
              <a:t>Написана </a:t>
            </a:r>
            <a:r>
              <a:rPr lang="ru-RU" sz="2200" dirty="0">
                <a:solidFill>
                  <a:schemeClr val="tx1"/>
                </a:solidFill>
                <a:latin typeface="Times New Roman" panose="02020603050405020304" pitchFamily="18" charset="0"/>
                <a:cs typeface="Times New Roman" panose="02020603050405020304" pitchFamily="18" charset="0"/>
              </a:rPr>
              <a:t>в куплетной форме, структура песни: </a:t>
            </a:r>
            <a:r>
              <a:rPr lang="ru-RU" sz="2200" dirty="0" smtClean="0">
                <a:solidFill>
                  <a:schemeClr val="tx1"/>
                </a:solidFill>
                <a:latin typeface="Times New Roman" panose="02020603050405020304" pitchFamily="18" charset="0"/>
                <a:cs typeface="Times New Roman" panose="02020603050405020304" pitchFamily="18" charset="0"/>
              </a:rPr>
              <a:t>куплет–куплет-куплет, </a:t>
            </a:r>
            <a:r>
              <a:rPr lang="ru-RU" sz="2200" dirty="0">
                <a:solidFill>
                  <a:schemeClr val="tx1"/>
                </a:solidFill>
                <a:latin typeface="Times New Roman" panose="02020603050405020304" pitchFamily="18" charset="0"/>
                <a:cs typeface="Times New Roman" panose="02020603050405020304" pitchFamily="18" charset="0"/>
              </a:rPr>
              <a:t>в </a:t>
            </a:r>
            <a:r>
              <a:rPr lang="ru-RU" sz="2200" dirty="0" smtClean="0">
                <a:solidFill>
                  <a:schemeClr val="tx1"/>
                </a:solidFill>
                <a:latin typeface="Times New Roman" panose="02020603050405020304" pitchFamily="18" charset="0"/>
                <a:cs typeface="Times New Roman" panose="02020603050405020304" pitchFamily="18" charset="0"/>
              </a:rPr>
              <a:t>быстром </a:t>
            </a:r>
            <a:r>
              <a:rPr lang="ru-RU" sz="2200" dirty="0">
                <a:solidFill>
                  <a:schemeClr val="tx1"/>
                </a:solidFill>
                <a:latin typeface="Times New Roman" panose="02020603050405020304" pitchFamily="18" charset="0"/>
                <a:cs typeface="Times New Roman" panose="02020603050405020304" pitchFamily="18" charset="0"/>
              </a:rPr>
              <a:t>темпе, в </a:t>
            </a:r>
            <a:r>
              <a:rPr lang="ru-RU" sz="2200" dirty="0" smtClean="0">
                <a:solidFill>
                  <a:schemeClr val="tx1"/>
                </a:solidFill>
                <a:latin typeface="Times New Roman" panose="02020603050405020304" pitchFamily="18" charset="0"/>
                <a:cs typeface="Times New Roman" panose="02020603050405020304" pitchFamily="18" charset="0"/>
              </a:rPr>
              <a:t>затактном </a:t>
            </a:r>
            <a:r>
              <a:rPr lang="ru-RU" sz="2200" dirty="0">
                <a:solidFill>
                  <a:schemeClr val="tx1"/>
                </a:solidFill>
                <a:latin typeface="Times New Roman" panose="02020603050405020304" pitchFamily="18" charset="0"/>
                <a:cs typeface="Times New Roman" panose="02020603050405020304" pitchFamily="18" charset="0"/>
              </a:rPr>
              <a:t>ритме, динамика </a:t>
            </a:r>
            <a:r>
              <a:rPr lang="ru-RU" sz="2200" i="1" dirty="0" smtClean="0">
                <a:solidFill>
                  <a:schemeClr val="tx1"/>
                </a:solidFill>
                <a:latin typeface="Times New Roman" panose="02020603050405020304" pitchFamily="18" charset="0"/>
                <a:cs typeface="Times New Roman" panose="02020603050405020304" pitchFamily="18" charset="0"/>
              </a:rPr>
              <a:t>меццо-форте</a:t>
            </a:r>
            <a:r>
              <a:rPr lang="ru-RU" sz="2200" dirty="0" smtClean="0">
                <a:solidFill>
                  <a:schemeClr val="tx1"/>
                </a:solidFill>
                <a:latin typeface="Times New Roman" panose="02020603050405020304" pitchFamily="18" charset="0"/>
                <a:cs typeface="Times New Roman" panose="02020603050405020304" pitchFamily="18" charset="0"/>
              </a:rPr>
              <a:t>, </a:t>
            </a:r>
            <a:r>
              <a:rPr lang="ru-RU" sz="2200" dirty="0">
                <a:solidFill>
                  <a:schemeClr val="tx1"/>
                </a:solidFill>
                <a:latin typeface="Times New Roman" panose="02020603050405020304" pitchFamily="18" charset="0"/>
                <a:cs typeface="Times New Roman" panose="02020603050405020304" pitchFamily="18" charset="0"/>
              </a:rPr>
              <a:t>в </a:t>
            </a:r>
            <a:r>
              <a:rPr lang="ru-RU" sz="2200" dirty="0" smtClean="0">
                <a:solidFill>
                  <a:schemeClr val="tx1"/>
                </a:solidFill>
                <a:latin typeface="Times New Roman" panose="02020603050405020304" pitchFamily="18" charset="0"/>
                <a:cs typeface="Times New Roman" panose="02020603050405020304" pitchFamily="18" charset="0"/>
              </a:rPr>
              <a:t>смешенном </a:t>
            </a:r>
            <a:r>
              <a:rPr lang="ru-RU" sz="2200" dirty="0">
                <a:solidFill>
                  <a:schemeClr val="tx1"/>
                </a:solidFill>
                <a:latin typeface="Times New Roman" panose="02020603050405020304" pitchFamily="18" charset="0"/>
                <a:cs typeface="Times New Roman" panose="02020603050405020304" pitchFamily="18" charset="0"/>
              </a:rPr>
              <a:t>регистре, в гармонии </a:t>
            </a:r>
            <a:r>
              <a:rPr lang="ru-RU" sz="2200" dirty="0" smtClean="0">
                <a:solidFill>
                  <a:schemeClr val="tx1"/>
                </a:solidFill>
                <a:latin typeface="Times New Roman" panose="02020603050405020304" pitchFamily="18" charset="0"/>
                <a:cs typeface="Times New Roman" panose="02020603050405020304" pitchFamily="18" charset="0"/>
              </a:rPr>
              <a:t>ми-минор.</a:t>
            </a:r>
            <a:endParaRPr lang="ru-RU" sz="2200" b="1" dirty="0">
              <a:solidFill>
                <a:schemeClr val="tx1"/>
              </a:solidFill>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4847" y="584203"/>
            <a:ext cx="6023315" cy="45116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 y="581024"/>
            <a:ext cx="5624514" cy="5695951"/>
          </a:xfrm>
        </p:spPr>
        <p:txBody>
          <a:bodyPr>
            <a:noAutofit/>
          </a:bodyPr>
          <a:lstStyle/>
          <a:p>
            <a:r>
              <a:rPr lang="ru-RU" sz="2800" dirty="0">
                <a:latin typeface="Times New Roman" panose="02020603050405020304" pitchFamily="18" charset="0"/>
                <a:cs typeface="Times New Roman" panose="02020603050405020304" pitchFamily="18" charset="0"/>
              </a:rPr>
              <a:t>«</a:t>
            </a:r>
            <a:r>
              <a:rPr lang="ru-RU" sz="2800" b="1" dirty="0" smtClean="0">
                <a:latin typeface="Times New Roman" panose="02020603050405020304" pitchFamily="18" charset="0"/>
                <a:cs typeface="Times New Roman" panose="02020603050405020304" pitchFamily="18" charset="0"/>
              </a:rPr>
              <a:t>Приключения Буратино</a:t>
            </a:r>
            <a:r>
              <a:rPr lang="ru-RU" sz="2800" dirty="0" smtClean="0">
                <a:latin typeface="Times New Roman" panose="02020603050405020304" pitchFamily="18" charset="0"/>
                <a:cs typeface="Times New Roman" panose="02020603050405020304" pitchFamily="18" charset="0"/>
              </a:rPr>
              <a:t>»</a:t>
            </a:r>
            <a:br>
              <a:rPr lang="ru-RU" sz="2800" dirty="0" smtClean="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 — </a:t>
            </a:r>
            <a:r>
              <a:rPr lang="ru-RU" sz="2000" dirty="0">
                <a:latin typeface="Times New Roman" panose="02020603050405020304" pitchFamily="18" charset="0"/>
                <a:cs typeface="Times New Roman" panose="02020603050405020304" pitchFamily="18" charset="0"/>
              </a:rPr>
              <a:t>советский двухсерийный музыкальный </a:t>
            </a:r>
            <a:r>
              <a:rPr lang="ru-RU" sz="2000" dirty="0" smtClean="0">
                <a:latin typeface="Times New Roman" panose="02020603050405020304" pitchFamily="18" charset="0"/>
                <a:cs typeface="Times New Roman" panose="02020603050405020304" pitchFamily="18" charset="0"/>
              </a:rPr>
              <a:t>телевизионный фильм</a:t>
            </a:r>
            <a:r>
              <a:rPr lang="ru-RU" sz="2000" dirty="0">
                <a:latin typeface="Times New Roman" panose="02020603050405020304" pitchFamily="18" charset="0"/>
                <a:cs typeface="Times New Roman" panose="02020603050405020304" pitchFamily="18" charset="0"/>
              </a:rPr>
              <a:t> по мотивам сказки </a:t>
            </a:r>
            <a:r>
              <a:rPr lang="ru-RU" sz="2000" dirty="0" smtClean="0">
                <a:latin typeface="Times New Roman" panose="02020603050405020304" pitchFamily="18" charset="0"/>
                <a:cs typeface="Times New Roman" panose="02020603050405020304" pitchFamily="18" charset="0"/>
              </a:rPr>
              <a:t>Алексея Толстого «Золотой ключик, или приключения Буратино», </a:t>
            </a:r>
            <a:r>
              <a:rPr lang="ru-RU" sz="2000" dirty="0">
                <a:latin typeface="Times New Roman" panose="02020603050405020304" pitchFamily="18" charset="0"/>
                <a:cs typeface="Times New Roman" panose="02020603050405020304" pitchFamily="18" charset="0"/>
              </a:rPr>
              <a:t>созданный на киностудии «</a:t>
            </a:r>
            <a:r>
              <a:rPr lang="ru-RU" sz="2000" dirty="0" err="1">
                <a:latin typeface="Times New Roman" panose="02020603050405020304" pitchFamily="18" charset="0"/>
                <a:cs typeface="Times New Roman" panose="02020603050405020304" pitchFamily="18" charset="0"/>
              </a:rPr>
              <a:t>Беларусьфильм</a:t>
            </a:r>
            <a:r>
              <a:rPr lang="ru-RU" sz="2000" dirty="0">
                <a:latin typeface="Times New Roman" panose="02020603050405020304" pitchFamily="18" charset="0"/>
                <a:cs typeface="Times New Roman" panose="02020603050405020304" pitchFamily="18" charset="0"/>
              </a:rPr>
              <a:t>» в 1975 году. Считается </a:t>
            </a:r>
            <a:r>
              <a:rPr lang="ru-RU" sz="2000" dirty="0" smtClean="0">
                <a:latin typeface="Times New Roman" panose="02020603050405020304" pitchFamily="18" charset="0"/>
                <a:cs typeface="Times New Roman" panose="02020603050405020304" pitchFamily="18" charset="0"/>
              </a:rPr>
              <a:t>культовым фильмом. </a:t>
            </a:r>
            <a:r>
              <a:rPr lang="ru-RU" sz="2000" dirty="0">
                <a:latin typeface="Times New Roman" panose="02020603050405020304" pitchFamily="18" charset="0"/>
                <a:cs typeface="Times New Roman" panose="02020603050405020304" pitchFamily="18" charset="0"/>
              </a:rPr>
              <a:t>Телепремьера состоялась 1-2 января 1976 года.</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95974" y="1343026"/>
            <a:ext cx="5912536" cy="40213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Прямоугольник 2"/>
          <p:cNvSpPr/>
          <p:nvPr/>
        </p:nvSpPr>
        <p:spPr>
          <a:xfrm>
            <a:off x="180976" y="95250"/>
            <a:ext cx="11115674" cy="646331"/>
          </a:xfrm>
          <a:prstGeom prst="rect">
            <a:avLst/>
          </a:prstGeom>
        </p:spPr>
        <p:txBody>
          <a:bodyPr wrap="square">
            <a:spAutoFit/>
          </a:bodyPr>
          <a:lstStyle/>
          <a:p>
            <a:pPr marL="342900" lvl="0" indent="-342900">
              <a:lnSpc>
                <a:spcPct val="150000"/>
              </a:lnSpc>
              <a:spcAft>
                <a:spcPts val="0"/>
              </a:spcAft>
              <a:buFont typeface="+mj-lt"/>
              <a:buAutoNum type="romanUcPeriod"/>
              <a:tabLst>
                <a:tab pos="817880" algn="l"/>
              </a:tabLst>
            </a:pPr>
            <a:r>
              <a:rPr lang="ru-RU" sz="2400"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Краткая характеристика мюзикла (год издания, </a:t>
            </a:r>
            <a:r>
              <a:rPr lang="ru-RU" sz="24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режиссер</a:t>
            </a:r>
            <a:r>
              <a:rPr lang="ru-RU" sz="2400"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актеры и др.)</a:t>
            </a:r>
            <a:endParaRPr lang="ru-RU" sz="24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7347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589" y="926473"/>
            <a:ext cx="4798695" cy="1416678"/>
          </a:xfrm>
        </p:spPr>
        <p:txBody>
          <a:bodyPr>
            <a:normAutofit/>
          </a:bodyPr>
          <a:lstStyle/>
          <a:p>
            <a:pPr algn="ctr"/>
            <a:r>
              <a:rPr lang="ru-RU" sz="2800" b="1" dirty="0" smtClean="0">
                <a:solidFill>
                  <a:schemeClr val="accent1"/>
                </a:solidFill>
                <a:latin typeface="Times New Roman" panose="02020603050405020304" pitchFamily="18" charset="0"/>
                <a:cs typeface="Times New Roman" panose="02020603050405020304" pitchFamily="18" charset="0"/>
              </a:rPr>
              <a:t>Песня </a:t>
            </a:r>
            <a:br>
              <a:rPr lang="ru-RU" sz="2800" b="1" dirty="0" smtClean="0">
                <a:solidFill>
                  <a:schemeClr val="accent1"/>
                </a:solidFill>
                <a:latin typeface="Times New Roman" panose="02020603050405020304" pitchFamily="18" charset="0"/>
                <a:cs typeface="Times New Roman" panose="02020603050405020304" pitchFamily="18" charset="0"/>
              </a:rPr>
            </a:br>
            <a:r>
              <a:rPr lang="ru-RU" sz="2800" b="1" dirty="0" smtClean="0">
                <a:solidFill>
                  <a:schemeClr val="accent1"/>
                </a:solidFill>
                <a:latin typeface="Times New Roman" panose="02020603050405020304" pitchFamily="18" charset="0"/>
                <a:cs typeface="Times New Roman" panose="02020603050405020304" pitchFamily="18" charset="0"/>
              </a:rPr>
              <a:t>Пауков и Буратино</a:t>
            </a:r>
            <a:endParaRPr lang="ru-RU" sz="2800" b="1" dirty="0">
              <a:solidFill>
                <a:schemeClr val="accent1"/>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381000" y="2483909"/>
            <a:ext cx="5095875" cy="3659716"/>
          </a:xfrm>
        </p:spPr>
        <p:txBody>
          <a:bodyPr>
            <a:normAutofit/>
          </a:bodyPr>
          <a:lstStyle/>
          <a:p>
            <a:pPr marL="0" indent="0" algn="ctr">
              <a:buNone/>
            </a:pPr>
            <a:r>
              <a:rPr lang="ru-RU" b="1" dirty="0">
                <a:latin typeface="Times New Roman" panose="02020603050405020304" pitchFamily="18" charset="0"/>
                <a:cs typeface="Times New Roman" panose="02020603050405020304" pitchFamily="18" charset="0"/>
              </a:rPr>
              <a:t>Слова: Юрий </a:t>
            </a:r>
            <a:r>
              <a:rPr lang="ru-RU" b="1" dirty="0" err="1">
                <a:latin typeface="Times New Roman" panose="02020603050405020304" pitchFamily="18" charset="0"/>
                <a:cs typeface="Times New Roman" panose="02020603050405020304" pitchFamily="18" charset="0"/>
              </a:rPr>
              <a:t>Энтин</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Музыка: Алексей </a:t>
            </a:r>
            <a:r>
              <a:rPr lang="ru-RU" b="1" dirty="0" smtClean="0">
                <a:latin typeface="Times New Roman" panose="02020603050405020304" pitchFamily="18" charset="0"/>
                <a:cs typeface="Times New Roman" panose="02020603050405020304" pitchFamily="18" charset="0"/>
              </a:rPr>
              <a:t>Рыбников</a:t>
            </a:r>
          </a:p>
          <a:p>
            <a:pPr marL="0" indent="0" algn="ctr">
              <a:buNone/>
            </a:pPr>
            <a:r>
              <a:rPr lang="ru-RU" b="1" dirty="0" smtClean="0">
                <a:latin typeface="Times New Roman" panose="02020603050405020304" pitchFamily="18" charset="0"/>
                <a:cs typeface="Times New Roman" panose="02020603050405020304" pitchFamily="18" charset="0"/>
              </a:rPr>
              <a:t>Исполнители: </a:t>
            </a:r>
            <a:r>
              <a:rPr lang="ru-RU" dirty="0">
                <a:solidFill>
                  <a:schemeClr val="tx1"/>
                </a:solidFill>
                <a:latin typeface="Times New Roman" panose="02020603050405020304" pitchFamily="18" charset="0"/>
                <a:cs typeface="Times New Roman" panose="02020603050405020304" pitchFamily="18" charset="0"/>
              </a:rPr>
              <a:t>Гарри Бардин (куплеты) и Татьяна </a:t>
            </a:r>
            <a:r>
              <a:rPr lang="ru-RU" dirty="0" err="1">
                <a:solidFill>
                  <a:schemeClr val="tx1"/>
                </a:solidFill>
                <a:latin typeface="Times New Roman" panose="02020603050405020304" pitchFamily="18" charset="0"/>
                <a:cs typeface="Times New Roman" panose="02020603050405020304" pitchFamily="18" charset="0"/>
              </a:rPr>
              <a:t>Канаева</a:t>
            </a:r>
            <a:r>
              <a:rPr lang="ru-RU" dirty="0">
                <a:solidFill>
                  <a:schemeClr val="tx1"/>
                </a:solidFill>
                <a:latin typeface="Times New Roman" panose="02020603050405020304" pitchFamily="18" charset="0"/>
                <a:cs typeface="Times New Roman" panose="02020603050405020304" pitchFamily="18" charset="0"/>
              </a:rPr>
              <a:t> (припев)</a:t>
            </a:r>
            <a:endParaRPr lang="ru-RU" b="1" dirty="0">
              <a:solidFill>
                <a:schemeClr val="tx1"/>
              </a:solidFill>
              <a:latin typeface="Times New Roman" panose="02020603050405020304" pitchFamily="18" charset="0"/>
              <a:cs typeface="Times New Roman" panose="02020603050405020304" pitchFamily="18" charset="0"/>
            </a:endParaRPr>
          </a:p>
          <a:p>
            <a:pPr marL="0" indent="0" algn="ctr">
              <a:buNone/>
            </a:pPr>
            <a:r>
              <a:rPr lang="ru-RU" dirty="0">
                <a:solidFill>
                  <a:schemeClr val="tx1"/>
                </a:solidFill>
                <a:latin typeface="Times New Roman" panose="02020603050405020304" pitchFamily="18" charset="0"/>
                <a:cs typeface="Times New Roman" panose="02020603050405020304" pitchFamily="18" charset="0"/>
              </a:rPr>
              <a:t>Написана в </a:t>
            </a:r>
            <a:r>
              <a:rPr lang="ru-RU" dirty="0" err="1">
                <a:solidFill>
                  <a:schemeClr val="tx1"/>
                </a:solidFill>
                <a:latin typeface="Times New Roman" panose="02020603050405020304" pitchFamily="18" charset="0"/>
                <a:cs typeface="Times New Roman" panose="02020603050405020304" pitchFamily="18" charset="0"/>
              </a:rPr>
              <a:t>запевно-припевной</a:t>
            </a:r>
            <a:r>
              <a:rPr lang="ru-RU" dirty="0">
                <a:solidFill>
                  <a:schemeClr val="tx1"/>
                </a:solidFill>
                <a:latin typeface="Times New Roman" panose="02020603050405020304" pitchFamily="18" charset="0"/>
                <a:cs typeface="Times New Roman" panose="02020603050405020304" pitchFamily="18" charset="0"/>
              </a:rPr>
              <a:t> форме, структура песни: </a:t>
            </a:r>
            <a:r>
              <a:rPr lang="ru-RU" dirty="0" smtClean="0">
                <a:solidFill>
                  <a:schemeClr val="tx1"/>
                </a:solidFill>
                <a:latin typeface="Times New Roman" panose="02020603050405020304" pitchFamily="18" charset="0"/>
                <a:cs typeface="Times New Roman" panose="02020603050405020304" pitchFamily="18" charset="0"/>
              </a:rPr>
              <a:t>куплет–припев-куплет-припев</a:t>
            </a:r>
            <a:r>
              <a:rPr lang="ru-RU" dirty="0">
                <a:solidFill>
                  <a:schemeClr val="tx1"/>
                </a:solidFill>
                <a:latin typeface="Times New Roman" panose="02020603050405020304" pitchFamily="18" charset="0"/>
                <a:cs typeface="Times New Roman" panose="02020603050405020304" pitchFamily="18" charset="0"/>
              </a:rPr>
              <a:t>, в </a:t>
            </a:r>
            <a:r>
              <a:rPr lang="ru-RU" dirty="0" smtClean="0">
                <a:solidFill>
                  <a:schemeClr val="tx1"/>
                </a:solidFill>
                <a:latin typeface="Times New Roman" panose="02020603050405020304" pitchFamily="18" charset="0"/>
                <a:cs typeface="Times New Roman" panose="02020603050405020304" pitchFamily="18" charset="0"/>
              </a:rPr>
              <a:t>умеренном </a:t>
            </a:r>
            <a:r>
              <a:rPr lang="ru-RU" dirty="0">
                <a:solidFill>
                  <a:schemeClr val="tx1"/>
                </a:solidFill>
                <a:latin typeface="Times New Roman" panose="02020603050405020304" pitchFamily="18" charset="0"/>
                <a:cs typeface="Times New Roman" panose="02020603050405020304" pitchFamily="18" charset="0"/>
              </a:rPr>
              <a:t>темпе, в акцентированном ритме, динамика </a:t>
            </a:r>
            <a:r>
              <a:rPr lang="ru-RU" dirty="0" smtClean="0">
                <a:solidFill>
                  <a:schemeClr val="tx1"/>
                </a:solidFill>
                <a:latin typeface="Times New Roman" panose="02020603050405020304" pitchFamily="18" charset="0"/>
                <a:cs typeface="Times New Roman" panose="02020603050405020304" pitchFamily="18" charset="0"/>
              </a:rPr>
              <a:t>пиано, </a:t>
            </a:r>
            <a:r>
              <a:rPr lang="ru-RU" dirty="0">
                <a:solidFill>
                  <a:schemeClr val="tx1"/>
                </a:solidFill>
                <a:latin typeface="Times New Roman" panose="02020603050405020304" pitchFamily="18" charset="0"/>
                <a:cs typeface="Times New Roman" panose="02020603050405020304" pitchFamily="18" charset="0"/>
              </a:rPr>
              <a:t>в смешанном регистре, в гармонии </a:t>
            </a:r>
            <a:r>
              <a:rPr lang="ru-RU" dirty="0" smtClean="0">
                <a:solidFill>
                  <a:schemeClr val="tx1"/>
                </a:solidFill>
                <a:latin typeface="Times New Roman" panose="02020603050405020304" pitchFamily="18" charset="0"/>
                <a:cs typeface="Times New Roman" panose="02020603050405020304" pitchFamily="18" charset="0"/>
              </a:rPr>
              <a:t>ми-минор.</a:t>
            </a:r>
            <a:endParaRPr lang="ru-RU" dirty="0">
              <a:solidFill>
                <a:schemeClr val="tx1"/>
              </a:solidFill>
              <a:latin typeface="Times New Roman" panose="02020603050405020304" pitchFamily="18"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6281" y="581025"/>
            <a:ext cx="5976692" cy="447675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812" y="733490"/>
            <a:ext cx="4990515" cy="2533650"/>
          </a:xfrm>
        </p:spPr>
        <p:txBody>
          <a:bodyPr>
            <a:normAutofit fontScale="90000"/>
          </a:bodyPr>
          <a:lstStyle/>
          <a:p>
            <a:pPr algn="ctr"/>
            <a:r>
              <a:rPr lang="ru-RU" sz="2700" dirty="0" smtClean="0"/>
              <a:t/>
            </a:r>
            <a:br>
              <a:rPr lang="ru-RU" sz="2700" dirty="0" smtClean="0"/>
            </a:br>
            <a:r>
              <a:rPr lang="ru-RU" sz="3100" dirty="0" smtClean="0">
                <a:solidFill>
                  <a:schemeClr val="bg1"/>
                </a:solidFill>
                <a:latin typeface="Times New Roman" panose="02020603050405020304" pitchFamily="18" charset="0"/>
                <a:cs typeface="Times New Roman" panose="02020603050405020304" pitchFamily="18" charset="0"/>
              </a:rPr>
              <a:t>Песня «ПОЛЕ ЧУДЕС»</a:t>
            </a:r>
            <a:r>
              <a:rPr lang="ru-RU" sz="3100" dirty="0">
                <a:solidFill>
                  <a:schemeClr val="accent1"/>
                </a:solidFill>
                <a:latin typeface="Times New Roman" panose="02020603050405020304" pitchFamily="18" charset="0"/>
                <a:cs typeface="Times New Roman" panose="02020603050405020304" pitchFamily="18" charset="0"/>
              </a:rPr>
              <a:t/>
            </a:r>
            <a:br>
              <a:rPr lang="ru-RU" sz="3100" dirty="0">
                <a:solidFill>
                  <a:schemeClr val="accent1"/>
                </a:solidFill>
                <a:latin typeface="Times New Roman" panose="02020603050405020304" pitchFamily="18" charset="0"/>
                <a:cs typeface="Times New Roman" panose="02020603050405020304" pitchFamily="18" charset="0"/>
              </a:rPr>
            </a:br>
            <a:r>
              <a:rPr lang="ru-RU" sz="3100" dirty="0" smtClean="0">
                <a:solidFill>
                  <a:schemeClr val="accent1"/>
                </a:solidFill>
                <a:latin typeface="Times New Roman" panose="02020603050405020304" pitchFamily="18" charset="0"/>
                <a:cs typeface="Times New Roman" panose="02020603050405020304" pitchFamily="18" charset="0"/>
              </a:rPr>
              <a:t/>
            </a:r>
            <a:br>
              <a:rPr lang="ru-RU" sz="3100" dirty="0" smtClean="0">
                <a:solidFill>
                  <a:schemeClr val="accent1"/>
                </a:solidFill>
                <a:latin typeface="Times New Roman" panose="02020603050405020304" pitchFamily="18" charset="0"/>
                <a:cs typeface="Times New Roman" panose="02020603050405020304" pitchFamily="18" charset="0"/>
              </a:rPr>
            </a:br>
            <a:r>
              <a:rPr lang="ru-RU" sz="2200" b="1" dirty="0" smtClean="0">
                <a:solidFill>
                  <a:schemeClr val="accent1"/>
                </a:solidFill>
                <a:latin typeface="Times New Roman" panose="02020603050405020304" pitchFamily="18" charset="0"/>
                <a:cs typeface="Times New Roman" panose="02020603050405020304" pitchFamily="18" charset="0"/>
              </a:rPr>
              <a:t>Слова</a:t>
            </a:r>
            <a:r>
              <a:rPr lang="ru-RU" sz="2200" b="1" dirty="0">
                <a:solidFill>
                  <a:schemeClr val="accent1"/>
                </a:solidFill>
                <a:latin typeface="Times New Roman" panose="02020603050405020304" pitchFamily="18" charset="0"/>
                <a:cs typeface="Times New Roman" panose="02020603050405020304" pitchFamily="18" charset="0"/>
              </a:rPr>
              <a:t>: Булат Окуджава</a:t>
            </a:r>
            <a:br>
              <a:rPr lang="ru-RU" sz="2200" b="1" dirty="0">
                <a:solidFill>
                  <a:schemeClr val="accent1"/>
                </a:solidFill>
                <a:latin typeface="Times New Roman" panose="02020603050405020304" pitchFamily="18" charset="0"/>
                <a:cs typeface="Times New Roman" panose="02020603050405020304" pitchFamily="18" charset="0"/>
              </a:rPr>
            </a:br>
            <a:r>
              <a:rPr lang="ru-RU" sz="2200" b="1" dirty="0">
                <a:solidFill>
                  <a:schemeClr val="accent1"/>
                </a:solidFill>
                <a:latin typeface="Times New Roman" panose="02020603050405020304" pitchFamily="18" charset="0"/>
                <a:cs typeface="Times New Roman" panose="02020603050405020304" pitchFamily="18" charset="0"/>
              </a:rPr>
              <a:t>Музыка: Алексей </a:t>
            </a:r>
            <a:r>
              <a:rPr lang="ru-RU" sz="2200" b="1" dirty="0" smtClean="0">
                <a:solidFill>
                  <a:schemeClr val="accent1"/>
                </a:solidFill>
                <a:latin typeface="Times New Roman" panose="02020603050405020304" pitchFamily="18" charset="0"/>
                <a:cs typeface="Times New Roman" panose="02020603050405020304" pitchFamily="18" charset="0"/>
              </a:rPr>
              <a:t>Рыбников</a:t>
            </a:r>
            <a:br>
              <a:rPr lang="ru-RU" sz="2200" b="1" dirty="0" smtClean="0">
                <a:solidFill>
                  <a:schemeClr val="accent1"/>
                </a:solidFill>
                <a:latin typeface="Times New Roman" panose="02020603050405020304" pitchFamily="18" charset="0"/>
                <a:cs typeface="Times New Roman" panose="02020603050405020304" pitchFamily="18" charset="0"/>
              </a:rPr>
            </a:br>
            <a:r>
              <a:rPr lang="ru-RU" sz="2200" b="1" dirty="0" smtClean="0">
                <a:solidFill>
                  <a:schemeClr val="accent1"/>
                </a:solidFill>
                <a:latin typeface="Times New Roman" panose="02020603050405020304" pitchFamily="18" charset="0"/>
                <a:cs typeface="Times New Roman" panose="02020603050405020304" pitchFamily="18" charset="0"/>
              </a:rPr>
              <a:t>Исполнители: </a:t>
            </a:r>
            <a:r>
              <a:rPr lang="ru-RU" sz="2200" dirty="0">
                <a:solidFill>
                  <a:schemeClr val="accent1"/>
                </a:solidFill>
                <a:latin typeface="Times New Roman" panose="02020603050405020304" pitchFamily="18" charset="0"/>
                <a:cs typeface="Times New Roman" panose="02020603050405020304" pitchFamily="18" charset="0"/>
              </a:rPr>
              <a:t>Елена </a:t>
            </a:r>
            <a:r>
              <a:rPr lang="ru-RU" sz="2200" dirty="0" err="1">
                <a:solidFill>
                  <a:schemeClr val="accent1"/>
                </a:solidFill>
                <a:latin typeface="Times New Roman" panose="02020603050405020304" pitchFamily="18" charset="0"/>
                <a:cs typeface="Times New Roman" panose="02020603050405020304" pitchFamily="18" charset="0"/>
              </a:rPr>
              <a:t>Санаева</a:t>
            </a:r>
            <a:r>
              <a:rPr lang="ru-RU" sz="2200" dirty="0">
                <a:solidFill>
                  <a:schemeClr val="accent1"/>
                </a:solidFill>
                <a:latin typeface="Times New Roman" panose="02020603050405020304" pitchFamily="18" charset="0"/>
                <a:cs typeface="Times New Roman" panose="02020603050405020304" pitchFamily="18" charset="0"/>
              </a:rPr>
              <a:t> и Ролан Быков</a:t>
            </a:r>
            <a:r>
              <a:rPr lang="ru-RU" sz="2200" b="1" dirty="0">
                <a:solidFill>
                  <a:schemeClr val="accent1"/>
                </a:solidFill>
                <a:latin typeface="Times New Roman" panose="02020603050405020304" pitchFamily="18" charset="0"/>
                <a:cs typeface="Times New Roman" panose="02020603050405020304" pitchFamily="18" charset="0"/>
              </a:rPr>
              <a:t/>
            </a:r>
            <a:br>
              <a:rPr lang="ru-RU" sz="2200" b="1" dirty="0">
                <a:solidFill>
                  <a:schemeClr val="accent1"/>
                </a:solidFill>
                <a:latin typeface="Times New Roman" panose="02020603050405020304" pitchFamily="18" charset="0"/>
                <a:cs typeface="Times New Roman" panose="02020603050405020304" pitchFamily="18" charset="0"/>
              </a:rPr>
            </a:br>
            <a:endParaRPr lang="ru-RU" sz="2200" dirty="0">
              <a:solidFill>
                <a:schemeClr val="accent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51812" y="3448051"/>
            <a:ext cx="4990515" cy="2600324"/>
          </a:xfrm>
        </p:spPr>
        <p:txBody>
          <a:bodyPr/>
          <a:lstStyle/>
          <a:p>
            <a:pPr marL="0" indent="0" algn="ctr">
              <a:buNone/>
            </a:pPr>
            <a:r>
              <a:rPr lang="ru-RU" dirty="0">
                <a:solidFill>
                  <a:schemeClr val="tx1"/>
                </a:solidFill>
                <a:latin typeface="Times New Roman" panose="02020603050405020304" pitchFamily="18" charset="0"/>
                <a:cs typeface="Times New Roman" panose="02020603050405020304" pitchFamily="18" charset="0"/>
              </a:rPr>
              <a:t>Написана в </a:t>
            </a:r>
            <a:r>
              <a:rPr lang="ru-RU" dirty="0" err="1" smtClean="0">
                <a:solidFill>
                  <a:schemeClr val="tx1"/>
                </a:solidFill>
                <a:latin typeface="Times New Roman" panose="02020603050405020304" pitchFamily="18" charset="0"/>
                <a:cs typeface="Times New Roman" panose="02020603050405020304" pitchFamily="18" charset="0"/>
              </a:rPr>
              <a:t>запевно-припевной</a:t>
            </a:r>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форме, структура песни: </a:t>
            </a:r>
            <a:r>
              <a:rPr lang="ru-RU" dirty="0" smtClean="0">
                <a:solidFill>
                  <a:schemeClr val="tx1"/>
                </a:solidFill>
                <a:latin typeface="Times New Roman" panose="02020603050405020304" pitchFamily="18" charset="0"/>
                <a:cs typeface="Times New Roman" panose="02020603050405020304" pitchFamily="18" charset="0"/>
              </a:rPr>
              <a:t>куплет–припев-бридж-куплет-припев-бридж, </a:t>
            </a:r>
            <a:r>
              <a:rPr lang="ru-RU" dirty="0">
                <a:solidFill>
                  <a:schemeClr val="tx1"/>
                </a:solidFill>
                <a:latin typeface="Times New Roman" panose="02020603050405020304" pitchFamily="18" charset="0"/>
                <a:cs typeface="Times New Roman" panose="02020603050405020304" pitchFamily="18" charset="0"/>
              </a:rPr>
              <a:t>в </a:t>
            </a:r>
            <a:r>
              <a:rPr lang="ru-RU" dirty="0" smtClean="0">
                <a:solidFill>
                  <a:schemeClr val="tx1"/>
                </a:solidFill>
                <a:latin typeface="Times New Roman" panose="02020603050405020304" pitchFamily="18" charset="0"/>
                <a:cs typeface="Times New Roman" panose="02020603050405020304" pitchFamily="18" charset="0"/>
              </a:rPr>
              <a:t>смешанном темпе</a:t>
            </a:r>
            <a:r>
              <a:rPr lang="ru-RU" dirty="0">
                <a:solidFill>
                  <a:schemeClr val="tx1"/>
                </a:solidFill>
                <a:latin typeface="Times New Roman" panose="02020603050405020304" pitchFamily="18" charset="0"/>
                <a:cs typeface="Times New Roman" panose="02020603050405020304" pitchFamily="18" charset="0"/>
              </a:rPr>
              <a:t>, в акцентированном ритме</a:t>
            </a:r>
            <a:r>
              <a:rPr lang="ru-RU" dirty="0" smtClean="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динамика </a:t>
            </a:r>
            <a:r>
              <a:rPr lang="ru-RU" dirty="0" smtClean="0">
                <a:solidFill>
                  <a:schemeClr val="tx1"/>
                </a:solidFill>
                <a:latin typeface="Times New Roman" panose="02020603050405020304" pitchFamily="18" charset="0"/>
                <a:cs typeface="Times New Roman" panose="02020603050405020304" pitchFamily="18" charset="0"/>
              </a:rPr>
              <a:t>крещендо, </a:t>
            </a:r>
            <a:r>
              <a:rPr lang="ru-RU" dirty="0">
                <a:solidFill>
                  <a:schemeClr val="tx1"/>
                </a:solidFill>
                <a:latin typeface="Times New Roman" panose="02020603050405020304" pitchFamily="18" charset="0"/>
                <a:cs typeface="Times New Roman" panose="02020603050405020304" pitchFamily="18" charset="0"/>
              </a:rPr>
              <a:t>в смешанном регистре, в гармонии </a:t>
            </a:r>
            <a:r>
              <a:rPr lang="ru-RU" dirty="0" smtClean="0">
                <a:solidFill>
                  <a:schemeClr val="tx1"/>
                </a:solidFill>
                <a:latin typeface="Times New Roman" panose="02020603050405020304" pitchFamily="18" charset="0"/>
                <a:cs typeface="Times New Roman" panose="02020603050405020304" pitchFamily="18" charset="0"/>
              </a:rPr>
              <a:t>ре-минор</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endParaRPr lang="ru-RU" dirty="0"/>
          </a:p>
        </p:txBody>
      </p:sp>
      <p:pic>
        <p:nvPicPr>
          <p:cNvPr id="3074" name="Picture 2" descr="C:\Users\Пользователь\Desktop\буратино\35903_image_large.jpg"/>
          <p:cNvPicPr>
            <a:picLocks noChangeAspect="1" noChangeArrowheads="1"/>
          </p:cNvPicPr>
          <p:nvPr/>
        </p:nvPicPr>
        <p:blipFill>
          <a:blip r:embed="rId2"/>
          <a:srcRect/>
          <a:stretch>
            <a:fillRect/>
          </a:stretch>
        </p:blipFill>
        <p:spPr bwMode="auto">
          <a:xfrm>
            <a:off x="5295900" y="1215684"/>
            <a:ext cx="6809812" cy="41029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373627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1475" y="988969"/>
            <a:ext cx="4572000" cy="2670370"/>
          </a:xfrm>
        </p:spPr>
        <p:txBody>
          <a:bodyPr>
            <a:noAutofit/>
          </a:bodyPr>
          <a:lstStyle/>
          <a:p>
            <a:pPr algn="ctr"/>
            <a:r>
              <a:rPr lang="ru-RU" sz="2800" dirty="0">
                <a:solidFill>
                  <a:schemeClr val="accent1"/>
                </a:solidFill>
                <a:latin typeface="Times New Roman" panose="02020603050405020304" pitchFamily="18" charset="0"/>
                <a:cs typeface="Times New Roman" panose="02020603050405020304" pitchFamily="18" charset="0"/>
              </a:rPr>
              <a:t>РОМАНС </a:t>
            </a:r>
            <a:r>
              <a:rPr lang="ru-RU" sz="2800" dirty="0" smtClean="0">
                <a:solidFill>
                  <a:schemeClr val="accent1"/>
                </a:solidFill>
                <a:latin typeface="Times New Roman" panose="02020603050405020304" pitchFamily="18" charset="0"/>
                <a:cs typeface="Times New Roman" panose="02020603050405020304" pitchFamily="18" charset="0"/>
              </a:rPr>
              <a:t/>
            </a:r>
            <a:br>
              <a:rPr lang="ru-RU" sz="2800" dirty="0" smtClean="0">
                <a:solidFill>
                  <a:schemeClr val="accent1"/>
                </a:solidFill>
                <a:latin typeface="Times New Roman" panose="02020603050405020304" pitchFamily="18" charset="0"/>
                <a:cs typeface="Times New Roman" panose="02020603050405020304" pitchFamily="18" charset="0"/>
              </a:rPr>
            </a:br>
            <a:r>
              <a:rPr lang="ru-RU" sz="2800" dirty="0" smtClean="0">
                <a:solidFill>
                  <a:schemeClr val="accent1"/>
                </a:solidFill>
                <a:latin typeface="Times New Roman" panose="02020603050405020304" pitchFamily="18" charset="0"/>
                <a:cs typeface="Times New Roman" panose="02020603050405020304" pitchFamily="18" charset="0"/>
              </a:rPr>
              <a:t>ЧЕРЕПАХИ </a:t>
            </a:r>
            <a:r>
              <a:rPr lang="ru-RU" sz="2800" dirty="0">
                <a:solidFill>
                  <a:schemeClr val="accent1"/>
                </a:solidFill>
                <a:latin typeface="Times New Roman" panose="02020603050405020304" pitchFamily="18" charset="0"/>
                <a:cs typeface="Times New Roman" panose="02020603050405020304" pitchFamily="18" charset="0"/>
              </a:rPr>
              <a:t>ТОРТИЛЫ</a:t>
            </a:r>
            <a:br>
              <a:rPr lang="ru-RU" sz="2800" dirty="0">
                <a:solidFill>
                  <a:schemeClr val="accent1"/>
                </a:solidFill>
                <a:latin typeface="Times New Roman" panose="02020603050405020304" pitchFamily="18" charset="0"/>
                <a:cs typeface="Times New Roman" panose="02020603050405020304" pitchFamily="18" charset="0"/>
              </a:rPr>
            </a:br>
            <a:r>
              <a:rPr lang="ru-RU" sz="2800" dirty="0" smtClean="0">
                <a:solidFill>
                  <a:schemeClr val="accent1"/>
                </a:solidFill>
                <a:latin typeface="Times New Roman" panose="02020603050405020304" pitchFamily="18" charset="0"/>
                <a:cs typeface="Times New Roman" panose="02020603050405020304" pitchFamily="18" charset="0"/>
              </a:rPr>
              <a:t/>
            </a:r>
            <a:br>
              <a:rPr lang="ru-RU" sz="2800" dirty="0" smtClean="0">
                <a:solidFill>
                  <a:schemeClr val="accent1"/>
                </a:solidFill>
                <a:latin typeface="Times New Roman" panose="02020603050405020304" pitchFamily="18" charset="0"/>
                <a:cs typeface="Times New Roman" panose="02020603050405020304" pitchFamily="18" charset="0"/>
              </a:rPr>
            </a:br>
            <a:r>
              <a:rPr lang="ru-RU" sz="1800" b="1" dirty="0" smtClean="0">
                <a:solidFill>
                  <a:schemeClr val="accent1"/>
                </a:solidFill>
                <a:latin typeface="Times New Roman" panose="02020603050405020304" pitchFamily="18" charset="0"/>
                <a:cs typeface="Times New Roman" panose="02020603050405020304" pitchFamily="18" charset="0"/>
              </a:rPr>
              <a:t>Слова</a:t>
            </a:r>
            <a:r>
              <a:rPr lang="ru-RU" sz="1800" b="1" dirty="0">
                <a:solidFill>
                  <a:schemeClr val="accent1"/>
                </a:solidFill>
                <a:latin typeface="Times New Roman" panose="02020603050405020304" pitchFamily="18" charset="0"/>
                <a:cs typeface="Times New Roman" panose="02020603050405020304" pitchFamily="18" charset="0"/>
              </a:rPr>
              <a:t>: Юрий </a:t>
            </a:r>
            <a:r>
              <a:rPr lang="ru-RU" sz="1800" b="1" dirty="0" err="1">
                <a:solidFill>
                  <a:schemeClr val="accent1"/>
                </a:solidFill>
                <a:latin typeface="Times New Roman" panose="02020603050405020304" pitchFamily="18" charset="0"/>
                <a:cs typeface="Times New Roman" panose="02020603050405020304" pitchFamily="18" charset="0"/>
              </a:rPr>
              <a:t>Энтин</a:t>
            </a:r>
            <a:r>
              <a:rPr lang="ru-RU" sz="1800" b="1" dirty="0">
                <a:solidFill>
                  <a:schemeClr val="accent1"/>
                </a:solidFill>
                <a:latin typeface="Times New Roman" panose="02020603050405020304" pitchFamily="18" charset="0"/>
                <a:cs typeface="Times New Roman" panose="02020603050405020304" pitchFamily="18" charset="0"/>
              </a:rPr>
              <a:t/>
            </a:r>
            <a:br>
              <a:rPr lang="ru-RU" sz="1800" b="1" dirty="0">
                <a:solidFill>
                  <a:schemeClr val="accent1"/>
                </a:solidFill>
                <a:latin typeface="Times New Roman" panose="02020603050405020304" pitchFamily="18" charset="0"/>
                <a:cs typeface="Times New Roman" panose="02020603050405020304" pitchFamily="18" charset="0"/>
              </a:rPr>
            </a:br>
            <a:r>
              <a:rPr lang="ru-RU" sz="1800" b="1" dirty="0">
                <a:solidFill>
                  <a:schemeClr val="accent1"/>
                </a:solidFill>
                <a:latin typeface="Times New Roman" panose="02020603050405020304" pitchFamily="18" charset="0"/>
                <a:cs typeface="Times New Roman" panose="02020603050405020304" pitchFamily="18" charset="0"/>
              </a:rPr>
              <a:t>Музыка: Алексей </a:t>
            </a:r>
            <a:r>
              <a:rPr lang="ru-RU" sz="1800" b="1" dirty="0" smtClean="0">
                <a:solidFill>
                  <a:schemeClr val="accent1"/>
                </a:solidFill>
                <a:latin typeface="Times New Roman" panose="02020603050405020304" pitchFamily="18" charset="0"/>
                <a:cs typeface="Times New Roman" panose="02020603050405020304" pitchFamily="18" charset="0"/>
              </a:rPr>
              <a:t>Рыбников</a:t>
            </a:r>
            <a:br>
              <a:rPr lang="ru-RU" sz="1800" b="1" dirty="0" smtClean="0">
                <a:solidFill>
                  <a:schemeClr val="accent1"/>
                </a:solidFill>
                <a:latin typeface="Times New Roman" panose="02020603050405020304" pitchFamily="18" charset="0"/>
                <a:cs typeface="Times New Roman" panose="02020603050405020304" pitchFamily="18" charset="0"/>
              </a:rPr>
            </a:br>
            <a:r>
              <a:rPr lang="ru-RU" sz="1800" b="1" dirty="0">
                <a:solidFill>
                  <a:schemeClr val="accent1"/>
                </a:solidFill>
                <a:latin typeface="Times New Roman" panose="02020603050405020304" pitchFamily="18" charset="0"/>
                <a:cs typeface="Times New Roman" panose="02020603050405020304" pitchFamily="18" charset="0"/>
              </a:rPr>
              <a:t>И</a:t>
            </a:r>
            <a:r>
              <a:rPr lang="ru-RU" sz="1800" b="1" dirty="0" smtClean="0">
                <a:solidFill>
                  <a:schemeClr val="accent1"/>
                </a:solidFill>
                <a:latin typeface="Times New Roman" panose="02020603050405020304" pitchFamily="18" charset="0"/>
                <a:cs typeface="Times New Roman" panose="02020603050405020304" pitchFamily="18" charset="0"/>
              </a:rPr>
              <a:t>сполнитель: </a:t>
            </a:r>
            <a:r>
              <a:rPr lang="ru-RU" sz="1800" u="sng" dirty="0" err="1">
                <a:solidFill>
                  <a:schemeClr val="accent1"/>
                </a:solidFill>
                <a:latin typeface="Times New Roman" panose="02020603050405020304" pitchFamily="18" charset="0"/>
                <a:cs typeface="Times New Roman" panose="02020603050405020304" pitchFamily="18" charset="0"/>
              </a:rPr>
              <a:t>Рина</a:t>
            </a:r>
            <a:r>
              <a:rPr lang="ru-RU" sz="1800" u="sng" dirty="0">
                <a:solidFill>
                  <a:schemeClr val="accent1"/>
                </a:solidFill>
                <a:latin typeface="Times New Roman" panose="02020603050405020304" pitchFamily="18" charset="0"/>
                <a:cs typeface="Times New Roman" panose="02020603050405020304" pitchFamily="18" charset="0"/>
              </a:rPr>
              <a:t> Зелёная</a:t>
            </a:r>
            <a:r>
              <a:rPr lang="ru-RU" sz="1800" b="1" dirty="0">
                <a:solidFill>
                  <a:schemeClr val="accent1"/>
                </a:solidFill>
                <a:latin typeface="Times New Roman" panose="02020603050405020304" pitchFamily="18" charset="0"/>
                <a:cs typeface="Times New Roman" panose="02020603050405020304" pitchFamily="18" charset="0"/>
              </a:rPr>
              <a:t/>
            </a:r>
            <a:br>
              <a:rPr lang="ru-RU" sz="1800" b="1" dirty="0">
                <a:solidFill>
                  <a:schemeClr val="accent1"/>
                </a:solidFill>
                <a:latin typeface="Times New Roman" panose="02020603050405020304" pitchFamily="18" charset="0"/>
                <a:cs typeface="Times New Roman" panose="02020603050405020304" pitchFamily="18" charset="0"/>
              </a:rPr>
            </a:br>
            <a:endParaRPr lang="ru-RU" sz="1800" dirty="0">
              <a:solidFill>
                <a:schemeClr val="accent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71475" y="3895725"/>
            <a:ext cx="4572000" cy="2409825"/>
          </a:xfrm>
        </p:spPr>
        <p:txBody>
          <a:bodyPr/>
          <a:lstStyle/>
          <a:p>
            <a:pPr marL="0" indent="0" algn="ctr">
              <a:buNone/>
            </a:pPr>
            <a:r>
              <a:rPr lang="ru-RU" dirty="0">
                <a:solidFill>
                  <a:schemeClr val="tx1"/>
                </a:solidFill>
                <a:latin typeface="Times New Roman" panose="02020603050405020304" pitchFamily="18" charset="0"/>
                <a:cs typeface="Times New Roman" panose="02020603050405020304" pitchFamily="18" charset="0"/>
              </a:rPr>
              <a:t>Написана в </a:t>
            </a:r>
            <a:r>
              <a:rPr lang="ru-RU" dirty="0" smtClean="0">
                <a:solidFill>
                  <a:schemeClr val="tx1"/>
                </a:solidFill>
                <a:latin typeface="Times New Roman" panose="02020603050405020304" pitchFamily="18" charset="0"/>
                <a:cs typeface="Times New Roman" panose="02020603050405020304" pitchFamily="18" charset="0"/>
              </a:rPr>
              <a:t>куплетной </a:t>
            </a:r>
            <a:r>
              <a:rPr lang="ru-RU" dirty="0">
                <a:solidFill>
                  <a:schemeClr val="tx1"/>
                </a:solidFill>
                <a:latin typeface="Times New Roman" panose="02020603050405020304" pitchFamily="18" charset="0"/>
                <a:cs typeface="Times New Roman" panose="02020603050405020304" pitchFamily="18" charset="0"/>
              </a:rPr>
              <a:t>форме, структура песни: </a:t>
            </a:r>
            <a:r>
              <a:rPr lang="ru-RU" dirty="0" smtClean="0">
                <a:solidFill>
                  <a:schemeClr val="tx1"/>
                </a:solidFill>
                <a:latin typeface="Times New Roman" panose="02020603050405020304" pitchFamily="18" charset="0"/>
                <a:cs typeface="Times New Roman" panose="02020603050405020304" pitchFamily="18" charset="0"/>
              </a:rPr>
              <a:t>куплет-куплет-куплет, </a:t>
            </a:r>
            <a:r>
              <a:rPr lang="ru-RU" dirty="0">
                <a:solidFill>
                  <a:schemeClr val="tx1"/>
                </a:solidFill>
                <a:latin typeface="Times New Roman" panose="02020603050405020304" pitchFamily="18" charset="0"/>
                <a:cs typeface="Times New Roman" panose="02020603050405020304" pitchFamily="18" charset="0"/>
              </a:rPr>
              <a:t>в </a:t>
            </a:r>
            <a:r>
              <a:rPr lang="ru-RU" dirty="0" smtClean="0">
                <a:solidFill>
                  <a:schemeClr val="tx1"/>
                </a:solidFill>
                <a:latin typeface="Times New Roman" panose="02020603050405020304" pitchFamily="18" charset="0"/>
                <a:cs typeface="Times New Roman" panose="02020603050405020304" pitchFamily="18" charset="0"/>
              </a:rPr>
              <a:t>умеренном </a:t>
            </a:r>
            <a:r>
              <a:rPr lang="ru-RU" dirty="0">
                <a:solidFill>
                  <a:schemeClr val="tx1"/>
                </a:solidFill>
                <a:latin typeface="Times New Roman" panose="02020603050405020304" pitchFamily="18" charset="0"/>
                <a:cs typeface="Times New Roman" panose="02020603050405020304" pitchFamily="18" charset="0"/>
              </a:rPr>
              <a:t>темпе, в </a:t>
            </a:r>
            <a:r>
              <a:rPr lang="ru-RU" dirty="0" smtClean="0">
                <a:solidFill>
                  <a:schemeClr val="tx1"/>
                </a:solidFill>
                <a:latin typeface="Times New Roman" panose="02020603050405020304" pitchFamily="18" charset="0"/>
                <a:cs typeface="Times New Roman" panose="02020603050405020304" pitchFamily="18" charset="0"/>
              </a:rPr>
              <a:t>акцентированном </a:t>
            </a:r>
            <a:r>
              <a:rPr lang="ru-RU" dirty="0">
                <a:solidFill>
                  <a:schemeClr val="tx1"/>
                </a:solidFill>
                <a:latin typeface="Times New Roman" panose="02020603050405020304" pitchFamily="18" charset="0"/>
                <a:cs typeface="Times New Roman" panose="02020603050405020304" pitchFamily="18" charset="0"/>
              </a:rPr>
              <a:t>ритме, динамика </a:t>
            </a:r>
            <a:r>
              <a:rPr lang="ru-RU" dirty="0" smtClean="0">
                <a:solidFill>
                  <a:schemeClr val="tx1"/>
                </a:solidFill>
                <a:latin typeface="Times New Roman" panose="02020603050405020304" pitchFamily="18" charset="0"/>
                <a:cs typeface="Times New Roman" panose="02020603050405020304" pitchFamily="18" charset="0"/>
              </a:rPr>
              <a:t>пиано, </a:t>
            </a:r>
            <a:r>
              <a:rPr lang="ru-RU" dirty="0">
                <a:solidFill>
                  <a:schemeClr val="tx1"/>
                </a:solidFill>
                <a:latin typeface="Times New Roman" panose="02020603050405020304" pitchFamily="18" charset="0"/>
                <a:cs typeface="Times New Roman" panose="02020603050405020304" pitchFamily="18" charset="0"/>
              </a:rPr>
              <a:t>в </a:t>
            </a:r>
            <a:r>
              <a:rPr lang="ru-RU" dirty="0" smtClean="0">
                <a:solidFill>
                  <a:schemeClr val="tx1"/>
                </a:solidFill>
                <a:latin typeface="Times New Roman" panose="02020603050405020304" pitchFamily="18" charset="0"/>
                <a:cs typeface="Times New Roman" panose="02020603050405020304" pitchFamily="18" charset="0"/>
              </a:rPr>
              <a:t>низком </a:t>
            </a:r>
            <a:r>
              <a:rPr lang="ru-RU" dirty="0">
                <a:solidFill>
                  <a:schemeClr val="tx1"/>
                </a:solidFill>
                <a:latin typeface="Times New Roman" panose="02020603050405020304" pitchFamily="18" charset="0"/>
                <a:cs typeface="Times New Roman" panose="02020603050405020304" pitchFamily="18" charset="0"/>
              </a:rPr>
              <a:t>регистре, в гармонии </a:t>
            </a:r>
            <a:r>
              <a:rPr lang="ru-RU" dirty="0" smtClean="0">
                <a:solidFill>
                  <a:schemeClr val="tx1"/>
                </a:solidFill>
                <a:latin typeface="Times New Roman" panose="02020603050405020304" pitchFamily="18" charset="0"/>
                <a:cs typeface="Times New Roman" panose="02020603050405020304" pitchFamily="18" charset="0"/>
              </a:rPr>
              <a:t>ми-минор.</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2050" name="Picture 2" descr="C:\Users\Пользователь\Desktop\буратино\medium_36c210d5fbdaad86981a62c2e2a6a751.jpeg"/>
          <p:cNvPicPr>
            <a:picLocks noChangeAspect="1" noChangeArrowheads="1"/>
          </p:cNvPicPr>
          <p:nvPr/>
        </p:nvPicPr>
        <p:blipFill>
          <a:blip r:embed="rId2"/>
          <a:srcRect/>
          <a:stretch>
            <a:fillRect/>
          </a:stretch>
        </p:blipFill>
        <p:spPr bwMode="auto">
          <a:xfrm>
            <a:off x="4943475" y="0"/>
            <a:ext cx="5000166" cy="36593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1" name="Picture 3" descr="C:\Users\Пользователь\Desktop\буратино\images (1).jpg"/>
          <p:cNvPicPr>
            <a:picLocks noChangeAspect="1" noChangeArrowheads="1"/>
          </p:cNvPicPr>
          <p:nvPr/>
        </p:nvPicPr>
        <p:blipFill>
          <a:blip r:embed="rId3"/>
          <a:srcRect/>
          <a:stretch>
            <a:fillRect/>
          </a:stretch>
        </p:blipFill>
        <p:spPr bwMode="auto">
          <a:xfrm>
            <a:off x="6977575" y="3251395"/>
            <a:ext cx="5214425" cy="390578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11777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4889" y="1524854"/>
            <a:ext cx="3819524" cy="663229"/>
          </a:xfrm>
        </p:spPr>
        <p:txBody>
          <a:bodyPr>
            <a:normAutofit/>
          </a:bodyPr>
          <a:lstStyle/>
          <a:p>
            <a:pPr algn="ctr"/>
            <a:r>
              <a:rPr lang="ru-RU" sz="2800" b="1" dirty="0" smtClean="0">
                <a:solidFill>
                  <a:schemeClr val="accent1"/>
                </a:solidFill>
                <a:latin typeface="Times New Roman" panose="02020603050405020304" pitchFamily="18" charset="0"/>
                <a:cs typeface="Times New Roman" panose="02020603050405020304" pitchFamily="18" charset="0"/>
              </a:rPr>
              <a:t>Серенада Пьеро</a:t>
            </a:r>
            <a:endParaRPr lang="ru-RU" sz="2800" b="1" dirty="0">
              <a:solidFill>
                <a:schemeClr val="accent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2737" y="3562350"/>
            <a:ext cx="5103063" cy="382237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450" y="66675"/>
            <a:ext cx="4533900" cy="34004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Прямоугольник 5"/>
          <p:cNvSpPr/>
          <p:nvPr/>
        </p:nvSpPr>
        <p:spPr>
          <a:xfrm>
            <a:off x="771525" y="2733675"/>
            <a:ext cx="4286252" cy="923330"/>
          </a:xfrm>
          <a:prstGeom prst="rect">
            <a:avLst/>
          </a:prstGeom>
        </p:spPr>
        <p:txBody>
          <a:bodyPr wrap="square">
            <a:spAutoFit/>
          </a:bodyPr>
          <a:lstStyle/>
          <a:p>
            <a:pPr algn="ctr"/>
            <a:r>
              <a:rPr lang="ru-RU" b="1" dirty="0">
                <a:solidFill>
                  <a:schemeClr val="accent1"/>
                </a:solidFill>
                <a:latin typeface="Times New Roman" panose="02020603050405020304" pitchFamily="18" charset="0"/>
                <a:cs typeface="Times New Roman" panose="02020603050405020304" pitchFamily="18" charset="0"/>
              </a:rPr>
              <a:t>Слова: Булат Окуджава </a:t>
            </a:r>
            <a:br>
              <a:rPr lang="ru-RU" b="1" dirty="0">
                <a:solidFill>
                  <a:schemeClr val="accent1"/>
                </a:solidFill>
                <a:latin typeface="Times New Roman" panose="02020603050405020304" pitchFamily="18" charset="0"/>
                <a:cs typeface="Times New Roman" panose="02020603050405020304" pitchFamily="18" charset="0"/>
              </a:rPr>
            </a:br>
            <a:r>
              <a:rPr lang="ru-RU" b="1" dirty="0">
                <a:solidFill>
                  <a:schemeClr val="accent1"/>
                </a:solidFill>
                <a:latin typeface="Times New Roman" panose="02020603050405020304" pitchFamily="18" charset="0"/>
                <a:cs typeface="Times New Roman" panose="02020603050405020304" pitchFamily="18" charset="0"/>
              </a:rPr>
              <a:t>Музыка: Алексей </a:t>
            </a:r>
            <a:r>
              <a:rPr lang="ru-RU" b="1" dirty="0" smtClean="0">
                <a:solidFill>
                  <a:schemeClr val="accent1"/>
                </a:solidFill>
                <a:latin typeface="Times New Roman" panose="02020603050405020304" pitchFamily="18" charset="0"/>
                <a:cs typeface="Times New Roman" panose="02020603050405020304" pitchFamily="18" charset="0"/>
              </a:rPr>
              <a:t>Рыбников</a:t>
            </a:r>
          </a:p>
          <a:p>
            <a:pPr algn="ctr"/>
            <a:r>
              <a:rPr lang="ru-RU" b="1" i="0" dirty="0" smtClean="0">
                <a:solidFill>
                  <a:schemeClr val="accent1"/>
                </a:solidFill>
                <a:effectLst/>
                <a:latin typeface="Times New Roman" panose="02020603050405020304" pitchFamily="18" charset="0"/>
                <a:cs typeface="Times New Roman" panose="02020603050405020304" pitchFamily="18" charset="0"/>
              </a:rPr>
              <a:t>Исполнитель: </a:t>
            </a:r>
            <a:r>
              <a:rPr lang="ru-RU" i="0" dirty="0" smtClean="0">
                <a:solidFill>
                  <a:schemeClr val="accent1"/>
                </a:solidFill>
                <a:effectLst/>
                <a:latin typeface="Times New Roman" panose="02020603050405020304" pitchFamily="18" charset="0"/>
                <a:cs typeface="Times New Roman" panose="02020603050405020304" pitchFamily="18" charset="0"/>
              </a:rPr>
              <a:t>Ирина </a:t>
            </a:r>
            <a:r>
              <a:rPr lang="ru-RU" i="0" dirty="0" err="1" smtClean="0">
                <a:solidFill>
                  <a:schemeClr val="accent1"/>
                </a:solidFill>
                <a:effectLst/>
                <a:latin typeface="Times New Roman" panose="02020603050405020304" pitchFamily="18" charset="0"/>
                <a:cs typeface="Times New Roman" panose="02020603050405020304" pitchFamily="18" charset="0"/>
              </a:rPr>
              <a:t>Понаровская</a:t>
            </a:r>
            <a:endParaRPr lang="ru-RU" i="0" dirty="0">
              <a:solidFill>
                <a:schemeClr val="accent1"/>
              </a:solidFill>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47676" y="4400550"/>
            <a:ext cx="6565061" cy="1200329"/>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Написана в </a:t>
            </a:r>
            <a:r>
              <a:rPr lang="ru-RU" dirty="0" err="1">
                <a:latin typeface="Times New Roman" panose="02020603050405020304" pitchFamily="18" charset="0"/>
                <a:cs typeface="Times New Roman" panose="02020603050405020304" pitchFamily="18" charset="0"/>
              </a:rPr>
              <a:t>запевно-припевной</a:t>
            </a:r>
            <a:r>
              <a:rPr lang="ru-RU" dirty="0">
                <a:latin typeface="Times New Roman" panose="02020603050405020304" pitchFamily="18" charset="0"/>
                <a:cs typeface="Times New Roman" panose="02020603050405020304" pitchFamily="18" charset="0"/>
              </a:rPr>
              <a:t> форме, структура песни: куплет–припев-куплет-припев, в</a:t>
            </a:r>
            <a:r>
              <a:rPr lang="ru-RU" dirty="0">
                <a:solidFill>
                  <a:srgbClr val="FF000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умеренном темпе, в акцентированном ритме, </a:t>
            </a:r>
            <a:r>
              <a:rPr lang="ru-RU" dirty="0" smtClean="0">
                <a:latin typeface="Times New Roman" panose="02020603050405020304" pitchFamily="18" charset="0"/>
                <a:cs typeface="Times New Roman" panose="02020603050405020304" pitchFamily="18" charset="0"/>
              </a:rPr>
              <a:t>динамика меццо-форте, </a:t>
            </a:r>
            <a:r>
              <a:rPr lang="ru-RU" dirty="0">
                <a:latin typeface="Times New Roman" panose="02020603050405020304" pitchFamily="18" charset="0"/>
                <a:cs typeface="Times New Roman" panose="02020603050405020304" pitchFamily="18" charset="0"/>
              </a:rPr>
              <a:t>в смешанном регистре,</a:t>
            </a:r>
            <a:r>
              <a:rPr lang="ru-RU" dirty="0">
                <a:solidFill>
                  <a:srgbClr val="FF000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 гармонии </a:t>
            </a:r>
            <a:r>
              <a:rPr lang="ru-RU" dirty="0" smtClean="0">
                <a:latin typeface="Times New Roman" panose="02020603050405020304" pitchFamily="18" charset="0"/>
                <a:cs typeface="Times New Roman" panose="02020603050405020304" pitchFamily="18" charset="0"/>
              </a:rPr>
              <a:t>ми-минор переходящей в ми-мажор.</a:t>
            </a:r>
            <a:endParaRPr lang="ru-RU" dirty="0">
              <a:latin typeface="Times New Roman" panose="02020603050405020304" pitchFamily="18" charset="0"/>
              <a:cs typeface="Times New Roman" panose="02020603050405020304" pitchFamily="18" charset="0"/>
            </a:endParaRPr>
          </a:p>
        </p:txBody>
      </p:sp>
    </p:spTree>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5" y="1066800"/>
            <a:ext cx="11953875" cy="1352550"/>
          </a:xfrm>
        </p:spPr>
        <p:txBody>
          <a:bodyPr>
            <a:normAutofit/>
          </a:bodyPr>
          <a:lstStyle/>
          <a:p>
            <a:pPr algn="ctr"/>
            <a:r>
              <a:rPr lang="en-US" sz="2800" b="1" dirty="0" smtClean="0">
                <a:latin typeface="Times New Roman" panose="02020603050405020304" pitchFamily="18" charset="0"/>
                <a:cs typeface="Times New Roman" panose="02020603050405020304" pitchFamily="18" charset="0"/>
              </a:rPr>
              <a:t>III. </a:t>
            </a:r>
            <a:r>
              <a:rPr lang="ru-RU" sz="2800" b="1" dirty="0" smtClean="0">
                <a:latin typeface="Times New Roman" panose="02020603050405020304" pitchFamily="18" charset="0"/>
                <a:cs typeface="Times New Roman" panose="02020603050405020304" pitchFamily="18" charset="0"/>
              </a:rPr>
              <a:t>Какие </a:t>
            </a:r>
            <a:r>
              <a:rPr lang="ru-RU" sz="2800" b="1" dirty="0">
                <a:latin typeface="Times New Roman" panose="02020603050405020304" pitchFamily="18" charset="0"/>
                <a:cs typeface="Times New Roman" panose="02020603050405020304" pitchFamily="18" charset="0"/>
              </a:rPr>
              <a:t>песни понравились больше всего? Почему</a:t>
            </a:r>
            <a:r>
              <a:rPr lang="ru-RU" sz="2800" b="1" dirty="0" smtClean="0">
                <a:latin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61999" y="2333625"/>
            <a:ext cx="9991725" cy="2428875"/>
          </a:xfrm>
        </p:spPr>
        <p:txBody>
          <a:bodyPr/>
          <a:lstStyle/>
          <a:p>
            <a:pPr marL="0" indent="0">
              <a:buNone/>
            </a:pPr>
            <a:r>
              <a:rPr lang="ru-RU" sz="2400" dirty="0" smtClean="0">
                <a:solidFill>
                  <a:schemeClr val="accent1"/>
                </a:solidFill>
                <a:latin typeface="Times New Roman" panose="02020603050405020304" pitchFamily="18" charset="0"/>
                <a:cs typeface="Times New Roman" panose="02020603050405020304" pitchFamily="18" charset="0"/>
              </a:rPr>
              <a:t>Больше </a:t>
            </a:r>
            <a:r>
              <a:rPr lang="ru-RU" sz="2400" dirty="0" smtClean="0">
                <a:solidFill>
                  <a:schemeClr val="accent1"/>
                </a:solidFill>
                <a:latin typeface="Times New Roman" panose="02020603050405020304" pitchFamily="18" charset="0"/>
                <a:cs typeface="Times New Roman" panose="02020603050405020304" pitchFamily="18" charset="0"/>
              </a:rPr>
              <a:t>всего мне понравились песня «Буратино» и песня Дуремара. </a:t>
            </a:r>
          </a:p>
          <a:p>
            <a:pPr marL="0" indent="0">
              <a:buNone/>
            </a:pPr>
            <a:r>
              <a:rPr lang="ru-RU" sz="2400" dirty="0" smtClean="0">
                <a:solidFill>
                  <a:schemeClr val="accent1"/>
                </a:solidFill>
                <a:latin typeface="Times New Roman" panose="02020603050405020304" pitchFamily="18" charset="0"/>
                <a:cs typeface="Times New Roman" panose="02020603050405020304" pitchFamily="18" charset="0"/>
              </a:rPr>
              <a:t>Потому что в песне Буратино  живая, активная и красивая </a:t>
            </a:r>
            <a:r>
              <a:rPr lang="ru-RU" sz="2400" dirty="0" smtClean="0">
                <a:solidFill>
                  <a:schemeClr val="accent1"/>
                </a:solidFill>
                <a:latin typeface="Times New Roman" panose="02020603050405020304" pitchFamily="18" charset="0"/>
                <a:cs typeface="Times New Roman" panose="02020603050405020304" pitchFamily="18" charset="0"/>
              </a:rPr>
              <a:t>музыка.</a:t>
            </a:r>
          </a:p>
          <a:p>
            <a:pPr marL="0" indent="0">
              <a:buNone/>
            </a:pPr>
            <a:r>
              <a:rPr lang="ru-RU" sz="2400" dirty="0" smtClean="0">
                <a:solidFill>
                  <a:schemeClr val="accent1"/>
                </a:solidFill>
                <a:latin typeface="Times New Roman" panose="02020603050405020304" pitchFamily="18" charset="0"/>
                <a:cs typeface="Times New Roman" panose="02020603050405020304" pitchFamily="18" charset="0"/>
              </a:rPr>
              <a:t>А </a:t>
            </a:r>
            <a:r>
              <a:rPr lang="ru-RU" sz="2400" dirty="0" smtClean="0">
                <a:solidFill>
                  <a:schemeClr val="accent1"/>
                </a:solidFill>
                <a:latin typeface="Times New Roman" panose="02020603050405020304" pitchFamily="18" charset="0"/>
                <a:cs typeface="Times New Roman" panose="02020603050405020304" pitchFamily="18" charset="0"/>
              </a:rPr>
              <a:t>в песне Дуремара мне нравятся неожиданные музыкальные переходы.</a:t>
            </a:r>
            <a:endParaRPr lang="ru-RU" sz="24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963165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231" y="523874"/>
            <a:ext cx="3829089" cy="5133974"/>
          </a:xfrm>
          <a:prstGeom prst="rect">
            <a:avLst/>
          </a:prstGeom>
        </p:spPr>
      </p:pic>
      <p:sp>
        <p:nvSpPr>
          <p:cNvPr id="2" name="Заголовок 1"/>
          <p:cNvSpPr>
            <a:spLocks noGrp="1"/>
          </p:cNvSpPr>
          <p:nvPr>
            <p:ph type="title"/>
          </p:nvPr>
        </p:nvSpPr>
        <p:spPr>
          <a:xfrm>
            <a:off x="356214" y="1543047"/>
            <a:ext cx="6477001" cy="2066927"/>
          </a:xfrm>
        </p:spPr>
        <p:txBody>
          <a:bodyPr>
            <a:noAutofit/>
          </a:bodyPr>
          <a:lstStyle/>
          <a:p>
            <a:pPr algn="ctr"/>
            <a:r>
              <a:rPr lang="en-US" sz="2400" b="1" dirty="0" smtClean="0">
                <a:latin typeface="Times New Roman" panose="02020603050405020304" pitchFamily="18" charset="0"/>
                <a:cs typeface="Times New Roman" panose="02020603050405020304" pitchFamily="18" charset="0"/>
              </a:rPr>
              <a:t>IV. </a:t>
            </a:r>
            <a:r>
              <a:rPr lang="ru-RU" sz="2400" b="1" dirty="0" smtClean="0">
                <a:latin typeface="Times New Roman" panose="02020603050405020304" pitchFamily="18" charset="0"/>
                <a:cs typeface="Times New Roman" panose="02020603050405020304" pitchFamily="18" charset="0"/>
              </a:rPr>
              <a:t>Если </a:t>
            </a:r>
            <a:r>
              <a:rPr lang="ru-RU" sz="2400" b="1" dirty="0">
                <a:latin typeface="Times New Roman" panose="02020603050405020304" pitchFamily="18" charset="0"/>
                <a:cs typeface="Times New Roman" panose="02020603050405020304" pitchFamily="18" charset="0"/>
              </a:rPr>
              <a:t>бы у вас была возможность сняться в данном мюзикле, то какую бы вы хотели сыграть роль? Почему?</a:t>
            </a:r>
            <a:br>
              <a:rPr lang="ru-RU" sz="2400" b="1" dirty="0">
                <a:latin typeface="Times New Roman" panose="02020603050405020304" pitchFamily="18" charset="0"/>
                <a:cs typeface="Times New Roman" panose="02020603050405020304" pitchFamily="18" charset="0"/>
              </a:rPr>
            </a:b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9990" y="3333749"/>
            <a:ext cx="6753225" cy="2733676"/>
          </a:xfrm>
        </p:spPr>
        <p:txBody>
          <a:bodyPr/>
          <a:lstStyle/>
          <a:p>
            <a:pPr marL="0" indent="0" algn="ctr">
              <a:buNone/>
            </a:pPr>
            <a:r>
              <a:rPr lang="ru-RU" b="1" dirty="0" smtClean="0"/>
              <a:t>Если бы у меня была возможность сняться в данном мюзикле, то я бы сыграл роль БУРАТИНО! Потому что он веселый, добрый и справедливый! </a:t>
            </a:r>
            <a:endParaRPr lang="ru-RU" b="1" dirty="0"/>
          </a:p>
        </p:txBody>
      </p:sp>
    </p:spTree>
    <p:extLst>
      <p:ext uri="{BB962C8B-B14F-4D97-AF65-F5344CB8AC3E}">
        <p14:creationId xmlns:p14="http://schemas.microsoft.com/office/powerpoint/2010/main" val="19043892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075" y="1494840"/>
            <a:ext cx="5676900" cy="4638675"/>
          </a:xfrm>
        </p:spPr>
        <p:txBody>
          <a:bodyPr>
            <a:noAutofit/>
          </a:bodyPr>
          <a:lstStyle/>
          <a:p>
            <a:r>
              <a:rPr lang="ru-RU" sz="2800" b="1" dirty="0" smtClean="0">
                <a:solidFill>
                  <a:schemeClr val="accent1"/>
                </a:solidFill>
                <a:latin typeface="Times New Roman" panose="02020603050405020304" pitchFamily="18" charset="0"/>
                <a:cs typeface="Times New Roman" panose="02020603050405020304" pitchFamily="18" charset="0"/>
              </a:rPr>
              <a:t>Режиссер фильма </a:t>
            </a:r>
            <a:br>
              <a:rPr lang="ru-RU" sz="2800" b="1" dirty="0" smtClean="0">
                <a:solidFill>
                  <a:schemeClr val="accent1"/>
                </a:solidFill>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a:t>
            </a:r>
            <a:r>
              <a:rPr lang="ru-RU" sz="2400" b="1" dirty="0" smtClean="0">
                <a:latin typeface="Times New Roman" panose="02020603050405020304" pitchFamily="18" charset="0"/>
                <a:cs typeface="Times New Roman" panose="02020603050405020304" pitchFamily="18" charset="0"/>
              </a:rPr>
              <a:t>Леони́д </a:t>
            </a:r>
            <a:r>
              <a:rPr lang="ru-RU" sz="2400" b="1" dirty="0" err="1">
                <a:latin typeface="Times New Roman" panose="02020603050405020304" pitchFamily="18" charset="0"/>
                <a:cs typeface="Times New Roman" panose="02020603050405020304" pitchFamily="18" charset="0"/>
              </a:rPr>
              <a:t>Алексе́евич</a:t>
            </a:r>
            <a:r>
              <a:rPr lang="ru-RU" sz="2400" b="1" dirty="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Неча́ев</a:t>
            </a:r>
            <a:r>
              <a:rPr lang="ru-RU" sz="2400" b="1" dirty="0" smtClean="0">
                <a:latin typeface="Times New Roman" panose="02020603050405020304" pitchFamily="18" charset="0"/>
                <a:cs typeface="Times New Roman" panose="02020603050405020304" pitchFamily="18" charset="0"/>
              </a:rPr>
              <a:t/>
            </a:r>
            <a:br>
              <a:rPr lang="ru-RU" sz="2400" b="1"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a:t>
            </a:r>
            <a:r>
              <a:rPr lang="ru-RU" sz="1800" dirty="0">
                <a:latin typeface="Times New Roman" panose="02020603050405020304" pitchFamily="18" charset="0"/>
                <a:cs typeface="Times New Roman" panose="02020603050405020304" pitchFamily="18" charset="0"/>
              </a:rPr>
              <a:t>3 мая 1939, Москва — 23 января 2010, там же) — белорусский и российский советский кинорежиссёр, </a:t>
            </a:r>
            <a:r>
              <a:rPr lang="ru-RU" sz="1800" dirty="0" smtClean="0">
                <a:latin typeface="Times New Roman" panose="02020603050405020304" pitchFamily="18" charset="0"/>
                <a:cs typeface="Times New Roman" panose="02020603050405020304" pitchFamily="18" charset="0"/>
              </a:rPr>
              <a:t>Заслуженный деятель </a:t>
            </a:r>
            <a:r>
              <a:rPr lang="ru-RU" sz="1800" dirty="0">
                <a:latin typeface="Times New Roman" panose="02020603050405020304" pitchFamily="18" charset="0"/>
                <a:cs typeface="Times New Roman" panose="02020603050405020304" pitchFamily="18" charset="0"/>
              </a:rPr>
              <a:t>искусств Российской Федерации (1995</a:t>
            </a:r>
            <a:r>
              <a:rPr lang="ru-RU" sz="1800" dirty="0" smtClean="0">
                <a:latin typeface="Times New Roman" panose="02020603050405020304" pitchFamily="18" charset="0"/>
                <a:cs typeface="Times New Roman" panose="02020603050405020304" pitchFamily="18" charset="0"/>
              </a:rPr>
              <a:t>),</a:t>
            </a:r>
            <a:r>
              <a:rPr lang="ru-RU" sz="1800" dirty="0">
                <a:latin typeface="Times New Roman" panose="02020603050405020304" pitchFamily="18" charset="0"/>
                <a:cs typeface="Times New Roman" panose="02020603050405020304" pitchFamily="18" charset="0"/>
              </a:rPr>
              <a:t> народный артист Российской Федерации (2003</a:t>
            </a:r>
            <a:r>
              <a:rPr lang="ru-RU" sz="1800" dirty="0" smtClean="0">
                <a:latin typeface="Times New Roman" panose="02020603050405020304" pitchFamily="18" charset="0"/>
                <a:cs typeface="Times New Roman" panose="02020603050405020304" pitchFamily="18" charset="0"/>
              </a:rPr>
              <a:t>).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Леонид </a:t>
            </a:r>
            <a:r>
              <a:rPr lang="ru-RU" sz="1800" dirty="0">
                <a:latin typeface="Times New Roman" panose="02020603050405020304" pitchFamily="18" charset="0"/>
                <a:cs typeface="Times New Roman" panose="02020603050405020304" pitchFamily="18" charset="0"/>
              </a:rPr>
              <a:t>Нечаев стал первым кавалером Ордена Буратино, учреждённого детьми города Зеленоградска Калининградской области, которым награждаются </a:t>
            </a:r>
            <a:r>
              <a:rPr lang="ru-RU" sz="1800" i="1" dirty="0">
                <a:latin typeface="Times New Roman" panose="02020603050405020304" pitchFamily="18" charset="0"/>
                <a:cs typeface="Times New Roman" panose="02020603050405020304" pitchFamily="18" charset="0"/>
              </a:rPr>
              <a:t>«деятели культуры, учёные, педагоги и другие взрослые, достигшие высот в воспитании у детей и подростков внутренней свободы, чистоты помыслов, гражданской активности, уверенности в собственных силах»</a:t>
            </a:r>
            <a:r>
              <a:rPr lang="ru-RU" sz="1800" dirty="0">
                <a:latin typeface="Times New Roman" panose="02020603050405020304" pitchFamily="18" charset="0"/>
                <a:cs typeface="Times New Roman" panose="02020603050405020304" pitchFamily="18" charset="0"/>
              </a:rPr>
              <a:t>.</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49604" y="725379"/>
            <a:ext cx="4323271" cy="540813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6027235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1475" y="2571751"/>
            <a:ext cx="4572000" cy="771524"/>
          </a:xfrm>
        </p:spPr>
        <p:txBody>
          <a:bodyPr>
            <a:noAutofit/>
          </a:bodyPr>
          <a:lstStyle/>
          <a:p>
            <a:r>
              <a:rPr lang="ru-RU" sz="4400" dirty="0" smtClean="0">
                <a:solidFill>
                  <a:schemeClr val="accent1"/>
                </a:solidFill>
                <a:latin typeface="Times New Roman" panose="02020603050405020304" pitchFamily="18" charset="0"/>
                <a:cs typeface="Times New Roman" panose="02020603050405020304" pitchFamily="18" charset="0"/>
              </a:rPr>
              <a:t>В ролях: </a:t>
            </a:r>
            <a:r>
              <a:rPr lang="ru-RU" sz="4400" dirty="0" smtClean="0">
                <a:latin typeface="Times New Roman" panose="02020603050405020304" pitchFamily="18" charset="0"/>
                <a:cs typeface="Times New Roman" panose="02020603050405020304" pitchFamily="18" charset="0"/>
              </a:rPr>
              <a:t/>
            </a:r>
            <a:br>
              <a:rPr lang="ru-RU" sz="4400" dirty="0" smtClean="0">
                <a:latin typeface="Times New Roman" panose="02020603050405020304" pitchFamily="18" charset="0"/>
                <a:cs typeface="Times New Roman" panose="02020603050405020304" pitchFamily="18" charset="0"/>
              </a:rPr>
            </a:br>
            <a:r>
              <a:rPr lang="ru-RU" sz="4400" dirty="0">
                <a:latin typeface="Times New Roman" panose="02020603050405020304" pitchFamily="18" charset="0"/>
                <a:cs typeface="Times New Roman" panose="02020603050405020304" pitchFamily="18" charset="0"/>
              </a:rPr>
              <a:t/>
            </a:r>
            <a:br>
              <a:rPr lang="ru-RU" sz="4400" dirty="0">
                <a:latin typeface="Times New Roman" panose="02020603050405020304" pitchFamily="18" charset="0"/>
                <a:cs typeface="Times New Roman" panose="02020603050405020304" pitchFamily="18" charset="0"/>
              </a:rPr>
            </a:br>
            <a:r>
              <a:rPr lang="ru-RU" sz="4400" dirty="0" smtClean="0">
                <a:solidFill>
                  <a:srgbClr val="FF0000"/>
                </a:solidFill>
                <a:latin typeface="Times New Roman" panose="02020603050405020304" pitchFamily="18" charset="0"/>
                <a:cs typeface="Times New Roman" panose="02020603050405020304" pitchFamily="18" charset="0"/>
              </a:rPr>
              <a:t>БУРАТИНО –</a:t>
            </a:r>
            <a:r>
              <a:rPr lang="ru-RU" sz="2400" dirty="0" smtClean="0">
                <a:solidFill>
                  <a:srgbClr val="FF0000"/>
                </a:solidFill>
                <a:latin typeface="Times New Roman" panose="02020603050405020304" pitchFamily="18" charset="0"/>
                <a:cs typeface="Times New Roman" panose="02020603050405020304" pitchFamily="18" charset="0"/>
              </a:rPr>
              <a:t/>
            </a:r>
            <a:br>
              <a:rPr lang="ru-RU" sz="2400" dirty="0" smtClean="0">
                <a:solidFill>
                  <a:srgbClr val="FF0000"/>
                </a:solidFill>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Дми́трий </a:t>
            </a:r>
            <a:r>
              <a:rPr lang="ru-RU" sz="1600" b="1" dirty="0" err="1">
                <a:latin typeface="Times New Roman" panose="02020603050405020304" pitchFamily="18" charset="0"/>
                <a:cs typeface="Times New Roman" panose="02020603050405020304" pitchFamily="18" charset="0"/>
              </a:rPr>
              <a:t>Влади́мирович</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Ио́сифов</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род. 22 октября 1965, Минск, БССР, СССР) — советский, белорусский и российский актёр, кинорежиссёр </a:t>
            </a:r>
            <a:r>
              <a:rPr lang="ru-RU" sz="1600" dirty="0" smtClean="0">
                <a:latin typeface="Times New Roman" panose="02020603050405020304" pitchFamily="18" charset="0"/>
                <a:cs typeface="Times New Roman" panose="02020603050405020304" pitchFamily="18" charset="0"/>
              </a:rPr>
              <a:t>и</a:t>
            </a:r>
            <a:br>
              <a:rPr lang="ru-RU" sz="1600"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t>
            </a:r>
            <a:r>
              <a:rPr lang="ru-RU" sz="1600" u="sng" dirty="0">
                <a:latin typeface="Times New Roman" panose="02020603050405020304" pitchFamily="18" charset="0"/>
                <a:cs typeface="Times New Roman" panose="02020603050405020304" pitchFamily="18" charset="0"/>
              </a:rPr>
              <a:t>сценарист</a:t>
            </a:r>
            <a:endParaRPr lang="ru-RU" sz="16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4416" y="969473"/>
            <a:ext cx="6550859" cy="469790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88939659"/>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61926"/>
            <a:ext cx="11820525" cy="1323974"/>
          </a:xfrm>
        </p:spPr>
        <p:txBody>
          <a:bodyPr>
            <a:noAutofit/>
          </a:bodyPr>
          <a:lstStyle/>
          <a:p>
            <a:r>
              <a:rPr lang="ru-RU" b="1" dirty="0" smtClean="0">
                <a:solidFill>
                  <a:srgbClr val="FF0000"/>
                </a:solidFill>
                <a:latin typeface="Times New Roman" panose="02020603050405020304" pitchFamily="18" charset="0"/>
                <a:cs typeface="Times New Roman" panose="02020603050405020304" pitchFamily="18" charset="0"/>
              </a:rPr>
              <a:t>МАЛЬВИНА </a:t>
            </a:r>
            <a:r>
              <a:rPr lang="ru-RU"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Татья́на</a:t>
            </a:r>
            <a:r>
              <a:rPr lang="ru-RU" sz="2800" b="1" dirty="0" smtClean="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Анато́льевна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Проце́нко</a:t>
            </a:r>
            <a:r>
              <a:rPr lang="ru-RU" sz="2800" dirty="0">
                <a:latin typeface="Times New Roman" panose="02020603050405020304" pitchFamily="18" charset="0"/>
                <a:cs typeface="Times New Roman" panose="02020603050405020304" pitchFamily="18" charset="0"/>
              </a:rPr>
              <a:t>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6889" y="2076450"/>
            <a:ext cx="5562599" cy="41719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30279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352425"/>
            <a:ext cx="8534400" cy="1304925"/>
          </a:xfrm>
        </p:spPr>
        <p:txBody>
          <a:bodyPr/>
          <a:lstStyle/>
          <a:p>
            <a:pPr algn="ctr"/>
            <a:r>
              <a:rPr lang="ru-RU" dirty="0" smtClean="0">
                <a:latin typeface="Times New Roman" panose="02020603050405020304" pitchFamily="18" charset="0"/>
                <a:cs typeface="Times New Roman" panose="02020603050405020304" pitchFamily="18" charset="0"/>
              </a:rPr>
              <a:t>Роман </a:t>
            </a:r>
            <a:r>
              <a:rPr lang="ru-RU" dirty="0" err="1">
                <a:latin typeface="Times New Roman" panose="02020603050405020304" pitchFamily="18" charset="0"/>
                <a:cs typeface="Times New Roman" panose="02020603050405020304" pitchFamily="18" charset="0"/>
              </a:rPr>
              <a:t>Столкарц</a:t>
            </a:r>
            <a:r>
              <a:rPr lang="ru-RU" dirty="0">
                <a:latin typeface="Times New Roman" panose="02020603050405020304" pitchFamily="18" charset="0"/>
                <a:cs typeface="Times New Roman" panose="02020603050405020304" pitchFamily="18" charset="0"/>
              </a:rPr>
              <a:t> — </a:t>
            </a:r>
            <a:r>
              <a:rPr lang="ru-RU" dirty="0" smtClean="0">
                <a:solidFill>
                  <a:srgbClr val="FF0000"/>
                </a:solidFill>
                <a:latin typeface="Times New Roman" panose="02020603050405020304" pitchFamily="18" charset="0"/>
                <a:cs typeface="Times New Roman" panose="02020603050405020304" pitchFamily="18" charset="0"/>
              </a:rPr>
              <a:t>Пьеро</a:t>
            </a:r>
            <a:br>
              <a:rPr lang="ru-RU" dirty="0" smtClean="0">
                <a:solidFill>
                  <a:srgbClr val="FF0000"/>
                </a:solidFill>
                <a:latin typeface="Times New Roman" panose="02020603050405020304" pitchFamily="18" charset="0"/>
                <a:cs typeface="Times New Roman" panose="02020603050405020304" pitchFamily="18" charset="0"/>
              </a:rPr>
            </a:br>
            <a:endParaRPr lang="ru-RU" dirty="0">
              <a:solidFill>
                <a:srgbClr val="FF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l="922" t="5534" r="1237" b="34914"/>
          <a:stretch/>
        </p:blipFill>
        <p:spPr>
          <a:xfrm>
            <a:off x="1161208" y="1809750"/>
            <a:ext cx="8907304" cy="38862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79155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5000" y="4857750"/>
            <a:ext cx="8277224" cy="1885950"/>
          </a:xfrm>
        </p:spPr>
        <p:txBody>
          <a:bodyPr>
            <a:normAutofit/>
          </a:bodyPr>
          <a:lstStyle/>
          <a:p>
            <a:r>
              <a:rPr lang="ru-RU" dirty="0">
                <a:latin typeface="Times New Roman" panose="02020603050405020304" pitchFamily="18" charset="0"/>
                <a:cs typeface="Times New Roman" panose="02020603050405020304" pitchFamily="18" charset="0"/>
              </a:rPr>
              <a:t>Томас </a:t>
            </a:r>
            <a:r>
              <a:rPr lang="ru-RU" dirty="0" err="1">
                <a:latin typeface="Times New Roman" panose="02020603050405020304" pitchFamily="18" charset="0"/>
                <a:cs typeface="Times New Roman" panose="02020603050405020304" pitchFamily="18" charset="0"/>
              </a:rPr>
              <a:t>Аугустинас</a:t>
            </a:r>
            <a:r>
              <a:rPr lang="ru-RU" dirty="0">
                <a:latin typeface="Times New Roman" panose="02020603050405020304" pitchFamily="18" charset="0"/>
                <a:cs typeface="Times New Roman" panose="02020603050405020304" pitchFamily="18" charset="0"/>
              </a:rPr>
              <a:t> — </a:t>
            </a:r>
            <a:r>
              <a:rPr lang="ru-RU" i="1" dirty="0" err="1">
                <a:solidFill>
                  <a:srgbClr val="FF0000"/>
                </a:solidFill>
                <a:latin typeface="Times New Roman" panose="02020603050405020304" pitchFamily="18" charset="0"/>
                <a:cs typeface="Times New Roman" panose="02020603050405020304" pitchFamily="18" charset="0"/>
              </a:rPr>
              <a:t>Артемон</a:t>
            </a:r>
            <a:r>
              <a:rPr lang="ru-RU" dirty="0">
                <a:solidFill>
                  <a:srgbClr val="FF0000"/>
                </a:solidFill>
                <a:latin typeface="Times New Roman" panose="02020603050405020304" pitchFamily="18" charset="0"/>
                <a:cs typeface="Times New Roman" panose="02020603050405020304" pitchFamily="18" charset="0"/>
              </a:rPr>
              <a:t/>
            </a:r>
            <a:br>
              <a:rPr lang="ru-RU" dirty="0">
                <a:solidFill>
                  <a:srgbClr val="FF0000"/>
                </a:solidFill>
                <a:latin typeface="Times New Roman" panose="02020603050405020304" pitchFamily="18" charset="0"/>
                <a:cs typeface="Times New Roman" panose="02020603050405020304" pitchFamily="18" charset="0"/>
              </a:rPr>
            </a:br>
            <a:endParaRPr lang="ru-RU" dirty="0">
              <a:solidFill>
                <a:srgbClr val="FF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7950" y="390524"/>
            <a:ext cx="5747280" cy="42673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99904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7850" y="4487332"/>
            <a:ext cx="7370761" cy="2713568"/>
          </a:xfrm>
        </p:spPr>
        <p:txBody>
          <a:bodyPr>
            <a:normAutofit/>
          </a:bodyPr>
          <a:lstStyle/>
          <a:p>
            <a:r>
              <a:rPr lang="ru-RU" dirty="0">
                <a:latin typeface="Times New Roman" panose="02020603050405020304" pitchFamily="18" charset="0"/>
                <a:cs typeface="Times New Roman" panose="02020603050405020304" pitchFamily="18" charset="0"/>
              </a:rPr>
              <a:t>Григорий </a:t>
            </a:r>
            <a:r>
              <a:rPr lang="ru-RU" dirty="0" err="1">
                <a:latin typeface="Times New Roman" panose="02020603050405020304" pitchFamily="18" charset="0"/>
                <a:cs typeface="Times New Roman" panose="02020603050405020304" pitchFamily="18" charset="0"/>
              </a:rPr>
              <a:t>Светлорусов</a:t>
            </a:r>
            <a:r>
              <a:rPr lang="ru-RU" dirty="0">
                <a:latin typeface="Times New Roman" panose="02020603050405020304" pitchFamily="18" charset="0"/>
                <a:cs typeface="Times New Roman" panose="02020603050405020304" pitchFamily="18" charset="0"/>
              </a:rPr>
              <a:t> — </a:t>
            </a:r>
            <a:r>
              <a:rPr lang="ru-RU" i="1" dirty="0">
                <a:solidFill>
                  <a:srgbClr val="FF0000"/>
                </a:solidFill>
                <a:latin typeface="Times New Roman" panose="02020603050405020304" pitchFamily="18" charset="0"/>
                <a:cs typeface="Times New Roman" panose="02020603050405020304" pitchFamily="18" charset="0"/>
              </a:rPr>
              <a:t>Арлекин</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4717" y="183190"/>
            <a:ext cx="3390314" cy="45204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065" y="500801"/>
            <a:ext cx="4891893" cy="366892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5758114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0050" y="286603"/>
            <a:ext cx="11645035" cy="751622"/>
          </a:xfrm>
        </p:spPr>
        <p:txBody>
          <a:bodyPr>
            <a:normAutofit fontScale="90000"/>
          </a:bodyPr>
          <a:lstStyle/>
          <a:p>
            <a:pPr algn="ctr"/>
            <a:r>
              <a:rPr lang="ru-RU" sz="4000" b="1" dirty="0" smtClean="0">
                <a:solidFill>
                  <a:srgbClr val="FF0000"/>
                </a:solidFill>
                <a:latin typeface="Times New Roman" panose="02020603050405020304" pitchFamily="18" charset="0"/>
                <a:cs typeface="Times New Roman" panose="02020603050405020304" pitchFamily="18" charset="0"/>
              </a:rPr>
              <a:t>Папа Карло</a:t>
            </a:r>
            <a:br>
              <a:rPr lang="ru-RU" sz="4000" b="1" dirty="0" smtClean="0">
                <a:solidFill>
                  <a:srgbClr val="FF0000"/>
                </a:solidFill>
                <a:latin typeface="Times New Roman" panose="02020603050405020304" pitchFamily="18" charset="0"/>
                <a:cs typeface="Times New Roman" panose="02020603050405020304" pitchFamily="18" charset="0"/>
              </a:rPr>
            </a:br>
            <a:r>
              <a:rPr lang="ru-RU" sz="2200" b="1" dirty="0" err="1" smtClean="0">
                <a:solidFill>
                  <a:schemeClr val="bg1"/>
                </a:solidFill>
                <a:latin typeface="Times New Roman" panose="02020603050405020304" pitchFamily="18" charset="0"/>
                <a:cs typeface="Times New Roman" panose="02020603050405020304" pitchFamily="18" charset="0"/>
              </a:rPr>
              <a:t>Никола́й</a:t>
            </a:r>
            <a:r>
              <a:rPr lang="ru-RU" sz="2200" b="1" dirty="0" smtClean="0">
                <a:solidFill>
                  <a:schemeClr val="bg1"/>
                </a:solidFill>
                <a:latin typeface="Times New Roman" panose="02020603050405020304" pitchFamily="18" charset="0"/>
                <a:cs typeface="Times New Roman" panose="02020603050405020304" pitchFamily="18" charset="0"/>
              </a:rPr>
              <a:t> </a:t>
            </a:r>
            <a:r>
              <a:rPr lang="ru-RU" sz="2200" b="1" dirty="0" err="1">
                <a:solidFill>
                  <a:schemeClr val="bg1"/>
                </a:solidFill>
                <a:latin typeface="Times New Roman" panose="02020603050405020304" pitchFamily="18" charset="0"/>
                <a:cs typeface="Times New Roman" panose="02020603050405020304" pitchFamily="18" charset="0"/>
              </a:rPr>
              <a:t>Григо́рьевич</a:t>
            </a:r>
            <a:r>
              <a:rPr lang="ru-RU" sz="2200" b="1" dirty="0">
                <a:solidFill>
                  <a:schemeClr val="bg1"/>
                </a:solidFill>
                <a:latin typeface="Times New Roman" panose="02020603050405020304" pitchFamily="18" charset="0"/>
                <a:cs typeface="Times New Roman" panose="02020603050405020304" pitchFamily="18" charset="0"/>
              </a:rPr>
              <a:t> </a:t>
            </a:r>
            <a:r>
              <a:rPr lang="ru-RU" sz="2200" b="1" dirty="0" smtClean="0">
                <a:solidFill>
                  <a:schemeClr val="bg1"/>
                </a:solidFill>
                <a:latin typeface="Times New Roman" panose="02020603050405020304" pitchFamily="18" charset="0"/>
                <a:cs typeface="Times New Roman" panose="02020603050405020304" pitchFamily="18" charset="0"/>
              </a:rPr>
              <a:t>Гринько́</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smtClean="0">
                <a:solidFill>
                  <a:schemeClr val="bg1"/>
                </a:solidFill>
                <a:latin typeface="Times New Roman" panose="02020603050405020304" pitchFamily="18" charset="0"/>
                <a:cs typeface="Times New Roman" panose="02020603050405020304" pitchFamily="18" charset="0"/>
              </a:rPr>
              <a:t>(22 МАЯ 1920</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smtClean="0">
                <a:solidFill>
                  <a:schemeClr val="bg1"/>
                </a:solidFill>
                <a:latin typeface="Times New Roman" panose="02020603050405020304" pitchFamily="18" charset="0"/>
                <a:cs typeface="Times New Roman" panose="02020603050405020304" pitchFamily="18" charset="0"/>
              </a:rPr>
              <a:t>10 АПРЕЛЯ 1989)</a:t>
            </a:r>
            <a:br>
              <a:rPr lang="ru-RU" sz="2200" dirty="0" smtClean="0">
                <a:solidFill>
                  <a:schemeClr val="bg1"/>
                </a:solidFill>
                <a:latin typeface="Times New Roman" panose="02020603050405020304" pitchFamily="18" charset="0"/>
                <a:cs typeface="Times New Roman" panose="02020603050405020304" pitchFamily="18" charset="0"/>
              </a:rPr>
            </a:br>
            <a:r>
              <a:rPr lang="ru-RU" sz="2200" dirty="0" smtClean="0">
                <a:solidFill>
                  <a:schemeClr val="bg1"/>
                </a:solidFill>
                <a:latin typeface="Times New Roman" panose="02020603050405020304" pitchFamily="18" charset="0"/>
                <a:cs typeface="Times New Roman" panose="02020603050405020304" pitchFamily="18" charset="0"/>
              </a:rPr>
              <a:t>советский</a:t>
            </a:r>
            <a:r>
              <a:rPr lang="ru-RU" sz="2200" dirty="0">
                <a:solidFill>
                  <a:schemeClr val="bg1"/>
                </a:solidFill>
                <a:latin typeface="Times New Roman" panose="02020603050405020304" pitchFamily="18" charset="0"/>
                <a:cs typeface="Times New Roman" panose="02020603050405020304" pitchFamily="18" charset="0"/>
              </a:rPr>
              <a:t>  актёр театра и кино. Народный артист </a:t>
            </a:r>
            <a:r>
              <a:rPr lang="ru-RU" sz="2200" dirty="0" smtClean="0">
                <a:solidFill>
                  <a:schemeClr val="bg1"/>
                </a:solidFill>
                <a:latin typeface="Times New Roman" panose="02020603050405020304" pitchFamily="18" charset="0"/>
                <a:cs typeface="Times New Roman" panose="02020603050405020304" pitchFamily="18" charset="0"/>
              </a:rPr>
              <a:t>Украинской ССР</a:t>
            </a:r>
            <a:r>
              <a:rPr lang="ru-RU" sz="2200" dirty="0">
                <a:solidFill>
                  <a:schemeClr val="bg1"/>
                </a:solidFill>
                <a:latin typeface="Times New Roman" panose="02020603050405020304" pitchFamily="18" charset="0"/>
                <a:cs typeface="Times New Roman" panose="02020603050405020304" pitchFamily="18" charset="0"/>
              </a:rPr>
              <a:t> (1973).</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2966" y="1666875"/>
            <a:ext cx="2939202" cy="44088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471" y="2886709"/>
            <a:ext cx="4181456" cy="3188970"/>
          </a:xfrm>
          <a:prstGeom prst="ellipse">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66875"/>
            <a:ext cx="4538663" cy="30257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70994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639</TotalTime>
  <Words>376</Words>
  <Application>Microsoft Office PowerPoint</Application>
  <PresentationFormat>Широкоэкранный</PresentationFormat>
  <Paragraphs>78</Paragraphs>
  <Slides>25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Arial</vt:lpstr>
      <vt:lpstr>Calibri</vt:lpstr>
      <vt:lpstr>Century Gothic</vt:lpstr>
      <vt:lpstr>Times New Roman</vt:lpstr>
      <vt:lpstr>Wingdings 3</vt:lpstr>
      <vt:lpstr>Сектор</vt:lpstr>
      <vt:lpstr> Мюзикл «ПРИКЛЮЧЕНИЯ БУРАТИНО»</vt:lpstr>
      <vt:lpstr>«Приключения Буратино»  — советский двухсерийный музыкальный телевизионный фильм по мотивам сказки Алексея Толстого «Золотой ключик, или приключения Буратино», созданный на киностудии «Беларусьфильм» в 1975 году. Считается культовым фильмом. Телепремьера состоялась 1-2 января 1976 года.</vt:lpstr>
      <vt:lpstr>Режиссер фильма  -Леони́д Алексе́евич Неча́ев   (3 мая 1939, Москва — 23 января 2010, там же) — белорусский и российский советский кинорежиссёр, Заслуженный деятель искусств Российской Федерации (1995), народный артист Российской Федерации (2003).  Леонид Нечаев стал первым кавалером Ордена Буратино, учреждённого детьми города Зеленоградска Калининградской области, которым награждаются «деятели культуры, учёные, педагоги и другие взрослые, достигшие высот в воспитании у детей и подростков внутренней свободы, чистоты помыслов, гражданской активности, уверенности в собственных силах».  </vt:lpstr>
      <vt:lpstr>В ролях:   БУРАТИНО –  Дми́трий Влади́мирович Ио́сифов  (род. 22 октября 1965, Минск, БССР, СССР) — советский, белорусский и российский актёр, кинорежиссёр и  сценарист</vt:lpstr>
      <vt:lpstr>МАЛЬВИНА - Татья́на Анато́льевна Проце́нко </vt:lpstr>
      <vt:lpstr>Роман Столкарц — Пьеро </vt:lpstr>
      <vt:lpstr>Томас Аугустинас — Артемон </vt:lpstr>
      <vt:lpstr>Григорий Светлорусов — Арлекин </vt:lpstr>
      <vt:lpstr>Папа Карло Никола́й Григо́рьевич Гринько́ (22 МАЯ 1920 -10 АПРЕЛЯ 1989) советский  актёр театра и кино. Народный артист Украинской ССР (1973).</vt:lpstr>
      <vt:lpstr>Черепаха Тортила-  Ри́на (Екатери́на Васи́льевна) Зелёная  (7 ноября 1901 - 1 апреля 1991) — советская актриса театра и кино, артистка эстрады, мастер имитации детской речи. Народная артистка РСФСР (1970)   </vt:lpstr>
      <vt:lpstr>КАРАБАС-БАРАБАС  Влади́мир Абра́мович Э́туш (род. 6 мая 1922, Москва) советский и российский актёр театра и кино, педагог. Народный артист СССР, ветеран Великой Отечественной войны.</vt:lpstr>
      <vt:lpstr> II. Музыкально-теоретический анализ песен: форма, структура, средства музыкальной выразительности (темп, ритм, динамика, регистр, гармония), вокальные особенности</vt:lpstr>
      <vt:lpstr>Презентация PowerPoint</vt:lpstr>
      <vt:lpstr>Песня фонарщиков </vt:lpstr>
      <vt:lpstr>Песня папы Карло </vt:lpstr>
      <vt:lpstr>Песня кукол  «Страшный Карабас»</vt:lpstr>
      <vt:lpstr>Презентация PowerPoint</vt:lpstr>
      <vt:lpstr>Песня-танец лисы Алисы и кота Базилио</vt:lpstr>
      <vt:lpstr>Песня  Карабаса Барабаса</vt:lpstr>
      <vt:lpstr>Песня  Пауков и Буратино</vt:lpstr>
      <vt:lpstr> Песня «ПОЛЕ ЧУДЕС»  Слова: Булат Окуджава Музыка: Алексей Рыбников Исполнители: Елена Санаева и Ролан Быков </vt:lpstr>
      <vt:lpstr>РОМАНС  ЧЕРЕПАХИ ТОРТИЛЫ  Слова: Юрий Энтин Музыка: Алексей Рыбников Исполнитель: Рина Зелёная </vt:lpstr>
      <vt:lpstr>Серенада Пьеро</vt:lpstr>
      <vt:lpstr>III. Какие песни понравились больше всего? Почему?</vt:lpstr>
      <vt:lpstr>IV. Если бы у вас была возможность сняться в данном мюзикле, то какую бы вы хотели сыграть роль? Почему?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Гость</dc:creator>
  <cp:lastModifiedBy>Гость</cp:lastModifiedBy>
  <cp:revision>114</cp:revision>
  <dcterms:created xsi:type="dcterms:W3CDTF">2017-03-01T15:22:33Z</dcterms:created>
  <dcterms:modified xsi:type="dcterms:W3CDTF">2017-03-04T08:04:12Z</dcterms:modified>
</cp:coreProperties>
</file>