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82" r:id="rId4"/>
    <p:sldId id="284" r:id="rId5"/>
    <p:sldId id="295" r:id="rId6"/>
    <p:sldId id="258" r:id="rId7"/>
    <p:sldId id="294" r:id="rId8"/>
    <p:sldId id="257" r:id="rId9"/>
    <p:sldId id="259" r:id="rId10"/>
    <p:sldId id="286" r:id="rId11"/>
    <p:sldId id="283" r:id="rId12"/>
    <p:sldId id="293" r:id="rId13"/>
    <p:sldId id="287" r:id="rId14"/>
    <p:sldId id="289" r:id="rId15"/>
    <p:sldId id="267" r:id="rId16"/>
    <p:sldId id="266" r:id="rId17"/>
    <p:sldId id="270" r:id="rId18"/>
    <p:sldId id="281" r:id="rId19"/>
    <p:sldId id="261" r:id="rId20"/>
    <p:sldId id="288" r:id="rId21"/>
    <p:sldId id="260" r:id="rId22"/>
    <p:sldId id="277" r:id="rId23"/>
    <p:sldId id="290" r:id="rId24"/>
    <p:sldId id="279" r:id="rId25"/>
    <p:sldId id="29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00FF"/>
    <a:srgbClr val="006600"/>
    <a:srgbClr val="003300"/>
    <a:srgbClr val="FF9900"/>
    <a:srgbClr val="CC0099"/>
    <a:srgbClr val="009900"/>
    <a:srgbClr val="B709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DC73-5C31-4085-9C2E-77020DCCB6DB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0D7F-D7E5-4806-BDC2-4E47DC8F3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70D9-5C29-493F-B26E-6DB863F7733C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DB057-F5DD-4BF7-9911-25D1510D5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148B8-0EEF-4C94-9C0F-3E0A84894B17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400B-C3F0-44B3-B96C-149805925F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7CA0-EC8C-469A-ACE2-11FF87E9F125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E82B2-12D0-4C2A-A358-CB02597F2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17314-3B2D-4F91-810C-3E6389D7E15C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7753-945E-46BC-86B7-6FBE7A5EB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253E-7BF8-45D2-82C1-91B757D507E0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CDDC-0E80-4121-B44D-4505D28B4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9E1-3690-4A4A-8CE0-5701BE06454E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B6158-AC0B-4A01-BF98-9CB0BBFB2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30B7-E8A3-4A05-988F-857C7CD63DE5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42E4-15F4-4B7B-85F8-903F36127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8405C-B47D-45E0-A7C4-5D27C7C711A2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6F8AB-E7BB-46CF-8FBC-77934B02B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E380C-5A6A-4C71-AA65-4DCFA6160964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DF03-90E0-4C76-AD61-C5473E0B8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1460C-6199-4517-B0F2-05A0A14B8DC7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CD19B-E8BB-4E5E-8D67-7329C2ADE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1A8ADF-63C2-4C2C-94AF-B4FBE1B058F6}" type="datetimeFigureOut">
              <a:rPr lang="ru-RU"/>
              <a:pPr>
                <a:defRPr/>
              </a:pPr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EE36D7-F219-4416-B72C-1F3208F8C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&#1041;&#1091;&#1088;&#1072;&#1090;&#1080;&#1085;&#1086;.wmv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4" name="Прямоугольник 3"/>
          <p:cNvSpPr/>
          <p:nvPr/>
        </p:nvSpPr>
        <p:spPr>
          <a:xfrm rot="370175">
            <a:off x="3473766" y="1488774"/>
            <a:ext cx="5679981" cy="5680012"/>
          </a:xfrm>
          <a:prstGeom prst="rect">
            <a:avLst/>
          </a:prstGeom>
          <a:noFill/>
        </p:spPr>
        <p:txBody>
          <a:bodyPr>
            <a:prstTxWarp prst="textButton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Приключения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Буратино</a:t>
            </a:r>
            <a:endParaRPr lang="ru-RU" sz="54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714375"/>
            <a:ext cx="6286500" cy="5411788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«… носил широкополую шляпу. С прекрасной шарманкой он ходил по городам, пением и музыкой добывал себе на хлеб.»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«…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Густая нечесаная борода его волочилась по полу, выпученные глаза вращались, огромный рот лязгал зубами, будто бы это был не человек, а крокодил.»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3857628"/>
            <a:ext cx="2266654" cy="202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2292" name="Picture 7" descr="7159fae739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43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857232"/>
            <a:ext cx="2100267" cy="205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457200" y="500063"/>
            <a:ext cx="6186488" cy="56261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98486" y="730944"/>
            <a:ext cx="2562201" cy="195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71500" y="785813"/>
            <a:ext cx="61436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C00000"/>
                </a:solidFill>
                <a:latin typeface="Calibri" pitchFamily="34" charset="0"/>
              </a:rPr>
              <a:t>«…показалась толстая голова. Высунулось и вылезло серое животное на низких лапах»</a:t>
            </a:r>
          </a:p>
          <a:p>
            <a:endParaRPr lang="ru-RU" sz="3200">
              <a:latin typeface="Calibri" pitchFamily="34" charset="0"/>
            </a:endParaRPr>
          </a:p>
          <a:p>
            <a:r>
              <a:rPr lang="ru-RU" sz="3200" b="1" i="1">
                <a:solidFill>
                  <a:srgbClr val="0000FF"/>
                </a:solidFill>
                <a:latin typeface="Calibri" pitchFamily="34" charset="0"/>
              </a:rPr>
              <a:t>«…маленький человечек в длинной белой рубашке с длинными рукавами. Его лицо было обсыпано пудрой, белой, как зубной порошок»</a:t>
            </a:r>
            <a:endParaRPr lang="ru-RU" sz="3200">
              <a:solidFill>
                <a:srgbClr val="0000FF"/>
              </a:solidFill>
              <a:latin typeface="Calibri" pitchFamily="34" charset="0"/>
            </a:endParaRPr>
          </a:p>
          <a:p>
            <a:endParaRPr lang="ru-RU" sz="2400" b="1" i="1">
              <a:latin typeface="Calibri" pitchFamily="34" charset="0"/>
            </a:endParaRPr>
          </a:p>
          <a:p>
            <a:endParaRPr lang="ru-RU" sz="240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3317" name="Picture 7" descr="7159fae739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9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3357562"/>
            <a:ext cx="2522455" cy="23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6543675" cy="534035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500" b="1" i="1" dirty="0" smtClean="0">
                <a:solidFill>
                  <a:srgbClr val="003300"/>
                </a:solidFill>
              </a:rPr>
              <a:t>«Рот у нее всегда открыт, чтобы по пути, не теряя времени, ловить, кусать и глотать комаров и ночных бабочек.»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>
              <a:solidFill>
                <a:srgbClr val="0033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500" b="1" i="1" dirty="0" smtClean="0">
                <a:solidFill>
                  <a:srgbClr val="990033"/>
                </a:solidFill>
              </a:rPr>
              <a:t>«..На головах у них были надеты мешки с прорезанными дырками для глаз. Один, пониже ростом, размахивал ножом, другой. Повыше, держал пистолет.»</a:t>
            </a:r>
            <a:endParaRPr lang="ru-RU" dirty="0" smtClean="0">
              <a:solidFill>
                <a:srgbClr val="0033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4714884"/>
            <a:ext cx="1748782" cy="171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8987" y="3071810"/>
            <a:ext cx="1787855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576" y="785794"/>
            <a:ext cx="1883801" cy="19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4342" name="Picture 7" descr="7159fae7396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318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6472238" cy="5126038"/>
          </a:xfrm>
        </p:spPr>
        <p:txBody>
          <a:bodyPr/>
          <a:lstStyle/>
          <a:p>
            <a:r>
              <a:rPr lang="ru-RU" b="1" i="1" smtClean="0">
                <a:solidFill>
                  <a:srgbClr val="006600"/>
                </a:solidFill>
              </a:rPr>
              <a:t>«Человек, весь клетчатый, как шахматная  доска…»</a:t>
            </a:r>
            <a:endParaRPr lang="ru-RU" smtClean="0">
              <a:solidFill>
                <a:srgbClr val="006600"/>
              </a:solidFill>
            </a:endParaRPr>
          </a:p>
          <a:p>
            <a:endParaRPr lang="ru-RU" b="1" i="1" smtClean="0"/>
          </a:p>
          <a:p>
            <a:pPr>
              <a:buFont typeface="Arial" charset="0"/>
              <a:buNone/>
            </a:pPr>
            <a:endParaRPr lang="ru-RU" b="1" i="1" smtClean="0"/>
          </a:p>
          <a:p>
            <a:r>
              <a:rPr lang="ru-RU" b="1" i="1" smtClean="0">
                <a:solidFill>
                  <a:srgbClr val="7030A0"/>
                </a:solidFill>
              </a:rPr>
              <a:t>«… длинный, мокрый -  мокрый  человек с маленьким –  маленьким  лицом, таким сморщенным, как гриб – сморчок»</a:t>
            </a:r>
            <a:endParaRPr lang="ru-RU" smtClean="0">
              <a:solidFill>
                <a:srgbClr val="7030A0"/>
              </a:solidFill>
            </a:endParaRPr>
          </a:p>
          <a:p>
            <a:endParaRPr lang="ru-RU" smtClean="0"/>
          </a:p>
        </p:txBody>
      </p:sp>
      <p:pic>
        <p:nvPicPr>
          <p:cNvPr id="15363" name="Picture 7" descr="7159fae739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3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643050"/>
            <a:ext cx="22502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FFC000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071942"/>
            <a:ext cx="2170488" cy="20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300" b="1" dirty="0" smtClean="0">
                <a:solidFill>
                  <a:srgbClr val="C00000"/>
                </a:solidFill>
              </a:rPr>
              <a:t>Кто? Кому?</a:t>
            </a:r>
            <a:r>
              <a:rPr lang="ru-RU" sz="5300" b="1" dirty="0" smtClean="0"/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говорит эти слова: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071563"/>
            <a:ext cx="6429375" cy="485775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b="1" i="1" dirty="0" smtClean="0">
                <a:solidFill>
                  <a:srgbClr val="0000FF"/>
                </a:solidFill>
              </a:rPr>
              <a:t>«Вытащите из-под себя ногу и опустите ее под стол. Не ешьте руками, для этого есть ложки и вилки».</a:t>
            </a:r>
            <a:r>
              <a:rPr lang="ru-RU" sz="3400" b="1" i="1" dirty="0" smtClean="0"/>
              <a:t/>
            </a:r>
            <a:br>
              <a:rPr lang="ru-RU" sz="3400" b="1" i="1" dirty="0" smtClean="0"/>
            </a:br>
            <a:r>
              <a:rPr lang="ru-RU" sz="3400" b="1" i="1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900" b="1" i="1" dirty="0" smtClean="0">
                <a:solidFill>
                  <a:srgbClr val="006600"/>
                </a:solidFill>
              </a:rPr>
              <a:t>«Пациент скорее мертв, чем жив».</a:t>
            </a:r>
            <a:r>
              <a:rPr lang="ru-RU" sz="3900" b="1" i="1" dirty="0" smtClean="0"/>
              <a:t/>
            </a:r>
            <a:br>
              <a:rPr lang="ru-RU" sz="3900" b="1" i="1" dirty="0" smtClean="0"/>
            </a:br>
            <a:endParaRPr lang="ru-RU" sz="3400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400" b="1" i="1" dirty="0" smtClean="0">
                <a:solidFill>
                  <a:srgbClr val="990033"/>
                </a:solidFill>
              </a:rPr>
              <a:t>«Ах, ты, старый плавучий чемодан… Чем ты можешь от меня откупиться? Разве своей костяной крышкой, куда прячешь лапы и голову…»</a:t>
            </a:r>
            <a:r>
              <a:rPr lang="ru-RU" sz="3400" b="1" i="1" dirty="0" smtClean="0"/>
              <a:t/>
            </a:r>
            <a:br>
              <a:rPr lang="ru-RU" sz="3400" b="1" i="1" dirty="0" smtClean="0"/>
            </a:b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457825"/>
            <a:ext cx="1143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857232"/>
            <a:ext cx="1962140" cy="179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857496"/>
            <a:ext cx="19750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857760"/>
            <a:ext cx="1785939" cy="162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4857760"/>
            <a:ext cx="1643042" cy="158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6393" name="Picture 7" descr="7159fae7396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5092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28688" y="1928813"/>
            <a:ext cx="3357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Мальвина - Буратино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5813" y="3000375"/>
            <a:ext cx="3929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Сова - Жабе и Богомолу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5813" y="4929188"/>
            <a:ext cx="5286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 </a:t>
            </a:r>
            <a:r>
              <a:rPr lang="ru-RU" sz="2400" b="1" i="1">
                <a:latin typeface="Calibri" pitchFamily="34" charset="0"/>
              </a:rPr>
              <a:t>Дуремар - Черепахе Тортилле.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500063"/>
            <a:ext cx="6329363" cy="56261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990033"/>
                </a:solidFill>
              </a:rPr>
              <a:t>«Не доведет тебя до добра это учение… Вот я училась, училась – гляди – хожу на трех лапах»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00FF"/>
                </a:solidFill>
              </a:rPr>
              <a:t>«Это ты меня предал, старый котлетный фарш! Ну, теперь лупи, что есть духу…»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6600"/>
                </a:solidFill>
              </a:rPr>
              <a:t>«Дождись ночи… Я тебя поведу в Страну </a:t>
            </a:r>
            <a:r>
              <a:rPr lang="ru-RU" b="1" i="1" dirty="0" err="1" smtClean="0">
                <a:solidFill>
                  <a:srgbClr val="006600"/>
                </a:solidFill>
              </a:rPr>
              <a:t>дураков</a:t>
            </a:r>
            <a:r>
              <a:rPr lang="ru-RU" b="1" i="1" dirty="0" smtClean="0">
                <a:solidFill>
                  <a:srgbClr val="006600"/>
                </a:solidFill>
              </a:rPr>
              <a:t>, там ждут тебя друзья… счастье и веселье»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7000875" y="4357688"/>
          <a:ext cx="1798638" cy="1985962"/>
        </p:xfrm>
        <a:graphic>
          <a:graphicData uri="http://schemas.openxmlformats.org/presentationml/2006/ole">
            <p:oleObj spid="_x0000_s1026" name="Точечный рисунок" r:id="rId4" imgW="1752381" imgH="1933333" progId="PBrush">
              <p:embed/>
            </p:oleObj>
          </a:graphicData>
        </a:graphic>
      </p:graphicFrame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57166"/>
            <a:ext cx="1846356" cy="17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0" name="Рисунок 9" descr="сканирование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6572264" y="2428868"/>
            <a:ext cx="1856232" cy="1753362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031" name="Picture 7" descr="7159fae7396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857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5813" y="1571625"/>
            <a:ext cx="371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лиса Алиса - Буратино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7250" y="3643313"/>
            <a:ext cx="6399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Буратино - петуху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1563" y="5643563"/>
            <a:ext cx="5970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летучая мышь - Буратино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571500"/>
            <a:ext cx="6643687" cy="5554663"/>
          </a:xfrm>
        </p:spPr>
        <p:txBody>
          <a:bodyPr/>
          <a:lstStyle/>
          <a:p>
            <a:r>
              <a:rPr lang="ru-RU" sz="2800" b="1" i="1" smtClean="0">
                <a:solidFill>
                  <a:srgbClr val="FF0000"/>
                </a:solidFill>
              </a:rPr>
              <a:t>«Я буду рыдать, как одинокая корова, стонать, как больная курица, плакать, как крокодил»</a:t>
            </a:r>
            <a:r>
              <a:rPr lang="ru-RU" sz="2400" b="1" i="1" smtClean="0"/>
              <a:t/>
            </a:r>
            <a:br>
              <a:rPr lang="ru-RU" sz="2400" b="1" i="1" smtClean="0"/>
            </a:br>
            <a:endParaRPr lang="ru-RU" sz="2400" b="1" i="1" smtClean="0"/>
          </a:p>
          <a:p>
            <a:r>
              <a:rPr lang="ru-RU" sz="2800" b="1" i="1" smtClean="0">
                <a:solidFill>
                  <a:srgbClr val="0000FF"/>
                </a:solidFill>
              </a:rPr>
              <a:t>«Я несчастный сирота, меня обидели, обокрали, избили…»</a:t>
            </a:r>
            <a:r>
              <a:rPr lang="ru-RU" sz="2800" b="1" i="1" smtClean="0"/>
              <a:t/>
            </a:r>
            <a:br>
              <a:rPr lang="ru-RU" sz="2800" b="1" i="1" smtClean="0"/>
            </a:br>
            <a:endParaRPr lang="ru-RU" sz="2400" b="1" i="1" smtClean="0"/>
          </a:p>
          <a:p>
            <a:endParaRPr lang="ru-RU" sz="2400" b="1" i="1" smtClean="0">
              <a:solidFill>
                <a:srgbClr val="006600"/>
              </a:solidFill>
            </a:endParaRPr>
          </a:p>
          <a:p>
            <a:r>
              <a:rPr lang="ru-RU" sz="2400" b="1" i="1" smtClean="0">
                <a:solidFill>
                  <a:srgbClr val="006600"/>
                </a:solidFill>
              </a:rPr>
              <a:t>«Эх, ты, с кем на старости лет связался – с известными всему свету жуликами… Маленьких обижаете! Стыдно!»</a:t>
            </a:r>
            <a:r>
              <a:rPr lang="ru-RU" sz="2400" b="1" i="1" smtClean="0"/>
              <a:t/>
            </a:r>
            <a:br>
              <a:rPr lang="ru-RU" sz="2400" b="1" i="1" smtClean="0"/>
            </a:br>
            <a:endParaRPr lang="ru-RU" sz="2400" b="1" i="1" smtClean="0"/>
          </a:p>
          <a:p>
            <a:endParaRPr lang="ru-R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3242" y="285728"/>
            <a:ext cx="1935038" cy="171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215764"/>
            <a:ext cx="1965716" cy="199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5000636"/>
            <a:ext cx="1571614" cy="145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5000636"/>
            <a:ext cx="1528752" cy="144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7416" name="Picture 7" descr="7159fae7396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8524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7250" y="1857375"/>
            <a:ext cx="4643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Карабас Барабас - Дуремару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" y="3214688"/>
            <a:ext cx="689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 Карабас Барабас - начальнику города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5813" y="5214938"/>
            <a:ext cx="7113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 </a:t>
            </a:r>
            <a:r>
              <a:rPr lang="ru-RU" sz="2400" b="1" i="1">
                <a:latin typeface="Calibri" pitchFamily="34" charset="0"/>
              </a:rPr>
              <a:t>Папа Карло - Карабасу Барабасу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00063"/>
            <a:ext cx="7043738" cy="56261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7030A0"/>
                </a:solidFill>
              </a:rPr>
              <a:t>«Ах, если бы мы нашли золотой ключик, вот было бы счастье»</a:t>
            </a: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009900"/>
                </a:solidFill>
              </a:rPr>
              <a:t>«Открой тайну – где находиться дверь, которую отворяет ключик»</a:t>
            </a: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CC0099"/>
                </a:solidFill>
              </a:rPr>
              <a:t>«Не бросайте меня в огонь,</a:t>
            </a:r>
            <a:br>
              <a:rPr lang="ru-RU" b="1" i="1" dirty="0" smtClean="0">
                <a:solidFill>
                  <a:srgbClr val="CC0099"/>
                </a:solidFill>
              </a:rPr>
            </a:br>
            <a:r>
              <a:rPr lang="ru-RU" b="1" i="1" dirty="0" smtClean="0">
                <a:solidFill>
                  <a:srgbClr val="CC0099"/>
                </a:solidFill>
              </a:rPr>
              <a:t>папа Карло умрет от горя.</a:t>
            </a:r>
            <a:br>
              <a:rPr lang="ru-RU" b="1" i="1" dirty="0" smtClean="0">
                <a:solidFill>
                  <a:srgbClr val="CC0099"/>
                </a:solidFill>
              </a:rPr>
            </a:br>
            <a:r>
              <a:rPr lang="ru-RU" b="1" i="1" dirty="0" smtClean="0">
                <a:solidFill>
                  <a:srgbClr val="CC0099"/>
                </a:solidFill>
              </a:rPr>
              <a:t>Мы такие бедные, что у нас</a:t>
            </a:r>
            <a:br>
              <a:rPr lang="ru-RU" b="1" i="1" dirty="0" smtClean="0">
                <a:solidFill>
                  <a:srgbClr val="CC0099"/>
                </a:solidFill>
              </a:rPr>
            </a:br>
            <a:r>
              <a:rPr lang="ru-RU" b="1" i="1" dirty="0" smtClean="0">
                <a:solidFill>
                  <a:srgbClr val="CC0099"/>
                </a:solidFill>
              </a:rPr>
              <a:t>даже очаг нарисован на куске   холст»</a:t>
            </a:r>
            <a:endParaRPr lang="ru-RU" b="1" i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2500306"/>
            <a:ext cx="1823790" cy="164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57166"/>
            <a:ext cx="1815695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4500570"/>
            <a:ext cx="1857368" cy="185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8439" name="Picture 7" descr="7159fae7396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857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7250" y="1500188"/>
            <a:ext cx="689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Пьеро - Буратино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7250" y="3071813"/>
            <a:ext cx="564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Буратино - Карабасу Барабасу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4438" y="5857875"/>
            <a:ext cx="561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Буратино – Карабасу Барабасу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9213" y="3175"/>
            <a:ext cx="9193213" cy="6854825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0313" y="1428750"/>
            <a:ext cx="52149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Буратино потянулся.                           Раз – нагнулся.                                           Два – нагнулся.                                             Руки в стороны развел.                                    Ключик, видно, не нашел.            Чтобы ключик нам достать. Нужно на носочки встать.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4375" y="428625"/>
            <a:ext cx="6858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00000"/>
                </a:solidFill>
                <a:latin typeface="Calibri" pitchFamily="34" charset="0"/>
              </a:rPr>
              <a:t>Физкультминутка </a:t>
            </a:r>
            <a:r>
              <a:rPr lang="ru-RU" sz="3600" b="1">
                <a:solidFill>
                  <a:srgbClr val="990033"/>
                </a:solidFill>
                <a:latin typeface="Calibri" pitchFamily="34" charset="0"/>
              </a:rPr>
              <a:t>"Буратино"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7472363" cy="5643562"/>
          </a:xfrm>
        </p:spPr>
        <p:txBody>
          <a:bodyPr rtlCol="0">
            <a:normAutofit fontScale="3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i="1" dirty="0" smtClean="0">
                <a:solidFill>
                  <a:srgbClr val="7030A0"/>
                </a:solidFill>
                <a:latin typeface="Arial Black" pitchFamily="34" charset="0"/>
              </a:rPr>
              <a:t>Как называлась харчевня, которую  посетили Буратино, кот и лиса? </a:t>
            </a:r>
            <a:endParaRPr lang="ru-RU" sz="64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7030A0"/>
                </a:solidFill>
              </a:rPr>
              <a:t>в)  «Три толстяка»</a:t>
            </a:r>
            <a:endParaRPr lang="ru-RU" sz="7200" dirty="0" smtClean="0">
              <a:solidFill>
                <a:srgbClr val="7030A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7030A0"/>
                </a:solidFill>
              </a:rPr>
              <a:t>г)   «У дяди Вани»</a:t>
            </a:r>
            <a:endParaRPr lang="ru-RU" sz="7200" dirty="0" smtClean="0">
              <a:solidFill>
                <a:srgbClr val="7030A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err="1" smtClean="0">
                <a:solidFill>
                  <a:srgbClr val="7030A0"/>
                </a:solidFill>
              </a:rPr>
              <a:t>д</a:t>
            </a:r>
            <a:r>
              <a:rPr lang="ru-RU" sz="7200" b="1" i="1" dirty="0" smtClean="0">
                <a:solidFill>
                  <a:srgbClr val="7030A0"/>
                </a:solidFill>
              </a:rPr>
              <a:t>)  «Три пескаря»</a:t>
            </a:r>
            <a:endParaRPr lang="ru-RU" sz="7200" dirty="0" smtClean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400" b="1" i="1" dirty="0" smtClean="0">
                <a:solidFill>
                  <a:srgbClr val="FF0000"/>
                </a:solidFill>
                <a:latin typeface="Arial Black" pitchFamily="34" charset="0"/>
              </a:rPr>
              <a:t>Как называлось поле,                                               куда отправились лиса, кот и Буратино?</a:t>
            </a:r>
            <a:endParaRPr lang="ru-RU" sz="6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FF0000"/>
                </a:solidFill>
              </a:rPr>
              <a:t>а)  Поле </a:t>
            </a:r>
            <a:r>
              <a:rPr lang="ru-RU" sz="7200" b="1" i="1" dirty="0" err="1" smtClean="0">
                <a:solidFill>
                  <a:srgbClr val="FF0000"/>
                </a:solidFill>
              </a:rPr>
              <a:t>дураков</a:t>
            </a:r>
            <a:endParaRPr lang="ru-RU" sz="7200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FF0000"/>
                </a:solidFill>
              </a:rPr>
              <a:t>у)  Поле приключений</a:t>
            </a:r>
            <a:endParaRPr lang="ru-RU" sz="7200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FF0000"/>
                </a:solidFill>
              </a:rPr>
              <a:t>о)  Поле чудес</a:t>
            </a:r>
            <a:endParaRPr lang="ru-RU" sz="72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5600" b="1" i="1" dirty="0" smtClean="0">
                <a:solidFill>
                  <a:srgbClr val="006600"/>
                </a:solidFill>
                <a:latin typeface="Arial Black" pitchFamily="34" charset="0"/>
              </a:rPr>
              <a:t>Кто такая </a:t>
            </a:r>
            <a:r>
              <a:rPr lang="ru-RU" sz="5600" b="1" i="1" dirty="0" err="1" smtClean="0">
                <a:solidFill>
                  <a:srgbClr val="006600"/>
                </a:solidFill>
                <a:latin typeface="Arial Black" pitchFamily="34" charset="0"/>
              </a:rPr>
              <a:t>Шушара</a:t>
            </a:r>
            <a:r>
              <a:rPr lang="ru-RU" sz="5600" b="1" i="1" dirty="0" smtClean="0">
                <a:solidFill>
                  <a:srgbClr val="006600"/>
                </a:solidFill>
                <a:latin typeface="Arial Black" pitchFamily="34" charset="0"/>
              </a:rPr>
              <a:t>?</a:t>
            </a:r>
            <a:endParaRPr lang="ru-RU" sz="5600" dirty="0" smtClean="0">
              <a:solidFill>
                <a:srgbClr val="006600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err="1" smtClean="0">
                <a:solidFill>
                  <a:srgbClr val="006600"/>
                </a:solidFill>
              </a:rPr>
              <a:t>д</a:t>
            </a:r>
            <a:r>
              <a:rPr lang="ru-RU" sz="7200" b="1" i="1" dirty="0" smtClean="0">
                <a:solidFill>
                  <a:srgbClr val="006600"/>
                </a:solidFill>
              </a:rPr>
              <a:t>)  саранча</a:t>
            </a:r>
            <a:endParaRPr lang="ru-RU" sz="7200" dirty="0" smtClean="0">
              <a:solidFill>
                <a:srgbClr val="0066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006600"/>
                </a:solidFill>
              </a:rPr>
              <a:t>в)   крыса</a:t>
            </a:r>
            <a:endParaRPr lang="ru-RU" sz="7200" dirty="0" smtClean="0">
              <a:solidFill>
                <a:srgbClr val="0066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006600"/>
                </a:solidFill>
              </a:rPr>
              <a:t>а)   жаба</a:t>
            </a:r>
            <a:endParaRPr lang="ru-RU" sz="7200" dirty="0" smtClean="0">
              <a:solidFill>
                <a:srgbClr val="0066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19877" y="0"/>
            <a:ext cx="252139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Угадай!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29188" y="428625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Ответы букв запиши.</a:t>
            </a:r>
          </a:p>
        </p:txBody>
      </p:sp>
      <p:pic>
        <p:nvPicPr>
          <p:cNvPr id="20485" name="Picture 7" descr="7159fae739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8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3357562"/>
            <a:ext cx="1896659" cy="19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C000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4572008"/>
            <a:ext cx="2202899" cy="19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C000"/>
            </a:contourClr>
          </a:sp3d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928670"/>
            <a:ext cx="2071702" cy="192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C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088438" cy="6858000"/>
          </a:xfrm>
        </p:spPr>
      </p:pic>
      <p:sp>
        <p:nvSpPr>
          <p:cNvPr id="4" name="Блок-схема: процесс 3"/>
          <p:cNvSpPr/>
          <p:nvPr/>
        </p:nvSpPr>
        <p:spPr>
          <a:xfrm>
            <a:off x="4714875" y="2071688"/>
            <a:ext cx="3286125" cy="4500562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п</a:t>
            </a:r>
            <a:endParaRPr lang="ru-RU" dirty="0"/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214313" y="214313"/>
            <a:ext cx="8572500" cy="6429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143000" y="3857625"/>
            <a:ext cx="607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2857500" y="2714625"/>
            <a:ext cx="56435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3300"/>
                </a:solidFill>
                <a:latin typeface="Calibri" pitchFamily="34" charset="0"/>
              </a:rPr>
              <a:t>Повесть-сказка Алексея Николаевича Толстого , написана по мотивам сказки Карло Коллоди «Приключения Пиноккио. История деревянной куклы».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428604"/>
            <a:ext cx="5943421" cy="923330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Золотой ключик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1554" y="1285860"/>
            <a:ext cx="371064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или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3" y="1857364"/>
            <a:ext cx="80724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Приключения Буратино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4107" name="Picture 7" descr="7159fae739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3"/>
            <a:ext cx="15509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4" descr="Бурати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55756">
            <a:off x="220663" y="2932113"/>
            <a:ext cx="2439987" cy="34925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572008"/>
            <a:ext cx="165805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25400">
            <a:contourClr>
              <a:srgbClr val="0033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38"/>
            <a:ext cx="8229600" cy="5483225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b="1" i="1" dirty="0" smtClean="0">
                <a:solidFill>
                  <a:srgbClr val="0000FF"/>
                </a:solidFill>
                <a:latin typeface="Arial Black" pitchFamily="34" charset="0"/>
              </a:rPr>
              <a:t>Сколько золотых монет дал Карабас </a:t>
            </a:r>
            <a:r>
              <a:rPr lang="ru-RU" sz="6000" b="1" i="1" dirty="0" err="1" smtClean="0">
                <a:solidFill>
                  <a:srgbClr val="0000FF"/>
                </a:solidFill>
                <a:latin typeface="Arial Black" pitchFamily="34" charset="0"/>
              </a:rPr>
              <a:t>Барабас</a:t>
            </a:r>
            <a:r>
              <a:rPr lang="ru-RU" sz="6000" b="1" i="1" dirty="0" smtClean="0">
                <a:solidFill>
                  <a:srgbClr val="0000FF"/>
                </a:solidFill>
                <a:latin typeface="Arial Black" pitchFamily="34" charset="0"/>
              </a:rPr>
              <a:t> Буратино? </a:t>
            </a:r>
            <a:endParaRPr lang="ru-RU" sz="60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dirty="0" smtClean="0">
                <a:solidFill>
                  <a:srgbClr val="0000FF"/>
                </a:solidFill>
              </a:rPr>
              <a:t>а)  десять</a:t>
            </a:r>
            <a:endParaRPr lang="ru-RU" sz="6000" dirty="0" smtClean="0">
              <a:solidFill>
                <a:srgbClr val="0000FF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dirty="0" smtClean="0">
                <a:solidFill>
                  <a:srgbClr val="0000FF"/>
                </a:solidFill>
              </a:rPr>
              <a:t>б)  восемь</a:t>
            </a:r>
            <a:endParaRPr lang="ru-RU" sz="6000" dirty="0" smtClean="0">
              <a:solidFill>
                <a:srgbClr val="0000FF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dirty="0" smtClean="0">
                <a:solidFill>
                  <a:srgbClr val="0000FF"/>
                </a:solidFill>
              </a:rPr>
              <a:t>с)  пять</a:t>
            </a:r>
            <a:endParaRPr lang="ru-RU" sz="6000" dirty="0" smtClean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6000" b="1" i="1" dirty="0" smtClean="0">
                <a:latin typeface="Arial Black" pitchFamily="34" charset="0"/>
              </a:rPr>
              <a:t>Как назвали Буратино и его                            друзья свой театр? </a:t>
            </a:r>
            <a:endParaRPr lang="ru-RU" sz="6000" dirty="0" smtClean="0"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dirty="0" smtClean="0"/>
              <a:t>к)  Радуга</a:t>
            </a:r>
            <a:endParaRPr lang="ru-RU" sz="6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dirty="0" smtClean="0"/>
              <a:t>т)  Молния;</a:t>
            </a:r>
            <a:endParaRPr lang="ru-RU" sz="60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dirty="0" err="1" smtClean="0"/>
              <a:t>п</a:t>
            </a:r>
            <a:r>
              <a:rPr lang="ru-RU" sz="6000" b="1" i="1" dirty="0" smtClean="0"/>
              <a:t>)  Дружба.</a:t>
            </a:r>
            <a:endParaRPr lang="ru-RU" sz="6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5600" b="1" i="1" dirty="0" smtClean="0">
                <a:solidFill>
                  <a:srgbClr val="006600"/>
                </a:solidFill>
                <a:latin typeface="Arial Black" pitchFamily="34" charset="0"/>
              </a:rPr>
              <a:t>Сколько стоил входной билет                                               в театр Карабаса </a:t>
            </a:r>
            <a:r>
              <a:rPr lang="ru-RU" sz="5600" b="1" i="1" dirty="0" err="1" smtClean="0">
                <a:solidFill>
                  <a:srgbClr val="006600"/>
                </a:solidFill>
                <a:latin typeface="Arial Black" pitchFamily="34" charset="0"/>
              </a:rPr>
              <a:t>Барабаса</a:t>
            </a:r>
            <a:r>
              <a:rPr lang="ru-RU" sz="5600" b="1" i="1" dirty="0" smtClean="0">
                <a:solidFill>
                  <a:srgbClr val="006600"/>
                </a:solidFill>
                <a:latin typeface="Arial Black" pitchFamily="34" charset="0"/>
              </a:rPr>
              <a:t>? </a:t>
            </a:r>
            <a:endParaRPr lang="ru-RU" sz="5600" dirty="0" smtClean="0">
              <a:solidFill>
                <a:srgbClr val="006600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006600"/>
                </a:solidFill>
              </a:rPr>
              <a:t>г)  5 рублей</a:t>
            </a:r>
            <a:endParaRPr lang="ru-RU" sz="7200" dirty="0" smtClean="0">
              <a:solidFill>
                <a:srgbClr val="0066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err="1" smtClean="0">
                <a:solidFill>
                  <a:srgbClr val="006600"/>
                </a:solidFill>
              </a:rPr>
              <a:t>р</a:t>
            </a:r>
            <a:r>
              <a:rPr lang="ru-RU" sz="7200" b="1" i="1" dirty="0" smtClean="0">
                <a:solidFill>
                  <a:srgbClr val="006600"/>
                </a:solidFill>
              </a:rPr>
              <a:t>)  4 сольдо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dirty="0" smtClean="0">
                <a:solidFill>
                  <a:srgbClr val="006600"/>
                </a:solidFill>
              </a:rPr>
              <a:t>е)  10 евро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5072074"/>
            <a:ext cx="2071682" cy="138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B7097D"/>
            </a:contourClr>
          </a:sp3d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21338"/>
            <a:ext cx="10096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1" y="1000108"/>
            <a:ext cx="190072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chemeClr val="accent6">
                <a:lumMod val="75000"/>
              </a:schemeClr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000372"/>
            <a:ext cx="196097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chemeClr val="accent6">
                <a:lumMod val="75000"/>
              </a:schemeClr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329613" cy="5554663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000" b="1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Что представлял собой колпачок                         Буратино? </a:t>
            </a:r>
            <a:endParaRPr lang="ru-RU" sz="8000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</a:rPr>
              <a:t>е)  носок</a:t>
            </a:r>
            <a:endParaRPr lang="ru-RU" sz="8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chemeClr val="accent6">
                    <a:lumMod val="50000"/>
                  </a:schemeClr>
                </a:solidFill>
              </a:rPr>
              <a:t>б)  варежка</a:t>
            </a:r>
            <a:endParaRPr lang="ru-RU" sz="8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chemeClr val="accent6">
                    <a:lumMod val="50000"/>
                  </a:schemeClr>
                </a:solidFill>
              </a:rPr>
              <a:t>в)  бумажный берет</a:t>
            </a:r>
            <a:endParaRPr lang="ru-RU" sz="8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000" b="1" dirty="0" smtClean="0">
                <a:solidFill>
                  <a:srgbClr val="0000FF"/>
                </a:solidFill>
                <a:latin typeface="Arial Black" pitchFamily="34" charset="0"/>
              </a:rPr>
              <a:t>Кого из персонажей можно                                            назвать долгожителей?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FF"/>
                </a:solidFill>
              </a:rPr>
              <a:t>о)  Карабас </a:t>
            </a:r>
            <a:r>
              <a:rPr lang="ru-RU" sz="8000" b="1" i="1" dirty="0" err="1" smtClean="0">
                <a:solidFill>
                  <a:srgbClr val="0000FF"/>
                </a:solidFill>
              </a:rPr>
              <a:t>Барабас</a:t>
            </a:r>
            <a:endParaRPr lang="ru-RU" sz="8000" dirty="0" smtClean="0">
              <a:solidFill>
                <a:srgbClr val="0000FF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FF"/>
                </a:solidFill>
              </a:rPr>
              <a:t>ч)  черепаха </a:t>
            </a:r>
            <a:r>
              <a:rPr lang="ru-RU" sz="8000" b="1" i="1" dirty="0" err="1" smtClean="0">
                <a:solidFill>
                  <a:srgbClr val="0000FF"/>
                </a:solidFill>
              </a:rPr>
              <a:t>Тортила</a:t>
            </a:r>
            <a:endParaRPr lang="ru-RU" sz="8000" dirty="0" smtClean="0">
              <a:solidFill>
                <a:srgbClr val="0000FF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00FF"/>
                </a:solidFill>
              </a:rPr>
              <a:t>м)  </a:t>
            </a:r>
            <a:r>
              <a:rPr lang="ru-RU" sz="8000" b="1" i="1" dirty="0" err="1" smtClean="0">
                <a:solidFill>
                  <a:srgbClr val="0000FF"/>
                </a:solidFill>
              </a:rPr>
              <a:t>Дуремар</a:t>
            </a:r>
            <a:endParaRPr lang="ru-RU" sz="8000" dirty="0" smtClean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000" b="1" i="1" dirty="0" smtClean="0">
                <a:solidFill>
                  <a:srgbClr val="C00000"/>
                </a:solidFill>
                <a:latin typeface="Arial Black" pitchFamily="34" charset="0"/>
              </a:rPr>
              <a:t>Какой мудрый совет дал Буратино                                   старый сверчок? </a:t>
            </a:r>
            <a:endParaRPr lang="ru-RU" sz="8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C00000"/>
                </a:solidFill>
              </a:rPr>
              <a:t>а)  убежать от Карло</a:t>
            </a:r>
            <a:endParaRPr lang="ru-RU" sz="8000" dirty="0" smtClean="0">
              <a:solidFill>
                <a:srgbClr val="C000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C00000"/>
                </a:solidFill>
              </a:rPr>
              <a:t>у)  пойти зарабатывать деньги</a:t>
            </a:r>
            <a:endParaRPr lang="ru-RU" sz="8000" dirty="0" smtClean="0">
              <a:solidFill>
                <a:srgbClr val="C000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C00000"/>
                </a:solidFill>
              </a:rPr>
              <a:t>и)  ходить в школу</a:t>
            </a:r>
            <a:endParaRPr lang="ru-RU" sz="8000" dirty="0" smtClean="0">
              <a:solidFill>
                <a:srgbClr val="C0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000" b="1" i="1" dirty="0" smtClean="0">
                <a:solidFill>
                  <a:srgbClr val="003300"/>
                </a:solidFill>
                <a:latin typeface="Arial Black" pitchFamily="34" charset="0"/>
              </a:rPr>
              <a:t>Как звали предпринимателя, который получал доходы от продажи лечебных пиявок? </a:t>
            </a:r>
            <a:endParaRPr lang="ru-RU" sz="8000" dirty="0" smtClean="0">
              <a:solidFill>
                <a:srgbClr val="003300"/>
              </a:solidFill>
              <a:latin typeface="Arial Black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3300"/>
                </a:solidFill>
              </a:rPr>
              <a:t>?)  </a:t>
            </a:r>
            <a:r>
              <a:rPr lang="ru-RU" sz="8000" b="1" i="1" dirty="0" err="1" smtClean="0">
                <a:solidFill>
                  <a:srgbClr val="003300"/>
                </a:solidFill>
              </a:rPr>
              <a:t>Маршелад</a:t>
            </a:r>
            <a:endParaRPr lang="ru-RU" sz="8000" dirty="0" smtClean="0">
              <a:solidFill>
                <a:srgbClr val="0033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3300"/>
                </a:solidFill>
              </a:rPr>
              <a:t>%) Корольков</a:t>
            </a:r>
            <a:endParaRPr lang="ru-RU" sz="8000" dirty="0" smtClean="0">
              <a:solidFill>
                <a:srgbClr val="0033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i="1" dirty="0" smtClean="0">
                <a:solidFill>
                  <a:srgbClr val="003300"/>
                </a:solidFill>
              </a:rPr>
              <a:t>!)  </a:t>
            </a:r>
            <a:r>
              <a:rPr lang="ru-RU" sz="8000" b="1" i="1" dirty="0" err="1" smtClean="0">
                <a:solidFill>
                  <a:srgbClr val="003300"/>
                </a:solidFill>
              </a:rPr>
              <a:t>Дуремар</a:t>
            </a:r>
            <a:endParaRPr lang="ru-RU" sz="8000" dirty="0" smtClean="0">
              <a:solidFill>
                <a:srgbClr val="0033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5524" y="5286388"/>
            <a:ext cx="1569898" cy="135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2532" name="Picture 7" descr="7159fae739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092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21338"/>
            <a:ext cx="1009650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857364"/>
            <a:ext cx="1646873" cy="150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3286124"/>
            <a:ext cx="1500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357166"/>
            <a:ext cx="1573033" cy="158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4" name="TextBox 3"/>
          <p:cNvSpPr txBox="1"/>
          <p:nvPr/>
        </p:nvSpPr>
        <p:spPr>
          <a:xfrm>
            <a:off x="285720" y="1071546"/>
            <a:ext cx="9072626" cy="1846659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solidFill>
                  <a:srgbClr val="C00000"/>
                </a:solidFill>
                <a:latin typeface="+mn-lt"/>
              </a:rPr>
              <a:t>Д</a:t>
            </a:r>
            <a:r>
              <a:rPr lang="ru-RU" sz="9600" b="1" dirty="0">
                <a:solidFill>
                  <a:srgbClr val="0070C0"/>
                </a:solidFill>
                <a:latin typeface="+mn-lt"/>
              </a:rPr>
              <a:t>о</a:t>
            </a:r>
            <a:r>
              <a:rPr lang="ru-RU" sz="9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9600" b="1" dirty="0">
                <a:solidFill>
                  <a:srgbClr val="00B050"/>
                </a:solidFill>
                <a:latin typeface="+mn-lt"/>
              </a:rPr>
              <a:t>в</a:t>
            </a:r>
            <a:r>
              <a:rPr lang="ru-RU" sz="9600" b="1" dirty="0">
                <a:solidFill>
                  <a:srgbClr val="FFC000"/>
                </a:solidFill>
                <a:latin typeface="+mn-lt"/>
              </a:rPr>
              <a:t>с</a:t>
            </a:r>
            <a:r>
              <a:rPr lang="ru-RU" sz="9600" b="1" dirty="0">
                <a:solidFill>
                  <a:srgbClr val="7030A0"/>
                </a:solidFill>
                <a:latin typeface="+mn-lt"/>
              </a:rPr>
              <a:t>т</a:t>
            </a:r>
            <a:r>
              <a:rPr lang="ru-RU" sz="9600" b="1" dirty="0">
                <a:solidFill>
                  <a:srgbClr val="B7097D"/>
                </a:solidFill>
                <a:latin typeface="+mn-lt"/>
              </a:rPr>
              <a:t>р</a:t>
            </a:r>
            <a:r>
              <a:rPr lang="ru-RU" sz="9600" b="1" dirty="0">
                <a:solidFill>
                  <a:srgbClr val="003300"/>
                </a:solidFill>
                <a:latin typeface="+mn-lt"/>
              </a:rPr>
              <a:t>е</a:t>
            </a:r>
            <a:r>
              <a:rPr lang="ru-RU" sz="9600" b="1" dirty="0">
                <a:solidFill>
                  <a:srgbClr val="002060"/>
                </a:solidFill>
                <a:latin typeface="+mn-lt"/>
              </a:rPr>
              <a:t>ч</a:t>
            </a:r>
            <a:r>
              <a:rPr lang="ru-RU" sz="9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</a:t>
            </a:r>
            <a:r>
              <a:rPr lang="ru-RU" sz="9600" b="1" dirty="0">
                <a:solidFill>
                  <a:srgbClr val="C00000"/>
                </a:solidFill>
                <a:latin typeface="+mn-lt"/>
              </a:rPr>
              <a:t>!</a:t>
            </a:r>
            <a:endParaRPr lang="ru-RU" sz="9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23557" name="Рисунок 4" descr="cvety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49666">
            <a:off x="2166938" y="2646363"/>
            <a:ext cx="35385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006600"/>
                </a:solidFill>
              </a:rPr>
              <a:t>Буратино на экране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6043613" cy="4840288"/>
          </a:xfrm>
        </p:spPr>
        <p:txBody>
          <a:bodyPr/>
          <a:lstStyle/>
          <a:p>
            <a:r>
              <a:rPr lang="ru-RU" smtClean="0"/>
              <a:t>1939 — </a:t>
            </a:r>
            <a:r>
              <a:rPr lang="ru-RU" b="1" smtClean="0">
                <a:solidFill>
                  <a:srgbClr val="0000FF"/>
                </a:solidFill>
              </a:rPr>
              <a:t>фильм «Золотой ключик» </a:t>
            </a:r>
          </a:p>
          <a:p>
            <a:r>
              <a:rPr lang="ru-RU" smtClean="0"/>
              <a:t>1959 — </a:t>
            </a:r>
            <a:r>
              <a:rPr lang="ru-RU" b="1" smtClean="0">
                <a:solidFill>
                  <a:srgbClr val="CC0099"/>
                </a:solidFill>
              </a:rPr>
              <a:t>мультфильм «Приключения Буратино» </a:t>
            </a:r>
          </a:p>
          <a:p>
            <a:r>
              <a:rPr lang="ru-RU" smtClean="0"/>
              <a:t>1975 — </a:t>
            </a:r>
            <a:r>
              <a:rPr lang="ru-RU" b="1" smtClean="0">
                <a:solidFill>
                  <a:srgbClr val="7030A0"/>
                </a:solidFill>
              </a:rPr>
              <a:t>телефильм «Приключения Буратино» </a:t>
            </a:r>
          </a:p>
          <a:p>
            <a:r>
              <a:rPr lang="ru-RU" smtClean="0"/>
              <a:t>1997 — телефильм «Новейшие приключения Буратино» </a:t>
            </a:r>
          </a:p>
          <a:p>
            <a:endParaRPr lang="ru-RU" smtClean="0"/>
          </a:p>
        </p:txBody>
      </p:sp>
      <p:pic>
        <p:nvPicPr>
          <p:cNvPr id="24580" name="Picture 7" descr="7159fae739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092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1214438"/>
            <a:ext cx="222091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3000375"/>
            <a:ext cx="23812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5000625"/>
            <a:ext cx="24288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-214313"/>
            <a:ext cx="8229600" cy="2000251"/>
          </a:xfrm>
        </p:spPr>
        <p:txBody>
          <a:bodyPr/>
          <a:lstStyle/>
          <a:p>
            <a:r>
              <a:rPr lang="ru-RU" smtClean="0">
                <a:solidFill>
                  <a:srgbClr val="FFFF00"/>
                </a:solidFill>
                <a:hlinkClick r:id="rId3" action="ppaction://hlinkfile"/>
              </a:rPr>
              <a:t>Экранизация</a:t>
            </a:r>
            <a:endParaRPr lang="ru-RU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8" name="TextBox 10"/>
          <p:cNvSpPr txBox="1">
            <a:spLocks noChangeArrowheads="1"/>
          </p:cNvSpPr>
          <p:nvPr/>
        </p:nvSpPr>
        <p:spPr bwMode="auto">
          <a:xfrm>
            <a:off x="2786063" y="5857875"/>
            <a:ext cx="4929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Подготовила учитель начальных классов</a:t>
            </a:r>
          </a:p>
          <a:p>
            <a:r>
              <a:rPr lang="ru-RU" b="1">
                <a:latin typeface="Calibri" pitchFamily="34" charset="0"/>
              </a:rPr>
              <a:t>МКОУ СОШ пгт Вахруши  Кировской области</a:t>
            </a:r>
          </a:p>
          <a:p>
            <a:r>
              <a:rPr lang="ru-RU" b="1">
                <a:latin typeface="Calibri" pitchFamily="34" charset="0"/>
              </a:rPr>
              <a:t>Мёшина Ольга Анатольевна</a:t>
            </a:r>
          </a:p>
        </p:txBody>
      </p:sp>
      <p:pic>
        <p:nvPicPr>
          <p:cNvPr id="26629" name="Рисунок 11" descr="e3b316d7a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428875"/>
            <a:ext cx="364331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</a:rPr>
              <a:t>Карло Коллоди</a:t>
            </a:r>
            <a:br>
              <a:rPr lang="ru-RU" b="1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2190750" cy="2828925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00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071546"/>
            <a:ext cx="3055947" cy="440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B7097D"/>
            </a:contourClr>
          </a:sp3d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3357563"/>
            <a:ext cx="4829175" cy="300037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FF"/>
                </a:solidFill>
              </a:rPr>
              <a:t>В 1880 г. Коллоди начинает работу над «Историей </a:t>
            </a:r>
            <a:r>
              <a:rPr lang="ru-RU" b="1" dirty="0" err="1" smtClean="0">
                <a:solidFill>
                  <a:srgbClr val="0000FF"/>
                </a:solidFill>
              </a:rPr>
              <a:t>бураттино</a:t>
            </a:r>
            <a:r>
              <a:rPr lang="ru-RU" b="1" dirty="0" smtClean="0">
                <a:solidFill>
                  <a:srgbClr val="0000FF"/>
                </a:solidFill>
              </a:rPr>
              <a:t>» (</a:t>
            </a:r>
            <a:r>
              <a:rPr lang="ru-RU" b="1" dirty="0" err="1" smtClean="0">
                <a:solidFill>
                  <a:srgbClr val="0000FF"/>
                </a:solidFill>
              </a:rPr>
              <a:t>итал</a:t>
            </a:r>
            <a:r>
              <a:rPr lang="ru-RU" b="1" dirty="0" smtClean="0">
                <a:solidFill>
                  <a:srgbClr val="0000FF"/>
                </a:solidFill>
              </a:rPr>
              <a:t>. </a:t>
            </a:r>
            <a:r>
              <a:rPr lang="ru-RU" b="1" dirty="0" err="1" smtClean="0">
                <a:solidFill>
                  <a:srgbClr val="0000FF"/>
                </a:solidFill>
              </a:rPr>
              <a:t>burattino</a:t>
            </a:r>
            <a:r>
              <a:rPr lang="ru-RU" b="1" dirty="0" smtClean="0">
                <a:solidFill>
                  <a:srgbClr val="0000FF"/>
                </a:solidFill>
              </a:rPr>
              <a:t> — кукла, марионетка) опубликованной по частям в «Газете для детей» (</a:t>
            </a:r>
            <a:r>
              <a:rPr lang="ru-RU" b="1" dirty="0" err="1" smtClean="0">
                <a:solidFill>
                  <a:srgbClr val="0000FF"/>
                </a:solidFill>
              </a:rPr>
              <a:t>Il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</a:rPr>
              <a:t>Giornale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</a:rPr>
              <a:t>dei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</a:rPr>
              <a:t>Bambini</a:t>
            </a:r>
            <a:r>
              <a:rPr lang="ru-RU" b="1" dirty="0" smtClean="0">
                <a:solidFill>
                  <a:srgbClr val="0000FF"/>
                </a:solidFill>
              </a:rPr>
              <a:t>) под названием «Приключения </a:t>
            </a:r>
            <a:r>
              <a:rPr lang="ru-RU" b="1" dirty="0" err="1" smtClean="0">
                <a:solidFill>
                  <a:srgbClr val="0000FF"/>
                </a:solidFill>
              </a:rPr>
              <a:t>Пиноккио</a:t>
            </a:r>
            <a:r>
              <a:rPr lang="ru-RU" b="1" dirty="0" smtClean="0">
                <a:solidFill>
                  <a:srgbClr val="0000FF"/>
                </a:solidFill>
              </a:rPr>
              <a:t>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" name="Picture 5" descr="C:\Documents and Settings\USER\Рабочий стол\skazka\сказки1\пинокки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3" y="1214438"/>
            <a:ext cx="1390650" cy="207168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7358063" cy="1143000"/>
          </a:xfrm>
        </p:spPr>
        <p:txBody>
          <a:bodyPr/>
          <a:lstStyle/>
          <a:p>
            <a:r>
              <a:rPr lang="ru-RU" sz="5400" b="1" smtClean="0">
                <a:solidFill>
                  <a:srgbClr val="003300"/>
                </a:solidFill>
              </a:rPr>
              <a:t>Алексей Толстой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0" y="1357313"/>
            <a:ext cx="6072188" cy="4500562"/>
          </a:xfrm>
        </p:spPr>
        <p:txBody>
          <a:bodyPr/>
          <a:lstStyle/>
          <a:p>
            <a:r>
              <a:rPr lang="ru-RU" sz="2000" b="1" i="1" smtClean="0"/>
              <a:t>Когда я был маленький,… я читал одну книжку: она называлась «Пиноккио, или Похождения деревянной куклы» (деревянная кукла по-итальянски – буратино)                                                                     Я часто рассказывал моим товарищам … занимательные приключения Буратино. Но так как книжка потерялась, то рассказывал каждый раз по-разному, выдумывая такие похождения, которых в книге совсем и не было.                                                                          Теперь, через много-много лет, я припомнил моего старого друга Буратино и надумал рассказать вам, девочки и мальчики, необычайную историю про этого деревянного               человечка</a:t>
            </a:r>
            <a:r>
              <a:rPr lang="ru-RU" sz="1800" b="1" smtClean="0"/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285860"/>
            <a:ext cx="303004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25400">
            <a:contourClr>
              <a:srgbClr val="229E37"/>
            </a:contourClr>
          </a:sp3d>
        </p:spPr>
      </p:pic>
      <p:pic>
        <p:nvPicPr>
          <p:cNvPr id="6" name="Picture 7" descr="buratino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071942"/>
            <a:ext cx="2025650" cy="21605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0000FF"/>
            </a:contourClr>
          </a:sp3d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7159fae7396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143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1555" y="285728"/>
            <a:ext cx="341215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Викторина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7171" name="Picture 7" descr="7159fae739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15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4375" y="1285875"/>
            <a:ext cx="32861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Деревянным был мальчишка, 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Не донес до школы книжку, 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В приключения попал, 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Чуть бедняга не пропал.</a:t>
            </a:r>
            <a:endParaRPr lang="ru-RU">
              <a:solidFill>
                <a:srgbClr val="FF0000"/>
              </a:solidFill>
              <a:latin typeface="Calibri" pitchFamily="34" charset="0"/>
            </a:endParaRPr>
          </a:p>
          <a:p>
            <a:endParaRPr lang="ru-RU" sz="160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14875" y="1285875"/>
            <a:ext cx="37861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  <a:latin typeface="Calibri" pitchFamily="34" charset="0"/>
              </a:rPr>
              <a:t>Из театра Карабаса убежала,</a:t>
            </a:r>
            <a:br>
              <a:rPr lang="ru-RU" b="1">
                <a:solidFill>
                  <a:srgbClr val="0070C0"/>
                </a:solidFill>
                <a:latin typeface="Calibri" pitchFamily="34" charset="0"/>
              </a:rPr>
            </a:br>
            <a:r>
              <a:rPr lang="ru-RU" b="1">
                <a:solidFill>
                  <a:srgbClr val="0070C0"/>
                </a:solidFill>
                <a:latin typeface="Calibri" pitchFamily="34" charset="0"/>
              </a:rPr>
              <a:t>Звери, птицы ее просто обожали,</a:t>
            </a:r>
            <a:br>
              <a:rPr lang="ru-RU" b="1">
                <a:solidFill>
                  <a:srgbClr val="0070C0"/>
                </a:solidFill>
                <a:latin typeface="Calibri" pitchFamily="34" charset="0"/>
              </a:rPr>
            </a:br>
            <a:r>
              <a:rPr lang="ru-RU" b="1">
                <a:solidFill>
                  <a:srgbClr val="0070C0"/>
                </a:solidFill>
                <a:latin typeface="Calibri" pitchFamily="34" charset="0"/>
              </a:rPr>
              <a:t>Занималась воспитаньем Буратино</a:t>
            </a:r>
            <a:br>
              <a:rPr lang="ru-RU" b="1">
                <a:solidFill>
                  <a:srgbClr val="0070C0"/>
                </a:solidFill>
                <a:latin typeface="Calibri" pitchFamily="34" charset="0"/>
              </a:rPr>
            </a:br>
            <a:r>
              <a:rPr lang="ru-RU" b="1">
                <a:solidFill>
                  <a:srgbClr val="0070C0"/>
                </a:solidFill>
                <a:latin typeface="Calibri" pitchFamily="34" charset="0"/>
              </a:rPr>
              <a:t>Голубоволосая ... 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4375" y="2714625"/>
            <a:ext cx="3714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Над простым моим вопросом</a:t>
            </a:r>
            <a:endParaRPr lang="ru-RU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Не потратишь много сил:</a:t>
            </a:r>
            <a:endParaRPr lang="ru-RU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Кто мальчишку с длинным носом</a:t>
            </a:r>
            <a:endParaRPr lang="ru-RU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0000FF"/>
                </a:solidFill>
                <a:latin typeface="Calibri" pitchFamily="34" charset="0"/>
              </a:rPr>
              <a:t>Из полена смастерил?</a:t>
            </a:r>
            <a:endParaRPr lang="ru-RU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86313" y="2786063"/>
            <a:ext cx="33575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6600"/>
                </a:solidFill>
                <a:latin typeface="Calibri" pitchFamily="34" charset="0"/>
              </a:rPr>
              <a:t>Копаясь долго в мутном иле,</a:t>
            </a:r>
            <a:br>
              <a:rPr lang="ru-RU" b="1">
                <a:solidFill>
                  <a:srgbClr val="006600"/>
                </a:solidFill>
                <a:latin typeface="Calibri" pitchFamily="34" charset="0"/>
              </a:rPr>
            </a:br>
            <a:r>
              <a:rPr lang="ru-RU" b="1">
                <a:solidFill>
                  <a:srgbClr val="006600"/>
                </a:solidFill>
                <a:latin typeface="Calibri" pitchFamily="34" charset="0"/>
              </a:rPr>
              <a:t>Он досаждал всегда Тортиле.</a:t>
            </a:r>
            <a:br>
              <a:rPr lang="ru-RU" b="1">
                <a:solidFill>
                  <a:srgbClr val="006600"/>
                </a:solidFill>
                <a:latin typeface="Calibri" pitchFamily="34" charset="0"/>
              </a:rPr>
            </a:br>
            <a:r>
              <a:rPr lang="ru-RU" b="1">
                <a:solidFill>
                  <a:srgbClr val="006600"/>
                </a:solidFill>
                <a:latin typeface="Calibri" pitchFamily="34" charset="0"/>
              </a:rPr>
              <a:t>Пиявки – вот его товар,</a:t>
            </a:r>
            <a:br>
              <a:rPr lang="ru-RU" b="1">
                <a:solidFill>
                  <a:srgbClr val="006600"/>
                </a:solidFill>
                <a:latin typeface="Calibri" pitchFamily="34" charset="0"/>
              </a:rPr>
            </a:br>
            <a:r>
              <a:rPr lang="ru-RU" b="1">
                <a:solidFill>
                  <a:srgbClr val="006600"/>
                </a:solidFill>
                <a:latin typeface="Calibri" pitchFamily="34" charset="0"/>
              </a:rPr>
              <a:t>А продавец тот - …</a:t>
            </a:r>
            <a:r>
              <a:rPr lang="ru-RU" b="1">
                <a:latin typeface="Calibri" pitchFamily="34" charset="0"/>
              </a:rPr>
              <a:t/>
            </a:r>
            <a:br>
              <a:rPr lang="ru-RU" b="1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00313" y="4286250"/>
            <a:ext cx="40719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Человек немолодой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Вот с такущей бородой.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Обижает Буратино,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Артемона и Мальвину,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И вообще для всех людей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Он отъявленный злодей.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Знает кто-нибудь из вас</a:t>
            </a:r>
            <a:br>
              <a:rPr lang="ru-RU" b="1">
                <a:solidFill>
                  <a:srgbClr val="990033"/>
                </a:solidFill>
                <a:latin typeface="Calibri" pitchFamily="34" charset="0"/>
              </a:rPr>
            </a:br>
            <a:r>
              <a:rPr lang="ru-RU" b="1">
                <a:solidFill>
                  <a:srgbClr val="990033"/>
                </a:solidFill>
                <a:latin typeface="Calibri" pitchFamily="34" charset="0"/>
              </a:rPr>
              <a:t>Кто же это?   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85813" y="2428875"/>
            <a:ext cx="3613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(Буратино).</a:t>
            </a:r>
            <a:endParaRPr lang="ru-RU">
              <a:latin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85813" y="3929063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(Папа Карло.)</a:t>
            </a:r>
            <a:endParaRPr lang="ru-RU"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29063" y="6286500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( Карабас )</a:t>
            </a:r>
            <a:endParaRPr lang="ru-RU">
              <a:latin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786313" y="2428875"/>
            <a:ext cx="1785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(Мальвина.)</a:t>
            </a:r>
            <a:endParaRPr lang="ru-RU"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00625" y="4000500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(Дуремар.)</a:t>
            </a:r>
            <a:endParaRPr lang="ru-RU"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0350" y="3857625"/>
            <a:ext cx="20939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401050" cy="703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B7097D"/>
                </a:solidFill>
              </a:rPr>
              <a:t>Кому принадлежат эти высказывания? </a:t>
            </a:r>
            <a:r>
              <a:rPr lang="ru-RU" dirty="0" smtClean="0">
                <a:solidFill>
                  <a:srgbClr val="B7097D"/>
                </a:solidFill>
              </a:rPr>
              <a:t/>
            </a:r>
            <a:br>
              <a:rPr lang="ru-RU" dirty="0" smtClean="0">
                <a:solidFill>
                  <a:srgbClr val="B7097D"/>
                </a:solidFill>
              </a:rPr>
            </a:br>
            <a:endParaRPr lang="ru-RU" dirty="0">
              <a:solidFill>
                <a:srgbClr val="B7097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143000"/>
            <a:ext cx="7043738" cy="4983163"/>
          </a:xfrm>
        </p:spPr>
        <p:txBody>
          <a:bodyPr/>
          <a:lstStyle/>
          <a:p>
            <a:r>
              <a:rPr lang="ru-RU" sz="2600" smtClean="0">
                <a:solidFill>
                  <a:srgbClr val="003300"/>
                </a:solidFill>
                <a:latin typeface="Arial Black" pitchFamily="34" charset="0"/>
              </a:rPr>
              <a:t>1. «Десять тысяч чертей» </a:t>
            </a:r>
          </a:p>
          <a:p>
            <a:pPr>
              <a:buFont typeface="Arial" charset="0"/>
              <a:buNone/>
            </a:pPr>
            <a:endParaRPr lang="ru-RU" smtClean="0">
              <a:solidFill>
                <a:srgbClr val="003300"/>
              </a:solidFill>
            </a:endParaRPr>
          </a:p>
          <a:p>
            <a:pPr>
              <a:buFont typeface="Arial" charset="0"/>
              <a:buNone/>
            </a:pPr>
            <a:endParaRPr lang="ru-RU" smtClean="0">
              <a:solidFill>
                <a:srgbClr val="003300"/>
              </a:solidFill>
            </a:endParaRPr>
          </a:p>
          <a:p>
            <a:r>
              <a:rPr lang="ru-RU" sz="2600" smtClean="0">
                <a:solidFill>
                  <a:srgbClr val="C00000"/>
                </a:solidFill>
                <a:latin typeface="Arial Black" pitchFamily="34" charset="0"/>
              </a:rPr>
              <a:t>2. «Спасаться – так всем вместе, погибать – так всем вместе!»</a:t>
            </a:r>
            <a:endParaRPr lang="ru-RU" smtClean="0">
              <a:solidFill>
                <a:srgbClr val="C00000"/>
              </a:solidFill>
            </a:endParaRPr>
          </a:p>
          <a:p>
            <a:endParaRPr lang="ru-RU" smtClean="0">
              <a:solidFill>
                <a:srgbClr val="003300"/>
              </a:solidFill>
            </a:endParaRPr>
          </a:p>
          <a:p>
            <a:r>
              <a:rPr lang="ru-RU" sz="2600" smtClean="0">
                <a:solidFill>
                  <a:srgbClr val="7030A0"/>
                </a:solidFill>
                <a:latin typeface="Arial Black" pitchFamily="34" charset="0"/>
              </a:rPr>
              <a:t>3. «Безмозглый, доверчивый дурачок с коротенькими мыслями»</a:t>
            </a:r>
            <a:endParaRPr lang="ru-RU" smtClean="0">
              <a:solidFill>
                <a:srgbClr val="7030A0"/>
              </a:solidFill>
            </a:endParaRPr>
          </a:p>
          <a:p>
            <a:endParaRPr lang="ru-RU" smtClean="0">
              <a:solidFill>
                <a:srgbClr val="003300"/>
              </a:solidFill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142984"/>
            <a:ext cx="1785950" cy="157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2928934"/>
            <a:ext cx="1864043" cy="160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12" name="Picture 16" descr="Изображение2 011"/>
          <p:cNvPicPr>
            <a:picLocks noChangeAspect="1" noChangeArrowheads="1"/>
          </p:cNvPicPr>
          <p:nvPr/>
        </p:nvPicPr>
        <p:blipFill>
          <a:blip r:embed="rId5">
            <a:lum bright="-16000"/>
          </a:blip>
          <a:srcRect/>
          <a:stretch>
            <a:fillRect/>
          </a:stretch>
        </p:blipFill>
        <p:spPr bwMode="auto">
          <a:xfrm>
            <a:off x="6429388" y="4714884"/>
            <a:ext cx="1712933" cy="178673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8200" name="Picture 7" descr="7159fae7396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80803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6615113" cy="55546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990033"/>
                </a:solidFill>
                <a:latin typeface="Arial Black" pitchFamily="34" charset="0"/>
              </a:rPr>
              <a:t>  4.«Не доведет тебя до добра это учение… Вот я училась, училась – гляди – хожу на трех лапах».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5. «Пациент скорее мертв, чем жив»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 smtClean="0">
              <a:solidFill>
                <a:srgbClr val="0033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6. «Теперь я займусь вашим воспитанием»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ED7D2"/>
              </a:clrFrom>
              <a:clrTo>
                <a:srgbClr val="CED7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4572008"/>
            <a:ext cx="1643074" cy="189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857496"/>
            <a:ext cx="1738325" cy="130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57166"/>
            <a:ext cx="1785950" cy="222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9222" name="Picture 7" descr="7159fae7396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93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</a:rPr>
              <a:t>Кому принадлежат эти предметы?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50" y="150018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DC"/>
              </a:clrFrom>
              <a:clrTo>
                <a:srgbClr val="FFF8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37458">
            <a:off x="3951288" y="4094163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63" y="3786188"/>
            <a:ext cx="150018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13" y="378618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4375" y="3000375"/>
            <a:ext cx="2571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папе Карло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43188" y="3643313"/>
            <a:ext cx="1785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лисе Алисе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071563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0" y="3429000"/>
            <a:ext cx="1785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3300"/>
                </a:solidFill>
                <a:latin typeface="Calibri" pitchFamily="34" charset="0"/>
              </a:rPr>
              <a:t>Дуремару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43000" y="5572125"/>
            <a:ext cx="2143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alibri" pitchFamily="34" charset="0"/>
              </a:rPr>
              <a:t>Карабасу-Барабасу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15125" y="5572125"/>
            <a:ext cx="1785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Артемону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3375" y="5715000"/>
            <a:ext cx="1428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Буратино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0" y="1638300"/>
            <a:ext cx="1595438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786563" y="3286125"/>
            <a:ext cx="2071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B7097D"/>
                </a:solidFill>
                <a:latin typeface="Calibri" pitchFamily="34" charset="0"/>
              </a:rPr>
              <a:t>коту Базилио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88" y="1330325"/>
            <a:ext cx="1463675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7" descr="7159fae7396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8699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214438"/>
          </a:xfrm>
        </p:spPr>
        <p:txBody>
          <a:bodyPr/>
          <a:lstStyle/>
          <a:p>
            <a:r>
              <a:rPr lang="ru-RU" sz="5400" b="1" smtClean="0">
                <a:solidFill>
                  <a:srgbClr val="0000FF"/>
                </a:solidFill>
              </a:rPr>
              <a:t>Кто это?</a:t>
            </a:r>
            <a:r>
              <a:rPr lang="ru-RU" sz="5400" smtClean="0">
                <a:solidFill>
                  <a:srgbClr val="0000FF"/>
                </a:solidFill>
              </a:rPr>
              <a:t> </a:t>
            </a:r>
            <a:br>
              <a:rPr lang="ru-RU" sz="5400" smtClean="0">
                <a:solidFill>
                  <a:srgbClr val="0000FF"/>
                </a:solidFill>
              </a:rPr>
            </a:br>
            <a:endParaRPr lang="ru-RU" sz="5400" smtClean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000125"/>
            <a:ext cx="5929313" cy="5857875"/>
          </a:xfrm>
        </p:spPr>
        <p:txBody>
          <a:bodyPr/>
          <a:lstStyle/>
          <a:p>
            <a:r>
              <a:rPr lang="ru-RU" sz="2800" b="1" i="1" smtClean="0">
                <a:solidFill>
                  <a:srgbClr val="B7097D"/>
                </a:solidFill>
              </a:rPr>
              <a:t>«…существо, немного похожее на таракана, но с головой, как у кузнечика. Оно сидело на стене над очагом и тихо потрескивало, – кри – кри, - глядело выпуклыми, как из стекла, радужными глазами, шевелило усиками»</a:t>
            </a:r>
          </a:p>
          <a:p>
            <a:pPr>
              <a:buFont typeface="Arial" charset="0"/>
              <a:buNone/>
            </a:pPr>
            <a:endParaRPr lang="ru-RU" sz="2800" b="1" i="1" smtClean="0">
              <a:solidFill>
                <a:srgbClr val="B7097D"/>
              </a:solidFill>
            </a:endParaRPr>
          </a:p>
          <a:p>
            <a:r>
              <a:rPr lang="ru-RU" sz="2800" b="1" i="1" smtClean="0">
                <a:solidFill>
                  <a:srgbClr val="003300"/>
                </a:solidFill>
              </a:rPr>
              <a:t>« …деревянного мальчишку со ртом до ушей, с длинным носом, в колпачке с кисточкой..»</a:t>
            </a:r>
          </a:p>
          <a:p>
            <a:pPr>
              <a:buFont typeface="Arial" charset="0"/>
              <a:buNone/>
            </a:pPr>
            <a:endParaRPr lang="ru-RU" b="1" i="1" smtClean="0"/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11268" name="Picture 7" descr="7159fae739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3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0DB"/>
              </a:clrFrom>
              <a:clrTo>
                <a:srgbClr val="FFF0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34025"/>
            <a:ext cx="10810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142984"/>
            <a:ext cx="252074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3714752"/>
            <a:ext cx="2447932" cy="230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19050">
            <a:contourClr>
              <a:srgbClr val="FF99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985</Words>
  <Application>Microsoft Office PowerPoint</Application>
  <PresentationFormat>On-screen Show (4:3)</PresentationFormat>
  <Paragraphs>154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Arial</vt:lpstr>
      <vt:lpstr>Arial Black</vt:lpstr>
      <vt:lpstr>Тема Office</vt:lpstr>
      <vt:lpstr>Точечный рисунок</vt:lpstr>
      <vt:lpstr>Slide 1</vt:lpstr>
      <vt:lpstr>Slide 2</vt:lpstr>
      <vt:lpstr>Карло Коллоди </vt:lpstr>
      <vt:lpstr>Алексей Толстой</vt:lpstr>
      <vt:lpstr>Slide 5</vt:lpstr>
      <vt:lpstr>Кому принадлежат эти высказывания?  </vt:lpstr>
      <vt:lpstr>Slide 7</vt:lpstr>
      <vt:lpstr>Кому принадлежат эти предметы?</vt:lpstr>
      <vt:lpstr>Кто это?  </vt:lpstr>
      <vt:lpstr>Slide 10</vt:lpstr>
      <vt:lpstr>Slide 11</vt:lpstr>
      <vt:lpstr>Slide 12</vt:lpstr>
      <vt:lpstr>Slide 13</vt:lpstr>
      <vt:lpstr>Кто? Кому? говорит эти слова: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Буратино на экране</vt:lpstr>
      <vt:lpstr>Экранизация</vt:lpstr>
      <vt:lpstr>Slide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Windows User</cp:lastModifiedBy>
  <cp:revision>131</cp:revision>
  <dcterms:created xsi:type="dcterms:W3CDTF">2011-10-16T16:13:16Z</dcterms:created>
  <dcterms:modified xsi:type="dcterms:W3CDTF">2016-09-27T20:53:10Z</dcterms:modified>
</cp:coreProperties>
</file>