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0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5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780" y="5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FCEDF47-6548-4A7F-9FB9-083EB765A2D2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BD67BBF-1049-43AB-A018-5A6684427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EDF47-6548-4A7F-9FB9-083EB765A2D2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67BBF-1049-43AB-A018-5A6684427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EDF47-6548-4A7F-9FB9-083EB765A2D2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67BBF-1049-43AB-A018-5A6684427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FCEDF47-6548-4A7F-9FB9-083EB765A2D2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D67BBF-1049-43AB-A018-5A6684427E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FCEDF47-6548-4A7F-9FB9-083EB765A2D2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BD67BBF-1049-43AB-A018-5A6684427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EDF47-6548-4A7F-9FB9-083EB765A2D2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67BBF-1049-43AB-A018-5A6684427E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EDF47-6548-4A7F-9FB9-083EB765A2D2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67BBF-1049-43AB-A018-5A6684427E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FCEDF47-6548-4A7F-9FB9-083EB765A2D2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D67BBF-1049-43AB-A018-5A6684427E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EDF47-6548-4A7F-9FB9-083EB765A2D2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67BBF-1049-43AB-A018-5A6684427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FCEDF47-6548-4A7F-9FB9-083EB765A2D2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D67BBF-1049-43AB-A018-5A6684427E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FCEDF47-6548-4A7F-9FB9-083EB765A2D2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D67BBF-1049-43AB-A018-5A6684427E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FCEDF47-6548-4A7F-9FB9-083EB765A2D2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D67BBF-1049-43AB-A018-5A6684427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kino-teatr.ru/kino/acter/m/sov/636/bio/" TargetMode="External"/><Relationship Id="rId13" Type="http://schemas.openxmlformats.org/officeDocument/2006/relationships/image" Target="../media/image3.jpeg"/><Relationship Id="rId3" Type="http://schemas.openxmlformats.org/officeDocument/2006/relationships/hyperlink" Target="http://www.kino-teatr.ru/kino/acter/c/sov/15818/bio/" TargetMode="External"/><Relationship Id="rId7" Type="http://schemas.openxmlformats.org/officeDocument/2006/relationships/hyperlink" Target="http://www.kino-teatr.ru/kino/acter/m/sov/341/bio/" TargetMode="External"/><Relationship Id="rId12" Type="http://schemas.openxmlformats.org/officeDocument/2006/relationships/hyperlink" Target="http://www.kino-teatr.ru/kino/acter/m/sov/1906/bio/" TargetMode="External"/><Relationship Id="rId2" Type="http://schemas.openxmlformats.org/officeDocument/2006/relationships/hyperlink" Target="http://www.kino-teatr.ru/kino/acter/c/sov/3511/bio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ino-teatr.ru/kino/acter/m/sov/4999/bio/" TargetMode="External"/><Relationship Id="rId11" Type="http://schemas.openxmlformats.org/officeDocument/2006/relationships/hyperlink" Target="http://www.kino-teatr.ru/kino/acter/m/sov/4687/bio/" TargetMode="External"/><Relationship Id="rId5" Type="http://schemas.openxmlformats.org/officeDocument/2006/relationships/hyperlink" Target="http://www.kino-teatr.ru/kino/acter/m/sov/1113/bio/" TargetMode="External"/><Relationship Id="rId10" Type="http://schemas.openxmlformats.org/officeDocument/2006/relationships/hyperlink" Target="http://www.kino-teatr.ru/kino/acter/w/sov/1608/bio/" TargetMode="External"/><Relationship Id="rId4" Type="http://schemas.openxmlformats.org/officeDocument/2006/relationships/hyperlink" Target="http://www.kino-teatr.ru/kino/acter/m/sov/1748/bio/" TargetMode="External"/><Relationship Id="rId9" Type="http://schemas.openxmlformats.org/officeDocument/2006/relationships/hyperlink" Target="http://www.kino-teatr.ru/kino/acter/w/sov/3779/bio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AD%D0%BD%D1%82%D0%B8%D0%BD,_%D0%AE%D1%80%D0%B8%D0%B9_%D0%A1%D0%B5%D1%80%D0%B3%D0%B5%D0%B5%D0%B2%D0%B8%D1%87" TargetMode="External"/><Relationship Id="rId3" Type="http://schemas.openxmlformats.org/officeDocument/2006/relationships/hyperlink" Target="https://ru.wikipedia.org/wiki/%D0%9D%D0%B5%D1%87%D0%B0%D0%B5%D0%B2,_%D0%9B%D0%B5%D0%BE%D0%BD%D0%B8%D0%B4_%D0%90%D0%BB%D0%B5%D0%BA%D1%81%D0%B5%D0%B5%D0%B2%D0%B8%D1%87" TargetMode="External"/><Relationship Id="rId7" Type="http://schemas.openxmlformats.org/officeDocument/2006/relationships/hyperlink" Target="https://ru.wikipedia.org/wiki/%D0%9E%D0%BA%D1%83%D0%B4%D0%B6%D0%B0%D0%B2%D0%B0,_%D0%91%D1%83%D0%BB%D0%B0%D1%82_%D0%A8%D0%B0%D0%BB%D0%B2%D0%BE%D0%B2%D0%B8%D1%87" TargetMode="External"/><Relationship Id="rId2" Type="http://schemas.openxmlformats.org/officeDocument/2006/relationships/hyperlink" Target="https://ru.wikipedia.org/wiki/%D0%92%D0%B5%D1%82%D0%BA%D0%B8%D0%BD%D0%B0,_%D0%98%D0%BD%D0%BD%D0%B0_%D0%98%D0%B2%D0%B0%D0%BD%D0%BE%D0%B2%D0%BD%D0%B0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ru.wikipedia.org/wiki/%D0%A0%D1%8B%D0%B1%D0%BD%D0%B8%D0%BA%D0%BE%D0%B2,_%D0%90%D0%BB%D0%B5%D0%BA%D1%81%D0%B5%D0%B9_%D0%9B%D1%8C%D0%B2%D0%BE%D0%B2%D0%B8%D1%87" TargetMode="External"/><Relationship Id="rId11" Type="http://schemas.openxmlformats.org/officeDocument/2006/relationships/image" Target="../media/image4.jpeg"/><Relationship Id="rId5" Type="http://schemas.openxmlformats.org/officeDocument/2006/relationships/hyperlink" Target="https://ru.wikipedia.org/w/index.php?title=%D0%95%D1%80%D1%88%D0%BE%D0%B2,_%D0%9B%D0%B5%D0%BE%D0%BD%D0%B8%D0%B4_%D0%9F%D0%B5%D1%82%D1%80%D0%BE%D0%B2%D0%B8%D1%87&amp;action=edit&amp;redlink=1" TargetMode="External"/><Relationship Id="rId10" Type="http://schemas.openxmlformats.org/officeDocument/2006/relationships/hyperlink" Target="https://ru.wikipedia.org/wiki/%D0%91%D0%B0%D1%80%D0%B4%D0%B8%D0%BD,_%D0%93%D0%B0%D1%80%D1%80%D0%B8_%D0%AF%D0%BA%D0%BE%D0%B2%D0%BB%D0%B5%D0%B2%D0%B8%D1%87" TargetMode="External"/><Relationship Id="rId4" Type="http://schemas.openxmlformats.org/officeDocument/2006/relationships/hyperlink" Target="https://ru.wikipedia.org/wiki/%D0%95%D0%BB%D1%85%D0%BE%D0%B2,_%D0%AE%D1%80%D0%B8%D0%B9_%D0%90%D0%BB%D0%B5%D0%BA%D1%81%D0%B0%D0%BD%D0%B4%D1%80%D0%BE%D0%B2%D0%B8%D1%87" TargetMode="External"/><Relationship Id="rId9" Type="http://schemas.openxmlformats.org/officeDocument/2006/relationships/hyperlink" Target="https://ru.wikipedia.org/wiki/%D0%9A%D0%BE%D0%BD%D1%81%D0%BE%D0%B2%D1%81%D0%BA%D0%B8%D0%B9,_%D0%90%D0%BB%D0%B5%D0%BA%D1%81%D0%B5%D0%B9_%D0%90%D0%BD%D0%B0%D1%82%D0%BE%D0%BB%D1%8C%D0%B5%D0%B2%D0%B8%D1%87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57422" y="285728"/>
            <a:ext cx="6172200" cy="1894362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Candara" pitchFamily="34" charset="0"/>
              </a:rPr>
              <a:t>Презентация художественного фильма «Приключения Буратино</a:t>
            </a:r>
            <a:r>
              <a:rPr lang="ru-RU" sz="3600" dirty="0" smtClean="0">
                <a:latin typeface="Candara" pitchFamily="34" charset="0"/>
              </a:rPr>
              <a:t>» 1975 г.</a:t>
            </a:r>
            <a:endParaRPr lang="ru-RU" sz="3600" dirty="0">
              <a:latin typeface="Candar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57818" y="4643446"/>
            <a:ext cx="34290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Выполнила: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ученица 2 Д класса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МБОУ СОШ №7 г.Туймазы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Каратаева Виктория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14" name="Рисунок 13" descr="1458448363-22434103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422" y="2357430"/>
            <a:ext cx="2786082" cy="4071966"/>
          </a:xfrm>
          <a:prstGeom prst="rect">
            <a:avLst/>
          </a:prstGeom>
        </p:spPr>
      </p:pic>
    </p:spTree>
  </p:cSld>
  <p:clrMapOvr>
    <a:masterClrMapping/>
  </p:clrMapOvr>
  <p:transition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7467600" cy="1571636"/>
          </a:xfrm>
        </p:spPr>
        <p:txBody>
          <a:bodyPr>
            <a:normAutofit/>
          </a:bodyPr>
          <a:lstStyle/>
          <a:p>
            <a:r>
              <a:rPr lang="ru-RU" sz="2000" b="1" dirty="0" err="1" smtClean="0">
                <a:latin typeface="Comic Sans MS" pitchFamily="66" charset="0"/>
              </a:rPr>
              <a:t>П</a:t>
            </a:r>
            <a:r>
              <a:rPr lang="ru-RU" sz="2000" b="1" dirty="0" err="1" smtClean="0">
                <a:latin typeface="Comic Sans MS" pitchFamily="66" charset="0"/>
              </a:rPr>
              <a:t>есняКарабаса</a:t>
            </a:r>
            <a:r>
              <a:rPr lang="ru-RU" sz="2000" b="1" dirty="0" smtClean="0">
                <a:latin typeface="Comic Sans MS" pitchFamily="66" charset="0"/>
              </a:rPr>
              <a:t> </a:t>
            </a:r>
            <a:r>
              <a:rPr lang="ru-RU" sz="2000" b="1" dirty="0" err="1" smtClean="0">
                <a:latin typeface="Comic Sans MS" pitchFamily="66" charset="0"/>
              </a:rPr>
              <a:t>Барабаса</a:t>
            </a:r>
            <a:r>
              <a:rPr lang="ru-RU" sz="2000" b="1" dirty="0" smtClean="0">
                <a:latin typeface="Comic Sans MS" pitchFamily="66" charset="0"/>
              </a:rPr>
              <a:t>- </a:t>
            </a:r>
            <a:r>
              <a:rPr lang="ru-RU" sz="2200" dirty="0" smtClean="0">
                <a:latin typeface="Comic Sans MS" pitchFamily="66" charset="0"/>
              </a:rPr>
              <a:t>темп быстрый, регистр средний. </a:t>
            </a:r>
            <a:r>
              <a:rPr lang="ru-RU" sz="2200" dirty="0" smtClean="0">
                <a:latin typeface="Comic Sans MS" pitchFamily="66" charset="0"/>
              </a:rPr>
              <a:t>Автор песни показывает нам хитрого, жадного и злого героя.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7" name="Содержимое 6" descr="i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214414" y="2000240"/>
            <a:ext cx="5857916" cy="3751272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latin typeface="Comic Sans MS" pitchFamily="66" charset="0"/>
              </a:rPr>
              <a:t>П</a:t>
            </a:r>
            <a:r>
              <a:rPr lang="ru-RU" sz="2000" b="1" dirty="0" smtClean="0">
                <a:latin typeface="Comic Sans MS" pitchFamily="66" charset="0"/>
              </a:rPr>
              <a:t>есня </a:t>
            </a:r>
            <a:r>
              <a:rPr lang="ru-RU" sz="2000" b="1" dirty="0" smtClean="0">
                <a:latin typeface="Comic Sans MS" pitchFamily="66" charset="0"/>
              </a:rPr>
              <a:t>Пауков и </a:t>
            </a:r>
            <a:r>
              <a:rPr lang="ru-RU" sz="2000" b="1" dirty="0" smtClean="0">
                <a:latin typeface="Comic Sans MS" pitchFamily="66" charset="0"/>
              </a:rPr>
              <a:t>Буратино </a:t>
            </a:r>
            <a:r>
              <a:rPr lang="ru-RU" sz="2000" dirty="0" smtClean="0">
                <a:latin typeface="Comic Sans MS" pitchFamily="66" charset="0"/>
              </a:rPr>
              <a:t>– темп разный медленный сменяется быстрым. Музыка наводит страх на главного героя, но он совсем не боится.</a:t>
            </a:r>
            <a:endParaRPr lang="ru-RU" sz="2000" dirty="0">
              <a:latin typeface="Comic Sans MS" pitchFamily="66" charset="0"/>
            </a:endParaRPr>
          </a:p>
        </p:txBody>
      </p:sp>
      <p:pic>
        <p:nvPicPr>
          <p:cNvPr id="4" name="Содержимое 3" descr="i (6)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500166" y="2000240"/>
            <a:ext cx="5572164" cy="3751272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71472" y="4000504"/>
            <a:ext cx="7467600" cy="214314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Мне больше всего понравилась Песня </a:t>
            </a:r>
            <a:r>
              <a:rPr lang="ru-RU" sz="2000" dirty="0" smtClean="0"/>
              <a:t>Буратино! Потому что она веселая, радостная и под нее </a:t>
            </a:r>
            <a:r>
              <a:rPr lang="ru-RU" sz="2000" dirty="0" smtClean="0"/>
              <a:t>хочется</a:t>
            </a:r>
            <a:r>
              <a:rPr lang="ru-RU" sz="2000" dirty="0" smtClean="0"/>
              <a:t>  </a:t>
            </a:r>
            <a:r>
              <a:rPr lang="ru-RU" sz="2000" dirty="0" smtClean="0"/>
              <a:t>танцевать!</a:t>
            </a:r>
            <a:endParaRPr lang="ru-RU" sz="2000" dirty="0"/>
          </a:p>
        </p:txBody>
      </p:sp>
      <p:pic>
        <p:nvPicPr>
          <p:cNvPr id="6" name="Содержимое 5" descr="6579306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243909" y="214313"/>
            <a:ext cx="5979908" cy="4873625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85786" y="214290"/>
            <a:ext cx="7467600" cy="6357982"/>
          </a:xfrm>
        </p:spPr>
        <p:txBody>
          <a:bodyPr>
            <a:normAutofit/>
          </a:bodyPr>
          <a:lstStyle/>
          <a:p>
            <a:endParaRPr lang="ru-RU" sz="1600" b="1" dirty="0" smtClean="0"/>
          </a:p>
          <a:p>
            <a:pPr>
              <a:buNone/>
            </a:pPr>
            <a:r>
              <a:rPr lang="ru-RU" sz="1800" b="1" dirty="0" smtClean="0"/>
              <a:t>               </a:t>
            </a:r>
            <a:r>
              <a:rPr lang="ru-RU" sz="1800" b="1" dirty="0" smtClean="0">
                <a:latin typeface="Gungsuh" pitchFamily="18" charset="-127"/>
                <a:ea typeface="Gungsuh" pitchFamily="18" charset="-127"/>
              </a:rPr>
              <a:t>Телепремьера состоялась 1-2 января 1976 года</a:t>
            </a:r>
          </a:p>
          <a:p>
            <a:r>
              <a:rPr lang="ru-RU" b="1" dirty="0" smtClean="0">
                <a:latin typeface="Gungsuh" pitchFamily="18" charset="-127"/>
                <a:ea typeface="Gungsuh" pitchFamily="18" charset="-127"/>
              </a:rPr>
              <a:t>Режиссер: </a:t>
            </a:r>
            <a:r>
              <a:rPr lang="ru-RU" dirty="0" smtClean="0">
                <a:latin typeface="Gungsuh" pitchFamily="18" charset="-127"/>
                <a:ea typeface="Gungsuh" pitchFamily="18" charset="-127"/>
              </a:rPr>
              <a:t>Леонид Нечаев</a:t>
            </a:r>
          </a:p>
          <a:p>
            <a:pPr algn="ctr">
              <a:buNone/>
            </a:pPr>
            <a:r>
              <a:rPr lang="ru-RU" sz="1800" b="1" dirty="0" smtClean="0"/>
              <a:t>Актеры:</a:t>
            </a:r>
          </a:p>
          <a:p>
            <a:r>
              <a:rPr lang="ru-RU" sz="1800" dirty="0" err="1" smtClean="0">
                <a:solidFill>
                  <a:srgbClr val="002060"/>
                </a:solidFill>
                <a:latin typeface="Monotype Corsiva" pitchFamily="66" charset="0"/>
              </a:rPr>
              <a:t>Мальвина</a:t>
            </a:r>
            <a:r>
              <a:rPr lang="ru-RU" sz="1800" dirty="0" smtClean="0">
                <a:solidFill>
                  <a:srgbClr val="002060"/>
                </a:solidFill>
                <a:latin typeface="Monotype Corsiva" pitchFamily="66" charset="0"/>
              </a:rPr>
              <a:t>- </a:t>
            </a:r>
            <a:r>
              <a:rPr lang="ru-RU" sz="1800" dirty="0" smtClean="0">
                <a:solidFill>
                  <a:srgbClr val="002060"/>
                </a:solidFill>
                <a:latin typeface="Monotype Corsiva" pitchFamily="66" charset="0"/>
                <a:hlinkClick r:id="rId2" tooltip="Татьяна Проценко"/>
              </a:rPr>
              <a:t>Татьяна Проценко</a:t>
            </a:r>
            <a:endParaRPr lang="ru-RU" sz="18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r>
              <a:rPr lang="ru-RU" sz="1800" dirty="0" smtClean="0">
                <a:solidFill>
                  <a:srgbClr val="002060"/>
                </a:solidFill>
                <a:latin typeface="Monotype Corsiva" pitchFamily="66" charset="0"/>
              </a:rPr>
              <a:t>Пьеро-  </a:t>
            </a:r>
            <a:r>
              <a:rPr lang="ru-RU" sz="1800" dirty="0" smtClean="0">
                <a:solidFill>
                  <a:srgbClr val="002060"/>
                </a:solidFill>
                <a:latin typeface="Monotype Corsiva" pitchFamily="66" charset="0"/>
                <a:hlinkClick r:id="rId3" tooltip="Рома Столкарц"/>
              </a:rPr>
              <a:t>Рома </a:t>
            </a:r>
            <a:r>
              <a:rPr lang="ru-RU" sz="1800" dirty="0" err="1" smtClean="0">
                <a:solidFill>
                  <a:srgbClr val="002060"/>
                </a:solidFill>
                <a:latin typeface="Monotype Corsiva" pitchFamily="66" charset="0"/>
                <a:hlinkClick r:id="rId3" tooltip="Рома Столкарц"/>
              </a:rPr>
              <a:t>Столкарц</a:t>
            </a:r>
            <a:endParaRPr lang="ru-RU" sz="18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r>
              <a:rPr lang="ru-RU" sz="1800" dirty="0" err="1" smtClean="0">
                <a:solidFill>
                  <a:srgbClr val="002060"/>
                </a:solidFill>
                <a:latin typeface="Monotype Corsiva" pitchFamily="66" charset="0"/>
              </a:rPr>
              <a:t>Артемон</a:t>
            </a:r>
            <a:r>
              <a:rPr lang="ru-RU" sz="1800" dirty="0" smtClean="0">
                <a:solidFill>
                  <a:srgbClr val="002060"/>
                </a:solidFill>
                <a:latin typeface="Monotype Corsiva" pitchFamily="66" charset="0"/>
              </a:rPr>
              <a:t>-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Томас </a:t>
            </a:r>
            <a:r>
              <a:rPr lang="ru-RU" sz="1800" dirty="0" err="1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Аугустинас</a:t>
            </a:r>
            <a:endParaRPr lang="ru-RU" sz="1800" dirty="0" smtClean="0">
              <a:solidFill>
                <a:schemeClr val="accent1">
                  <a:lumMod val="75000"/>
                </a:schemeClr>
              </a:solidFill>
              <a:latin typeface="Monotype Corsiva" pitchFamily="66" charset="0"/>
            </a:endParaRPr>
          </a:p>
          <a:p>
            <a:r>
              <a:rPr lang="ru-RU" sz="1800" dirty="0" smtClean="0">
                <a:solidFill>
                  <a:srgbClr val="002060"/>
                </a:solidFill>
                <a:latin typeface="Monotype Corsiva" pitchFamily="66" charset="0"/>
              </a:rPr>
              <a:t>Буратино- </a:t>
            </a:r>
            <a:r>
              <a:rPr lang="ru-RU" sz="1800" dirty="0" smtClean="0">
                <a:solidFill>
                  <a:srgbClr val="002060"/>
                </a:solidFill>
                <a:latin typeface="Monotype Corsiva" pitchFamily="66" charset="0"/>
                <a:hlinkClick r:id="rId4" tooltip="Дмитрий Иосифов"/>
              </a:rPr>
              <a:t>Дмитрий Иосифов</a:t>
            </a:r>
            <a:endParaRPr lang="ru-RU" sz="18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r>
              <a:rPr lang="ru-RU" sz="1800" dirty="0" smtClean="0">
                <a:solidFill>
                  <a:srgbClr val="002060"/>
                </a:solidFill>
                <a:latin typeface="Monotype Corsiva" pitchFamily="66" charset="0"/>
              </a:rPr>
              <a:t>Папа Карло- </a:t>
            </a:r>
            <a:r>
              <a:rPr lang="ru-RU" sz="1800" dirty="0" smtClean="0">
                <a:solidFill>
                  <a:srgbClr val="002060"/>
                </a:solidFill>
                <a:latin typeface="Monotype Corsiva" pitchFamily="66" charset="0"/>
                <a:hlinkClick r:id="rId5" tooltip="Николай Гринько"/>
              </a:rPr>
              <a:t>Николай </a:t>
            </a:r>
            <a:r>
              <a:rPr lang="ru-RU" sz="1800" dirty="0" err="1" smtClean="0">
                <a:solidFill>
                  <a:srgbClr val="002060"/>
                </a:solidFill>
                <a:latin typeface="Monotype Corsiva" pitchFamily="66" charset="0"/>
                <a:hlinkClick r:id="rId5" tooltip="Николай Гринько"/>
              </a:rPr>
              <a:t>Гринько</a:t>
            </a:r>
            <a:endParaRPr lang="ru-RU" sz="18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r>
              <a:rPr lang="ru-RU" sz="1800" dirty="0" smtClean="0">
                <a:solidFill>
                  <a:srgbClr val="002060"/>
                </a:solidFill>
                <a:latin typeface="Monotype Corsiva" pitchFamily="66" charset="0"/>
              </a:rPr>
              <a:t>Карабас </a:t>
            </a:r>
            <a:r>
              <a:rPr lang="ru-RU" sz="1800" dirty="0" err="1" smtClean="0">
                <a:solidFill>
                  <a:srgbClr val="002060"/>
                </a:solidFill>
                <a:latin typeface="Monotype Corsiva" pitchFamily="66" charset="0"/>
              </a:rPr>
              <a:t>Барабас</a:t>
            </a:r>
            <a:r>
              <a:rPr lang="ru-RU" sz="1800" dirty="0" smtClean="0">
                <a:solidFill>
                  <a:srgbClr val="002060"/>
                </a:solidFill>
                <a:latin typeface="Monotype Corsiva" pitchFamily="66" charset="0"/>
              </a:rPr>
              <a:t>- </a:t>
            </a:r>
            <a:r>
              <a:rPr lang="ru-RU" sz="1800" dirty="0" smtClean="0">
                <a:solidFill>
                  <a:srgbClr val="002060"/>
                </a:solidFill>
                <a:latin typeface="Monotype Corsiva" pitchFamily="66" charset="0"/>
                <a:hlinkClick r:id="rId6" tooltip="Владимир Этуш"/>
              </a:rPr>
              <a:t>Владимир </a:t>
            </a:r>
            <a:r>
              <a:rPr lang="ru-RU" sz="1800" dirty="0" err="1" smtClean="0">
                <a:solidFill>
                  <a:srgbClr val="002060"/>
                </a:solidFill>
                <a:latin typeface="Monotype Corsiva" pitchFamily="66" charset="0"/>
                <a:hlinkClick r:id="rId6" tooltip="Владимир Этуш"/>
              </a:rPr>
              <a:t>Этуш</a:t>
            </a:r>
            <a:endParaRPr lang="ru-RU" sz="18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r>
              <a:rPr lang="ru-RU" sz="1800" dirty="0" err="1" smtClean="0">
                <a:solidFill>
                  <a:srgbClr val="002060"/>
                </a:solidFill>
                <a:latin typeface="Monotype Corsiva" pitchFamily="66" charset="0"/>
              </a:rPr>
              <a:t>Дуремар</a:t>
            </a:r>
            <a:r>
              <a:rPr lang="ru-RU" sz="1800" dirty="0" smtClean="0">
                <a:solidFill>
                  <a:srgbClr val="002060"/>
                </a:solidFill>
                <a:latin typeface="Monotype Corsiva" pitchFamily="66" charset="0"/>
              </a:rPr>
              <a:t>- </a:t>
            </a:r>
            <a:r>
              <a:rPr lang="ru-RU" sz="1800" dirty="0" smtClean="0">
                <a:solidFill>
                  <a:srgbClr val="002060"/>
                </a:solidFill>
                <a:latin typeface="Monotype Corsiva" pitchFamily="66" charset="0"/>
                <a:hlinkClick r:id="rId7" tooltip="Владимир Басов"/>
              </a:rPr>
              <a:t>Владимир Басов</a:t>
            </a:r>
            <a:endParaRPr lang="ru-RU" sz="18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r>
              <a:rPr lang="ru-RU" sz="1800" dirty="0" smtClean="0">
                <a:solidFill>
                  <a:srgbClr val="002060"/>
                </a:solidFill>
                <a:latin typeface="Monotype Corsiva" pitchFamily="66" charset="0"/>
              </a:rPr>
              <a:t>Кот </a:t>
            </a:r>
            <a:r>
              <a:rPr lang="ru-RU" sz="1800" dirty="0" err="1" smtClean="0">
                <a:solidFill>
                  <a:srgbClr val="002060"/>
                </a:solidFill>
                <a:latin typeface="Monotype Corsiva" pitchFamily="66" charset="0"/>
              </a:rPr>
              <a:t>Базилио</a:t>
            </a:r>
            <a:r>
              <a:rPr lang="ru-RU" sz="1800" dirty="0" smtClean="0">
                <a:solidFill>
                  <a:srgbClr val="002060"/>
                </a:solidFill>
                <a:latin typeface="Monotype Corsiva" pitchFamily="66" charset="0"/>
              </a:rPr>
              <a:t>- </a:t>
            </a:r>
            <a:r>
              <a:rPr lang="ru-RU" sz="1800" dirty="0" smtClean="0">
                <a:solidFill>
                  <a:srgbClr val="002060"/>
                </a:solidFill>
                <a:latin typeface="Monotype Corsiva" pitchFamily="66" charset="0"/>
                <a:hlinkClick r:id="rId8" tooltip="Ролан Быков"/>
              </a:rPr>
              <a:t>Ролан Быков</a:t>
            </a:r>
            <a:endParaRPr lang="ru-RU" sz="18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r>
              <a:rPr lang="ru-RU" sz="1800" dirty="0" smtClean="0">
                <a:solidFill>
                  <a:srgbClr val="002060"/>
                </a:solidFill>
                <a:latin typeface="Monotype Corsiva" pitchFamily="66" charset="0"/>
              </a:rPr>
              <a:t>Лиса Алиса- </a:t>
            </a:r>
            <a:r>
              <a:rPr lang="ru-RU" sz="1800" dirty="0" smtClean="0">
                <a:solidFill>
                  <a:srgbClr val="002060"/>
                </a:solidFill>
                <a:latin typeface="Monotype Corsiva" pitchFamily="66" charset="0"/>
                <a:hlinkClick r:id="rId9" tooltip="Елена Санаева"/>
              </a:rPr>
              <a:t>Елена </a:t>
            </a:r>
            <a:r>
              <a:rPr lang="ru-RU" sz="1800" dirty="0" err="1" smtClean="0">
                <a:solidFill>
                  <a:srgbClr val="002060"/>
                </a:solidFill>
                <a:latin typeface="Monotype Corsiva" pitchFamily="66" charset="0"/>
                <a:hlinkClick r:id="rId9" tooltip="Елена Санаева"/>
              </a:rPr>
              <a:t>Санаева</a:t>
            </a:r>
            <a:endParaRPr lang="ru-RU" sz="18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r>
              <a:rPr lang="ru-RU" sz="1800" dirty="0" smtClean="0">
                <a:solidFill>
                  <a:srgbClr val="002060"/>
                </a:solidFill>
                <a:latin typeface="Monotype Corsiva" pitchFamily="66" charset="0"/>
              </a:rPr>
              <a:t>Черепаха </a:t>
            </a:r>
            <a:r>
              <a:rPr lang="ru-RU" sz="1800" dirty="0" err="1" smtClean="0">
                <a:solidFill>
                  <a:srgbClr val="002060"/>
                </a:solidFill>
                <a:latin typeface="Monotype Corsiva" pitchFamily="66" charset="0"/>
              </a:rPr>
              <a:t>Тортила</a:t>
            </a:r>
            <a:r>
              <a:rPr lang="ru-RU" sz="1800" dirty="0" smtClean="0">
                <a:solidFill>
                  <a:srgbClr val="002060"/>
                </a:solidFill>
                <a:latin typeface="Monotype Corsiva" pitchFamily="66" charset="0"/>
              </a:rPr>
              <a:t>- </a:t>
            </a:r>
            <a:r>
              <a:rPr lang="ru-RU" sz="1800" dirty="0" err="1" smtClean="0">
                <a:solidFill>
                  <a:srgbClr val="002060"/>
                </a:solidFill>
                <a:latin typeface="Monotype Corsiva" pitchFamily="66" charset="0"/>
                <a:hlinkClick r:id="rId10" tooltip="Рина Зелёная"/>
              </a:rPr>
              <a:t>Рина</a:t>
            </a:r>
            <a:r>
              <a:rPr lang="ru-RU" sz="1800" dirty="0" smtClean="0">
                <a:solidFill>
                  <a:srgbClr val="002060"/>
                </a:solidFill>
                <a:latin typeface="Monotype Corsiva" pitchFamily="66" charset="0"/>
                <a:hlinkClick r:id="rId10" tooltip="Рина Зелёная"/>
              </a:rPr>
              <a:t> Зелёная</a:t>
            </a:r>
          </a:p>
          <a:p>
            <a:r>
              <a:rPr lang="ru-RU" sz="1800" dirty="0" smtClean="0">
                <a:solidFill>
                  <a:srgbClr val="002060"/>
                </a:solidFill>
                <a:latin typeface="Monotype Corsiva" pitchFamily="66" charset="0"/>
              </a:rPr>
              <a:t>Хозяин харчевни- </a:t>
            </a:r>
            <a:r>
              <a:rPr lang="ru-RU" sz="1800" dirty="0" err="1" smtClean="0">
                <a:solidFill>
                  <a:srgbClr val="002060"/>
                </a:solidFill>
                <a:latin typeface="Monotype Corsiva" pitchFamily="66" charset="0"/>
                <a:hlinkClick r:id="rId11" tooltip="Баадур Цуладзе"/>
              </a:rPr>
              <a:t>Баадур</a:t>
            </a:r>
            <a:r>
              <a:rPr lang="ru-RU" sz="1800" dirty="0" smtClean="0">
                <a:solidFill>
                  <a:srgbClr val="002060"/>
                </a:solidFill>
                <a:latin typeface="Monotype Corsiva" pitchFamily="66" charset="0"/>
                <a:hlinkClick r:id="rId11" tooltip="Баадур Цуладзе"/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  <a:latin typeface="Monotype Corsiva" pitchFamily="66" charset="0"/>
                <a:hlinkClick r:id="rId11" tooltip="Баадур Цуладзе"/>
              </a:rPr>
              <a:t>Цуладзе</a:t>
            </a:r>
            <a:endParaRPr lang="ru-RU" sz="18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r>
              <a:rPr lang="ru-RU" sz="1800" dirty="0" err="1" smtClean="0">
                <a:solidFill>
                  <a:srgbClr val="002060"/>
                </a:solidFill>
                <a:latin typeface="Monotype Corsiva" pitchFamily="66" charset="0"/>
              </a:rPr>
              <a:t>Джузеппе-Сизый</a:t>
            </a:r>
            <a:r>
              <a:rPr lang="ru-RU" sz="1800" dirty="0" smtClean="0">
                <a:solidFill>
                  <a:srgbClr val="002060"/>
                </a:solidFill>
                <a:latin typeface="Monotype Corsiva" pitchFamily="66" charset="0"/>
              </a:rPr>
              <a:t> нос- </a:t>
            </a:r>
            <a:r>
              <a:rPr lang="ru-RU" sz="1800" dirty="0" smtClean="0">
                <a:solidFill>
                  <a:srgbClr val="002060"/>
                </a:solidFill>
                <a:latin typeface="Monotype Corsiva" pitchFamily="66" charset="0"/>
                <a:hlinkClick r:id="rId12" tooltip="Юрий Катин-Ярцев"/>
              </a:rPr>
              <a:t>Юрий Катин-Ярцев</a:t>
            </a:r>
            <a:endParaRPr lang="ru-RU" sz="18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endParaRPr lang="ru-RU" sz="1600" dirty="0">
              <a:solidFill>
                <a:srgbClr val="002060"/>
              </a:solidFill>
            </a:endParaRPr>
          </a:p>
        </p:txBody>
      </p:sp>
      <p:pic>
        <p:nvPicPr>
          <p:cNvPr id="4" name="Рисунок 3" descr="i (1).jp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429124" y="1857364"/>
            <a:ext cx="4000528" cy="364333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857224" y="571480"/>
            <a:ext cx="650085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Arial Black" pitchFamily="34" charset="0"/>
              </a:rPr>
              <a:t>Съёмочная группа</a:t>
            </a:r>
          </a:p>
          <a:p>
            <a:endParaRPr lang="ru-RU" dirty="0" smtClean="0"/>
          </a:p>
          <a:p>
            <a:r>
              <a:rPr lang="ru-RU" sz="2000" dirty="0" smtClean="0">
                <a:latin typeface="Segoe Script" pitchFamily="34" charset="0"/>
              </a:rPr>
              <a:t>Сценарий </a:t>
            </a:r>
            <a:r>
              <a:rPr lang="ru-RU" sz="2000" dirty="0" smtClean="0">
                <a:latin typeface="Segoe Script" pitchFamily="34" charset="0"/>
                <a:hlinkClick r:id="rId2" tooltip="Веткина, Инна Ивановна"/>
              </a:rPr>
              <a:t>Инны Веткиной</a:t>
            </a:r>
            <a:endParaRPr lang="ru-RU" sz="2000" dirty="0" smtClean="0">
              <a:latin typeface="Segoe Script" pitchFamily="34" charset="0"/>
            </a:endParaRPr>
          </a:p>
          <a:p>
            <a:r>
              <a:rPr lang="ru-RU" sz="2000" dirty="0" smtClean="0">
                <a:latin typeface="Segoe Script" pitchFamily="34" charset="0"/>
              </a:rPr>
              <a:t>Постановка </a:t>
            </a:r>
            <a:r>
              <a:rPr lang="ru-RU" sz="2000" dirty="0" smtClean="0">
                <a:latin typeface="Segoe Script" pitchFamily="34" charset="0"/>
                <a:hlinkClick r:id="rId3" tooltip="Нечаев, Леонид Алексеевич"/>
              </a:rPr>
              <a:t>Леонида Нечаева</a:t>
            </a:r>
            <a:endParaRPr lang="ru-RU" sz="2000" dirty="0" smtClean="0">
              <a:latin typeface="Segoe Script" pitchFamily="34" charset="0"/>
            </a:endParaRPr>
          </a:p>
          <a:p>
            <a:r>
              <a:rPr lang="ru-RU" sz="2000" dirty="0" smtClean="0">
                <a:latin typeface="Segoe Script" pitchFamily="34" charset="0"/>
              </a:rPr>
              <a:t>Главный оператор: </a:t>
            </a:r>
            <a:r>
              <a:rPr lang="ru-RU" sz="2000" dirty="0" smtClean="0">
                <a:latin typeface="Segoe Script" pitchFamily="34" charset="0"/>
                <a:hlinkClick r:id="rId4" tooltip="Елхов, Юрий Александрович"/>
              </a:rPr>
              <a:t>Юрий </a:t>
            </a:r>
            <a:r>
              <a:rPr lang="ru-RU" sz="2000" dirty="0" err="1" smtClean="0">
                <a:latin typeface="Segoe Script" pitchFamily="34" charset="0"/>
                <a:hlinkClick r:id="rId4" tooltip="Елхов, Юрий Александрович"/>
              </a:rPr>
              <a:t>Елхов</a:t>
            </a:r>
            <a:endParaRPr lang="ru-RU" sz="2000" dirty="0" smtClean="0">
              <a:latin typeface="Segoe Script" pitchFamily="34" charset="0"/>
            </a:endParaRPr>
          </a:p>
          <a:p>
            <a:r>
              <a:rPr lang="ru-RU" sz="2000" dirty="0" smtClean="0">
                <a:latin typeface="Segoe Script" pitchFamily="34" charset="0"/>
              </a:rPr>
              <a:t>Главный художник: </a:t>
            </a:r>
            <a:r>
              <a:rPr lang="ru-RU" sz="2000" dirty="0" smtClean="0">
                <a:latin typeface="Segoe Script" pitchFamily="34" charset="0"/>
                <a:hlinkClick r:id="rId5" tooltip="Ершов, Леонид Петрович (страница отсутствует)"/>
              </a:rPr>
              <a:t>Леонид Ершов</a:t>
            </a:r>
            <a:endParaRPr lang="ru-RU" sz="2000" dirty="0" smtClean="0">
              <a:latin typeface="Segoe Script" pitchFamily="34" charset="0"/>
            </a:endParaRPr>
          </a:p>
          <a:p>
            <a:r>
              <a:rPr lang="ru-RU" sz="2000" dirty="0" smtClean="0">
                <a:latin typeface="Segoe Script" pitchFamily="34" charset="0"/>
              </a:rPr>
              <a:t>Музыка </a:t>
            </a:r>
            <a:r>
              <a:rPr lang="ru-RU" sz="2000" dirty="0" smtClean="0">
                <a:latin typeface="Segoe Script" pitchFamily="34" charset="0"/>
                <a:hlinkClick r:id="rId6" tooltip="Рыбников, Алексей Львович"/>
              </a:rPr>
              <a:t>Алексея Рыбникова</a:t>
            </a:r>
            <a:endParaRPr lang="ru-RU" sz="2000" dirty="0" smtClean="0">
              <a:latin typeface="Segoe Script" pitchFamily="34" charset="0"/>
            </a:endParaRPr>
          </a:p>
          <a:p>
            <a:r>
              <a:rPr lang="ru-RU" sz="2000" dirty="0" smtClean="0">
                <a:latin typeface="Segoe Script" pitchFamily="34" charset="0"/>
              </a:rPr>
              <a:t>Стихи </a:t>
            </a:r>
            <a:r>
              <a:rPr lang="ru-RU" sz="2000" dirty="0" smtClean="0">
                <a:latin typeface="Segoe Script" pitchFamily="34" charset="0"/>
                <a:hlinkClick r:id="rId7" tooltip="Окуджава, Булат Шалвович"/>
              </a:rPr>
              <a:t>Булата Окуджавы</a:t>
            </a:r>
            <a:r>
              <a:rPr lang="ru-RU" sz="2000" dirty="0" smtClean="0">
                <a:latin typeface="Segoe Script" pitchFamily="34" charset="0"/>
              </a:rPr>
              <a:t>, </a:t>
            </a:r>
            <a:r>
              <a:rPr lang="ru-RU" sz="2000" dirty="0" smtClean="0">
                <a:latin typeface="Segoe Script" pitchFamily="34" charset="0"/>
                <a:hlinkClick r:id="rId8" tooltip="Энтин, Юрий Сергеевич"/>
              </a:rPr>
              <a:t>Юрия </a:t>
            </a:r>
            <a:r>
              <a:rPr lang="ru-RU" sz="2000" dirty="0" err="1" smtClean="0">
                <a:latin typeface="Segoe Script" pitchFamily="34" charset="0"/>
                <a:hlinkClick r:id="rId8" tooltip="Энтин, Юрий Сергеевич"/>
              </a:rPr>
              <a:t>Энтина</a:t>
            </a:r>
            <a:endParaRPr lang="ru-RU" sz="2000" dirty="0" smtClean="0">
              <a:latin typeface="Segoe Script" pitchFamily="34" charset="0"/>
            </a:endParaRPr>
          </a:p>
          <a:p>
            <a:r>
              <a:rPr lang="ru-RU" sz="2000" dirty="0" smtClean="0">
                <a:latin typeface="Segoe Script" pitchFamily="34" charset="0"/>
              </a:rPr>
              <a:t>Роли озвучивали: </a:t>
            </a:r>
            <a:r>
              <a:rPr lang="ru-RU" sz="2000" dirty="0" smtClean="0">
                <a:latin typeface="Segoe Script" pitchFamily="34" charset="0"/>
                <a:hlinkClick r:id="rId9" tooltip="Консовский, Алексей Анатольевич"/>
              </a:rPr>
              <a:t>Алексей </a:t>
            </a:r>
            <a:r>
              <a:rPr lang="ru-RU" sz="2000" dirty="0" err="1" smtClean="0">
                <a:latin typeface="Segoe Script" pitchFamily="34" charset="0"/>
                <a:hlinkClick r:id="rId9" tooltip="Консовский, Алексей Анатольевич"/>
              </a:rPr>
              <a:t>Консовский</a:t>
            </a:r>
            <a:r>
              <a:rPr lang="ru-RU" sz="2000" dirty="0" smtClean="0">
                <a:latin typeface="Segoe Script" pitchFamily="34" charset="0"/>
              </a:rPr>
              <a:t> (Говорящий Сверчок), </a:t>
            </a:r>
            <a:r>
              <a:rPr lang="ru-RU" sz="2000" dirty="0" smtClean="0">
                <a:latin typeface="Segoe Script" pitchFamily="34" charset="0"/>
                <a:hlinkClick r:id="rId10" tooltip="Бардин, Гарри Яковлевич"/>
              </a:rPr>
              <a:t>Гарри Бардин</a:t>
            </a:r>
            <a:r>
              <a:rPr lang="ru-RU" sz="2000" dirty="0" smtClean="0">
                <a:latin typeface="Segoe Script" pitchFamily="34" charset="0"/>
              </a:rPr>
              <a:t> (паук)</a:t>
            </a:r>
            <a:endParaRPr lang="ru-RU" sz="2000" dirty="0">
              <a:latin typeface="Segoe Script" pitchFamily="34" charset="0"/>
            </a:endParaRPr>
          </a:p>
        </p:txBody>
      </p:sp>
      <p:pic>
        <p:nvPicPr>
          <p:cNvPr id="4" name="Рисунок 3" descr="1528790_original.jp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571604" y="3929066"/>
            <a:ext cx="4714876" cy="254176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71472" y="500042"/>
            <a:ext cx="7467600" cy="2132018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latin typeface="Comic Sans MS" pitchFamily="66" charset="0"/>
              </a:rPr>
              <a:t/>
            </a:r>
            <a:br>
              <a:rPr lang="ru-RU" sz="2000" dirty="0" smtClean="0">
                <a:latin typeface="Comic Sans MS" pitchFamily="66" charset="0"/>
              </a:rPr>
            </a:br>
            <a:r>
              <a:rPr lang="ru-RU" sz="2000" dirty="0" smtClean="0">
                <a:latin typeface="Comic Sans MS" pitchFamily="66" charset="0"/>
              </a:rPr>
              <a:t/>
            </a:r>
            <a:br>
              <a:rPr lang="ru-RU" sz="2000" dirty="0" smtClean="0">
                <a:latin typeface="Comic Sans MS" pitchFamily="66" charset="0"/>
              </a:rPr>
            </a:br>
            <a:r>
              <a:rPr lang="ru-RU" sz="2000" dirty="0" smtClean="0">
                <a:latin typeface="Comic Sans MS" pitchFamily="66" charset="0"/>
              </a:rPr>
              <a:t/>
            </a:r>
            <a:br>
              <a:rPr lang="ru-RU" sz="2000" dirty="0" smtClean="0">
                <a:latin typeface="Comic Sans MS" pitchFamily="66" charset="0"/>
              </a:rPr>
            </a:br>
            <a:r>
              <a:rPr lang="ru-RU" sz="2000" dirty="0" smtClean="0">
                <a:latin typeface="Comic Sans MS" pitchFamily="66" charset="0"/>
              </a:rPr>
              <a:t/>
            </a:r>
            <a:br>
              <a:rPr lang="ru-RU" sz="2000" dirty="0" smtClean="0">
                <a:latin typeface="Comic Sans MS" pitchFamily="66" charset="0"/>
              </a:rPr>
            </a:br>
            <a:r>
              <a:rPr lang="ru-RU" sz="2000" dirty="0" smtClean="0">
                <a:latin typeface="Comic Sans MS" pitchFamily="66" charset="0"/>
              </a:rPr>
              <a:t/>
            </a:r>
            <a:br>
              <a:rPr lang="ru-RU" sz="2000" dirty="0" smtClean="0">
                <a:latin typeface="Comic Sans MS" pitchFamily="66" charset="0"/>
              </a:rPr>
            </a:br>
            <a:r>
              <a:rPr lang="ru-RU" sz="2000" dirty="0" smtClean="0">
                <a:latin typeface="Comic Sans MS" pitchFamily="66" charset="0"/>
              </a:rPr>
              <a:t/>
            </a:r>
            <a:br>
              <a:rPr lang="ru-RU" sz="2000" dirty="0" smtClean="0">
                <a:latin typeface="Comic Sans MS" pitchFamily="66" charset="0"/>
              </a:rPr>
            </a:br>
            <a:r>
              <a:rPr lang="ru-RU" sz="2000" dirty="0" smtClean="0">
                <a:latin typeface="Comic Sans MS" pitchFamily="66" charset="0"/>
              </a:rPr>
              <a:t/>
            </a:r>
            <a:br>
              <a:rPr lang="ru-RU" sz="2000" dirty="0" smtClean="0">
                <a:latin typeface="Comic Sans MS" pitchFamily="66" charset="0"/>
              </a:rPr>
            </a:br>
            <a:r>
              <a:rPr lang="ru-RU" sz="2000" dirty="0" smtClean="0">
                <a:latin typeface="Comic Sans MS" pitchFamily="66" charset="0"/>
              </a:rPr>
              <a:t/>
            </a:r>
            <a:br>
              <a:rPr lang="ru-RU" sz="2000" dirty="0" smtClean="0">
                <a:latin typeface="Comic Sans MS" pitchFamily="66" charset="0"/>
              </a:rPr>
            </a:br>
            <a:r>
              <a:rPr lang="ru-RU" sz="2000" b="1" dirty="0" smtClean="0">
                <a:latin typeface="Comic Sans MS" pitchFamily="66" charset="0"/>
              </a:rPr>
              <a:t>Песня Буратино</a:t>
            </a:r>
            <a:r>
              <a:rPr lang="ru-RU" sz="2000" dirty="0" smtClean="0">
                <a:latin typeface="Comic Sans MS" pitchFamily="66" charset="0"/>
              </a:rPr>
              <a:t>- очень веселая ,задорная, радостная. Быстрый тем песни вызывает желание танцевать. Ритм отрывистый, мажорный лад, регистр средний. Песня полностью раскрывает  образ главного героя – веселого, беззаботного, немного легкомысленного мальчика. Припев песни очень простой, задорный и надолго остается в памяти.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7" name="Содержимое 6" descr="1290267310_prikluchenija_buratino1_0-18-53_213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285852" y="2357430"/>
            <a:ext cx="6024562" cy="3990972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7467600" cy="928694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Comic Sans MS" pitchFamily="66" charset="0"/>
              </a:rPr>
              <a:t>Песня фонарщиков </a:t>
            </a:r>
            <a:r>
              <a:rPr lang="ru-RU" sz="2000" dirty="0" smtClean="0">
                <a:latin typeface="Comic Sans MS" pitchFamily="66" charset="0"/>
              </a:rPr>
              <a:t>– </a:t>
            </a:r>
            <a:r>
              <a:rPr lang="ru-RU" sz="2000" dirty="0" smtClean="0">
                <a:latin typeface="Comic Sans MS" pitchFamily="66" charset="0"/>
              </a:rPr>
              <a:t>мелодия спокойная</a:t>
            </a:r>
            <a:r>
              <a:rPr lang="ru-RU" sz="2000" dirty="0" smtClean="0">
                <a:latin typeface="Comic Sans MS" pitchFamily="66" charset="0"/>
              </a:rPr>
              <a:t>, плавная, побуждающая ко сну. </a:t>
            </a:r>
            <a:r>
              <a:rPr lang="ru-RU" sz="2000" dirty="0" smtClean="0">
                <a:latin typeface="Comic Sans MS" pitchFamily="66" charset="0"/>
              </a:rPr>
              <a:t>Ритм равномерный, регистр средний.</a:t>
            </a:r>
            <a:endParaRPr lang="ru-RU" sz="2000" dirty="0">
              <a:latin typeface="Comic Sans MS" pitchFamily="66" charset="0"/>
            </a:endParaRPr>
          </a:p>
        </p:txBody>
      </p:sp>
      <p:pic>
        <p:nvPicPr>
          <p:cNvPr id="4" name="Содержимое 3" descr="i (2)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357290" y="1928802"/>
            <a:ext cx="5929354" cy="3786214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7467600" cy="1285884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Comic Sans MS" pitchFamily="66" charset="0"/>
              </a:rPr>
              <a:t>Песня Папы Карло </a:t>
            </a:r>
            <a:r>
              <a:rPr lang="ru-RU" sz="2000" dirty="0" smtClean="0">
                <a:latin typeface="Comic Sans MS" pitchFamily="66" charset="0"/>
              </a:rPr>
              <a:t>– передает чувства доброго человека, который очень хочет о ком-то заботиться. Мелодия плавная, задумчиво-мечтательная, темп </a:t>
            </a:r>
            <a:r>
              <a:rPr lang="ru-RU" sz="2000" dirty="0" smtClean="0">
                <a:latin typeface="Comic Sans MS" pitchFamily="66" charset="0"/>
              </a:rPr>
              <a:t>медленный, регистр средний.</a:t>
            </a:r>
            <a:endParaRPr lang="ru-RU" sz="2000" dirty="0">
              <a:latin typeface="Comic Sans MS" pitchFamily="66" charset="0"/>
            </a:endParaRPr>
          </a:p>
        </p:txBody>
      </p:sp>
      <p:pic>
        <p:nvPicPr>
          <p:cNvPr id="4" name="Содержимое 3" descr="i (3)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071538" y="2285992"/>
            <a:ext cx="6215106" cy="392909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11288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Comic Sans MS" pitchFamily="66" charset="0"/>
              </a:rPr>
              <a:t>Песня кукол «Страшный Карабас» </a:t>
            </a:r>
            <a:r>
              <a:rPr lang="ru-RU" sz="2000" dirty="0" smtClean="0">
                <a:latin typeface="Comic Sans MS" pitchFamily="66" charset="0"/>
              </a:rPr>
              <a:t>- с первых нот настораживает, предупреждает об опасности. Отрывистая мелодия, быстрый темп передают чувство страха героев фильма. </a:t>
            </a:r>
            <a:endParaRPr lang="ru-RU" sz="2000" dirty="0">
              <a:latin typeface="Comic Sans MS" pitchFamily="66" charset="0"/>
            </a:endParaRPr>
          </a:p>
        </p:txBody>
      </p:sp>
      <p:pic>
        <p:nvPicPr>
          <p:cNvPr id="6" name="Содержимое 5" descr="ru0M3zjaRS4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500166" y="2143116"/>
            <a:ext cx="5643602" cy="3857652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428604"/>
            <a:ext cx="7467600" cy="1785926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latin typeface="Comic Sans MS" pitchFamily="66" charset="0"/>
              </a:rPr>
              <a:t>Песня </a:t>
            </a:r>
            <a:r>
              <a:rPr lang="ru-RU" sz="2200" b="1" dirty="0" err="1" smtClean="0">
                <a:latin typeface="Comic Sans MS" pitchFamily="66" charset="0"/>
              </a:rPr>
              <a:t>Дуремара</a:t>
            </a:r>
            <a:r>
              <a:rPr lang="ru-RU" sz="2200" b="1" dirty="0" smtClean="0">
                <a:latin typeface="Comic Sans MS" pitchFamily="66" charset="0"/>
              </a:rPr>
              <a:t> </a:t>
            </a:r>
            <a:r>
              <a:rPr lang="ru-RU" sz="2200" dirty="0" smtClean="0">
                <a:latin typeface="Comic Sans MS" pitchFamily="66" charset="0"/>
              </a:rPr>
              <a:t>– показывает как сильно увлечен герой своим делом, его хитрость и любовь к деньгам. Медленная мелодия сменяется быстрой, регистр средний.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0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905000" y="2322512"/>
            <a:ext cx="4572000" cy="34290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latin typeface="Comic Sans MS" pitchFamily="66" charset="0"/>
              </a:rPr>
              <a:t>Песня-танец лисы Алисы и кота </a:t>
            </a:r>
            <a:r>
              <a:rPr lang="ru-RU" sz="2000" b="1" dirty="0" err="1" smtClean="0">
                <a:latin typeface="Comic Sans MS" pitchFamily="66" charset="0"/>
              </a:rPr>
              <a:t>Базилио</a:t>
            </a:r>
            <a:r>
              <a:rPr lang="ru-RU" sz="2000" b="1" dirty="0" smtClean="0">
                <a:latin typeface="Comic Sans MS" pitchFamily="66" charset="0"/>
              </a:rPr>
              <a:t> </a:t>
            </a:r>
            <a:r>
              <a:rPr lang="ru-RU" sz="2000" dirty="0" smtClean="0">
                <a:latin typeface="Comic Sans MS" pitchFamily="66" charset="0"/>
              </a:rPr>
              <a:t>– мелодия отрывистая, регистр низкий, темп быстрый. </a:t>
            </a:r>
            <a:r>
              <a:rPr lang="ru-RU" sz="2000" dirty="0" smtClean="0">
                <a:latin typeface="Comic Sans MS" pitchFamily="66" charset="0"/>
              </a:rPr>
              <a:t>Песня передает образ хитрых и жадных героев. </a:t>
            </a:r>
            <a:endParaRPr lang="ru-RU" sz="2000" dirty="0">
              <a:latin typeface="Comic Sans MS" pitchFamily="66" charset="0"/>
            </a:endParaRPr>
          </a:p>
        </p:txBody>
      </p:sp>
      <p:pic>
        <p:nvPicPr>
          <p:cNvPr id="6" name="Содержимое 5" descr="i (7)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905000" y="2322512"/>
            <a:ext cx="4572000" cy="34290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8093</TotalTime>
  <Words>266</Words>
  <Application>Microsoft Office PowerPoint</Application>
  <PresentationFormat>Экран (4:3)</PresentationFormat>
  <Paragraphs>39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Эркер</vt:lpstr>
      <vt:lpstr>Презентация художественного фильма «Приключения Буратино» 1975 г.</vt:lpstr>
      <vt:lpstr>Слайд 2</vt:lpstr>
      <vt:lpstr>Слайд 3</vt:lpstr>
      <vt:lpstr>        Песня Буратино- очень веселая ,задорная, радостная. Быстрый тем песни вызывает желание танцевать. Ритм отрывистый, мажорный лад, регистр средний. Песня полностью раскрывает  образ главного героя – веселого, беззаботного, немного легкомысленного мальчика. Припев песни очень простой, задорный и надолго остается в памяти.  </vt:lpstr>
      <vt:lpstr>Песня фонарщиков – мелодия спокойная, плавная, побуждающая ко сну. Ритм равномерный, регистр средний.</vt:lpstr>
      <vt:lpstr>Песня Папы Карло – передает чувства доброго человека, который очень хочет о ком-то заботиться. Мелодия плавная, задумчиво-мечтательная, темп медленный, регистр средний.</vt:lpstr>
      <vt:lpstr>Песня кукол «Страшный Карабас» - с первых нот настораживает, предупреждает об опасности. Отрывистая мелодия, быстрый темп передают чувство страха героев фильма. </vt:lpstr>
      <vt:lpstr>Песня Дуремара – показывает как сильно увлечен герой своим делом, его хитрость и любовь к деньгам. Медленная мелодия сменяется быстрой, регистр средний. </vt:lpstr>
      <vt:lpstr>Песня-танец лисы Алисы и кота Базилио – мелодия отрывистая, регистр низкий, темп быстрый. Песня передает образ хитрых и жадных героев. </vt:lpstr>
      <vt:lpstr>ПесняКарабаса Барабаса- темп быстрый, регистр средний. Автор песни показывает нам хитрого, жадного и злого героя. </vt:lpstr>
      <vt:lpstr>Песня Пауков и Буратино – темп разный медленный сменяется быстрым. Музыка наводит страх на главного героя, но он совсем не боится.</vt:lpstr>
      <vt:lpstr>Мне больше всего понравилась Песня Буратино! Потому что она веселая, радостная и под нее хочется  танцевать!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Буратино</dc:title>
  <dc:creator>karataev.e@mail.ru</dc:creator>
  <cp:lastModifiedBy>karataev.e@mail.ru</cp:lastModifiedBy>
  <cp:revision>411</cp:revision>
  <dcterms:created xsi:type="dcterms:W3CDTF">2017-02-21T09:14:48Z</dcterms:created>
  <dcterms:modified xsi:type="dcterms:W3CDTF">2017-03-02T17:51:15Z</dcterms:modified>
</cp:coreProperties>
</file>