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80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CEDF47-6548-4A7F-9FB9-083EB765A2D2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D67BBF-1049-43AB-A018-5A6684427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m/sov/636/bio/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www.kino-teatr.ru/kino/acter/c/sov/15818/bio/" TargetMode="External"/><Relationship Id="rId7" Type="http://schemas.openxmlformats.org/officeDocument/2006/relationships/hyperlink" Target="http://www.kino-teatr.ru/kino/acter/m/sov/341/bio/" TargetMode="External"/><Relationship Id="rId12" Type="http://schemas.openxmlformats.org/officeDocument/2006/relationships/hyperlink" Target="http://www.kino-teatr.ru/kino/acter/m/sov/1906/bio/" TargetMode="External"/><Relationship Id="rId2" Type="http://schemas.openxmlformats.org/officeDocument/2006/relationships/hyperlink" Target="http://www.kino-teatr.ru/kino/acter/c/sov/3511/b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no-teatr.ru/kino/acter/m/sov/4999/bio/" TargetMode="External"/><Relationship Id="rId11" Type="http://schemas.openxmlformats.org/officeDocument/2006/relationships/hyperlink" Target="http://www.kino-teatr.ru/kino/acter/m/sov/4687/bio/" TargetMode="External"/><Relationship Id="rId5" Type="http://schemas.openxmlformats.org/officeDocument/2006/relationships/hyperlink" Target="http://www.kino-teatr.ru/kino/acter/m/sov/1113/bio/" TargetMode="External"/><Relationship Id="rId10" Type="http://schemas.openxmlformats.org/officeDocument/2006/relationships/hyperlink" Target="http://www.kino-teatr.ru/kino/acter/w/sov/1608/bio/" TargetMode="External"/><Relationship Id="rId4" Type="http://schemas.openxmlformats.org/officeDocument/2006/relationships/hyperlink" Target="http://www.kino-teatr.ru/kino/acter/m/sov/1748/bio/" TargetMode="External"/><Relationship Id="rId9" Type="http://schemas.openxmlformats.org/officeDocument/2006/relationships/hyperlink" Target="http://www.kino-teatr.ru/kino/acter/w/sov/3779/bio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3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7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2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ru.wikipedia.org/w/index.php?title=%D0%95%D1%80%D1%88%D0%BE%D0%B2,_%D0%9B%D0%B5%D0%BE%D0%BD%D0%B8%D0%B4_%D0%9F%D0%B5%D1%82%D1%80%D0%BE%D0%B2%D0%B8%D1%87&amp;action=edit&amp;redlink=1" TargetMode="External"/><Relationship Id="rId10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4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9" Type="http://schemas.openxmlformats.org/officeDocument/2006/relationships/hyperlink" Target="https://ru.wikipedia.org/wiki/%D0%9A%D0%BE%D0%BD%D1%81%D0%BE%D0%B2%D1%81%D0%BA%D0%B8%D0%B9,_%D0%90%D0%BB%D0%B5%D0%BA%D1%81%D0%B5%D0%B9_%D0%90%D0%BD%D0%B0%D1%82%D0%BE%D0%BB%D1%8C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85728"/>
            <a:ext cx="6172200" cy="1894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andara" pitchFamily="34" charset="0"/>
              </a:rPr>
              <a:t>Презентация художественного фильма «Приключения Буратино</a:t>
            </a:r>
            <a:r>
              <a:rPr lang="ru-RU" sz="3600" dirty="0" smtClean="0">
                <a:latin typeface="Candara" pitchFamily="34" charset="0"/>
              </a:rPr>
              <a:t>» 1975 г.</a:t>
            </a:r>
            <a:endParaRPr lang="ru-RU" sz="3600" dirty="0">
              <a:latin typeface="Candar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464344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Выполнила: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ученица 2 Д класса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МБОУ СОШ №7 г.Туймазы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Каратаева Виктория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1458448363-2243410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357430"/>
            <a:ext cx="2786082" cy="407196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571636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Comic Sans MS" pitchFamily="66" charset="0"/>
              </a:rPr>
              <a:t>П</a:t>
            </a:r>
            <a:r>
              <a:rPr lang="ru-RU" sz="2000" b="1" dirty="0" err="1" smtClean="0">
                <a:latin typeface="Comic Sans MS" pitchFamily="66" charset="0"/>
              </a:rPr>
              <a:t>есняКарабаса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Барабаса</a:t>
            </a:r>
            <a:r>
              <a:rPr lang="ru-RU" sz="2000" b="1" dirty="0" smtClean="0">
                <a:latin typeface="Comic Sans MS" pitchFamily="66" charset="0"/>
              </a:rPr>
              <a:t>- </a:t>
            </a:r>
            <a:r>
              <a:rPr lang="ru-RU" sz="2200" dirty="0" smtClean="0">
                <a:latin typeface="Comic Sans MS" pitchFamily="66" charset="0"/>
              </a:rPr>
              <a:t>темп быстрый, регистр средний. </a:t>
            </a:r>
            <a:r>
              <a:rPr lang="ru-RU" sz="2200" dirty="0" smtClean="0">
                <a:latin typeface="Comic Sans MS" pitchFamily="66" charset="0"/>
              </a:rPr>
              <a:t>Автор песни показывает нам хитрого, жадного и злого героя.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5857916" cy="375127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П</a:t>
            </a:r>
            <a:r>
              <a:rPr lang="ru-RU" sz="2000" b="1" dirty="0" smtClean="0">
                <a:latin typeface="Comic Sans MS" pitchFamily="66" charset="0"/>
              </a:rPr>
              <a:t>есня </a:t>
            </a:r>
            <a:r>
              <a:rPr lang="ru-RU" sz="2000" b="1" dirty="0" smtClean="0">
                <a:latin typeface="Comic Sans MS" pitchFamily="66" charset="0"/>
              </a:rPr>
              <a:t>Пауков и </a:t>
            </a:r>
            <a:r>
              <a:rPr lang="ru-RU" sz="2000" b="1" dirty="0" smtClean="0">
                <a:latin typeface="Comic Sans MS" pitchFamily="66" charset="0"/>
              </a:rPr>
              <a:t>Буратино </a:t>
            </a:r>
            <a:r>
              <a:rPr lang="ru-RU" sz="2000" dirty="0" smtClean="0">
                <a:latin typeface="Comic Sans MS" pitchFamily="66" charset="0"/>
              </a:rPr>
              <a:t>– темп разный медленный сменяется быстрым. Музыка наводит страх на главного героя, но он совсем не боится.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5572164" cy="37512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4000504"/>
            <a:ext cx="7467600" cy="21431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Мне больше всего понравилась Песня </a:t>
            </a:r>
            <a:r>
              <a:rPr lang="ru-RU" sz="2000" dirty="0" smtClean="0"/>
              <a:t>Буратино! Потому что она веселая, радостная и под нее </a:t>
            </a:r>
            <a:r>
              <a:rPr lang="ru-RU" sz="2000" dirty="0" smtClean="0"/>
              <a:t>хочется</a:t>
            </a:r>
            <a:r>
              <a:rPr lang="ru-RU" sz="2000" dirty="0" smtClean="0"/>
              <a:t>  </a:t>
            </a:r>
            <a:r>
              <a:rPr lang="ru-RU" sz="2000" dirty="0" smtClean="0"/>
              <a:t>танцевать!</a:t>
            </a:r>
            <a:endParaRPr lang="ru-RU" sz="2000" dirty="0"/>
          </a:p>
        </p:txBody>
      </p:sp>
      <p:pic>
        <p:nvPicPr>
          <p:cNvPr id="6" name="Содержимое 5" descr="657930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43909" y="214313"/>
            <a:ext cx="5979908" cy="48736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214290"/>
            <a:ext cx="7467600" cy="6357982"/>
          </a:xfrm>
        </p:spPr>
        <p:txBody>
          <a:bodyPr>
            <a:normAutofit/>
          </a:bodyPr>
          <a:lstStyle/>
          <a:p>
            <a:endParaRPr lang="ru-RU" sz="1600" b="1" dirty="0" smtClean="0"/>
          </a:p>
          <a:p>
            <a:pPr>
              <a:buNone/>
            </a:pPr>
            <a:r>
              <a:rPr lang="ru-RU" sz="1800" b="1" dirty="0" smtClean="0"/>
              <a:t>               </a:t>
            </a:r>
            <a:r>
              <a:rPr lang="ru-RU" sz="1800" b="1" dirty="0" smtClean="0">
                <a:latin typeface="Gungsuh" pitchFamily="18" charset="-127"/>
                <a:ea typeface="Gungsuh" pitchFamily="18" charset="-127"/>
              </a:rPr>
              <a:t>Телепремьера состоялась 1-2 января 1976 года</a:t>
            </a:r>
          </a:p>
          <a:p>
            <a:r>
              <a:rPr lang="ru-RU" b="1" dirty="0" smtClean="0">
                <a:latin typeface="Gungsuh" pitchFamily="18" charset="-127"/>
                <a:ea typeface="Gungsuh" pitchFamily="18" charset="-127"/>
              </a:rPr>
              <a:t>Режиссер: </a:t>
            </a:r>
            <a:r>
              <a:rPr lang="ru-RU" dirty="0" smtClean="0">
                <a:latin typeface="Gungsuh" pitchFamily="18" charset="-127"/>
                <a:ea typeface="Gungsuh" pitchFamily="18" charset="-127"/>
              </a:rPr>
              <a:t>Леонид Нечаев</a:t>
            </a:r>
          </a:p>
          <a:p>
            <a:pPr algn="ctr">
              <a:buNone/>
            </a:pPr>
            <a:r>
              <a:rPr lang="ru-RU" sz="1800" b="1" dirty="0" smtClean="0"/>
              <a:t>Актеры:</a:t>
            </a:r>
          </a:p>
          <a:p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Мальвина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2" tooltip="Татьяна Проценко"/>
              </a:rPr>
              <a:t>Татьяна Проценко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Пьеро- 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3" tooltip="Рома Столкарц"/>
              </a:rPr>
              <a:t>Рома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3" tooltip="Рома Столкарц"/>
              </a:rPr>
              <a:t>Столкарц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Артемон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Томас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Аугустинас</a:t>
            </a:r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Буратино-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4" tooltip="Дмитрий Иосифов"/>
              </a:rPr>
              <a:t>Дмитрий Иосифов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Папа Карло-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5" tooltip="Николай Гринько"/>
              </a:rPr>
              <a:t>Николай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5" tooltip="Николай Гринько"/>
              </a:rPr>
              <a:t>Гринько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Карабас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Барабас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6" tooltip="Владимир Этуш"/>
              </a:rPr>
              <a:t>Владимир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6" tooltip="Владимир Этуш"/>
              </a:rPr>
              <a:t>Этуш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Дуремар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7" tooltip="Владимир Басов"/>
              </a:rPr>
              <a:t>Владимир Басов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Кот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Базилио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8" tooltip="Ролан Быков"/>
              </a:rPr>
              <a:t>Ролан Быков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Лиса Алиса-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9" tooltip="Елена Санаева"/>
              </a:rPr>
              <a:t>Елена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9" tooltip="Елена Санаева"/>
              </a:rPr>
              <a:t>Санаева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Черепаха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Тортила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-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10" tooltip="Рина Зелёная"/>
              </a:rPr>
              <a:t>Рина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10" tooltip="Рина Зелёная"/>
              </a:rPr>
              <a:t> Зелёная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Хозяин харчевни-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11" tooltip="Баадур Цуладзе"/>
              </a:rPr>
              <a:t>Баадур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11" tooltip="Баадур Цуладзе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  <a:hlinkClick r:id="rId11" tooltip="Баадур Цуладзе"/>
              </a:rPr>
              <a:t>Цуладзе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800" dirty="0" err="1" smtClean="0">
                <a:solidFill>
                  <a:srgbClr val="002060"/>
                </a:solidFill>
                <a:latin typeface="Monotype Corsiva" pitchFamily="66" charset="0"/>
              </a:rPr>
              <a:t>Джузеппе-Сизый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</a:rPr>
              <a:t> нос- </a:t>
            </a:r>
            <a:r>
              <a:rPr lang="ru-RU" sz="1800" dirty="0" smtClean="0">
                <a:solidFill>
                  <a:srgbClr val="002060"/>
                </a:solidFill>
                <a:latin typeface="Monotype Corsiva" pitchFamily="66" charset="0"/>
                <a:hlinkClick r:id="rId12" tooltip="Юрий Катин-Ярцев"/>
              </a:rPr>
              <a:t>Юрий Катин-Ярцев</a:t>
            </a:r>
            <a:endParaRPr lang="ru-RU" sz="18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29124" y="1857364"/>
            <a:ext cx="4000528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57224" y="571480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Съёмочная группа</a:t>
            </a:r>
          </a:p>
          <a:p>
            <a:endParaRPr lang="ru-RU" dirty="0" smtClean="0"/>
          </a:p>
          <a:p>
            <a:r>
              <a:rPr lang="ru-RU" sz="2000" dirty="0" smtClean="0">
                <a:latin typeface="Segoe Script" pitchFamily="34" charset="0"/>
              </a:rPr>
              <a:t>Сценарий </a:t>
            </a:r>
            <a:r>
              <a:rPr lang="ru-RU" sz="2000" dirty="0" smtClean="0">
                <a:latin typeface="Segoe Script" pitchFamily="34" charset="0"/>
                <a:hlinkClick r:id="rId2" tooltip="Веткина, Инна Ивановна"/>
              </a:rPr>
              <a:t>Инны Веткиной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Постановка </a:t>
            </a:r>
            <a:r>
              <a:rPr lang="ru-RU" sz="2000" dirty="0" smtClean="0">
                <a:latin typeface="Segoe Script" pitchFamily="34" charset="0"/>
                <a:hlinkClick r:id="rId3" tooltip="Нечаев, Леонид Алексеевич"/>
              </a:rPr>
              <a:t>Леонида Нечаева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Главный оператор: </a:t>
            </a:r>
            <a:r>
              <a:rPr lang="ru-RU" sz="2000" dirty="0" smtClean="0">
                <a:latin typeface="Segoe Script" pitchFamily="34" charset="0"/>
                <a:hlinkClick r:id="rId4" tooltip="Елхов, Юрий Александрович"/>
              </a:rPr>
              <a:t>Юрий </a:t>
            </a:r>
            <a:r>
              <a:rPr lang="ru-RU" sz="2000" dirty="0" err="1" smtClean="0">
                <a:latin typeface="Segoe Script" pitchFamily="34" charset="0"/>
                <a:hlinkClick r:id="rId4" tooltip="Елхов, Юрий Александрович"/>
              </a:rPr>
              <a:t>Елхов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Главный художник: </a:t>
            </a:r>
            <a:r>
              <a:rPr lang="ru-RU" sz="2000" dirty="0" smtClean="0">
                <a:latin typeface="Segoe Script" pitchFamily="34" charset="0"/>
                <a:hlinkClick r:id="rId5" tooltip="Ершов, Леонид Петрович (страница отсутствует)"/>
              </a:rPr>
              <a:t>Леонид Ершов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Музыка </a:t>
            </a:r>
            <a:r>
              <a:rPr lang="ru-RU" sz="2000" dirty="0" smtClean="0">
                <a:latin typeface="Segoe Script" pitchFamily="34" charset="0"/>
                <a:hlinkClick r:id="rId6" tooltip="Рыбников, Алексей Львович"/>
              </a:rPr>
              <a:t>Алексея Рыбникова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Стихи </a:t>
            </a:r>
            <a:r>
              <a:rPr lang="ru-RU" sz="2000" dirty="0" smtClean="0">
                <a:latin typeface="Segoe Script" pitchFamily="34" charset="0"/>
                <a:hlinkClick r:id="rId7" tooltip="Окуджава, Булат Шалвович"/>
              </a:rPr>
              <a:t>Булата Окуджавы</a:t>
            </a:r>
            <a:r>
              <a:rPr lang="ru-RU" sz="2000" dirty="0" smtClean="0">
                <a:latin typeface="Segoe Script" pitchFamily="34" charset="0"/>
              </a:rPr>
              <a:t>, </a:t>
            </a:r>
            <a:r>
              <a:rPr lang="ru-RU" sz="2000" dirty="0" smtClean="0">
                <a:latin typeface="Segoe Script" pitchFamily="34" charset="0"/>
                <a:hlinkClick r:id="rId8" tooltip="Энтин, Юрий Сергеевич"/>
              </a:rPr>
              <a:t>Юрия </a:t>
            </a:r>
            <a:r>
              <a:rPr lang="ru-RU" sz="2000" dirty="0" err="1" smtClean="0">
                <a:latin typeface="Segoe Script" pitchFamily="34" charset="0"/>
                <a:hlinkClick r:id="rId8" tooltip="Энтин, Юрий Сергеевич"/>
              </a:rPr>
              <a:t>Энтина</a:t>
            </a:r>
            <a:endParaRPr lang="ru-RU" sz="2000" dirty="0" smtClean="0">
              <a:latin typeface="Segoe Script" pitchFamily="34" charset="0"/>
            </a:endParaRPr>
          </a:p>
          <a:p>
            <a:r>
              <a:rPr lang="ru-RU" sz="2000" dirty="0" smtClean="0">
                <a:latin typeface="Segoe Script" pitchFamily="34" charset="0"/>
              </a:rPr>
              <a:t>Роли озвучивали: </a:t>
            </a:r>
            <a:r>
              <a:rPr lang="ru-RU" sz="2000" dirty="0" smtClean="0">
                <a:latin typeface="Segoe Script" pitchFamily="34" charset="0"/>
                <a:hlinkClick r:id="rId9" tooltip="Консовский, Алексей Анатольевич"/>
              </a:rPr>
              <a:t>Алексей </a:t>
            </a:r>
            <a:r>
              <a:rPr lang="ru-RU" sz="2000" dirty="0" err="1" smtClean="0">
                <a:latin typeface="Segoe Script" pitchFamily="34" charset="0"/>
                <a:hlinkClick r:id="rId9" tooltip="Консовский, Алексей Анатольевич"/>
              </a:rPr>
              <a:t>Консовский</a:t>
            </a:r>
            <a:r>
              <a:rPr lang="ru-RU" sz="2000" dirty="0" smtClean="0">
                <a:latin typeface="Segoe Script" pitchFamily="34" charset="0"/>
              </a:rPr>
              <a:t> (Говорящий Сверчок), </a:t>
            </a:r>
            <a:r>
              <a:rPr lang="ru-RU" sz="2000" dirty="0" smtClean="0">
                <a:latin typeface="Segoe Script" pitchFamily="34" charset="0"/>
                <a:hlinkClick r:id="rId10" tooltip="Бардин, Гарри Яковлевич"/>
              </a:rPr>
              <a:t>Гарри Бардин</a:t>
            </a:r>
            <a:r>
              <a:rPr lang="ru-RU" sz="2000" dirty="0" smtClean="0">
                <a:latin typeface="Segoe Script" pitchFamily="34" charset="0"/>
              </a:rPr>
              <a:t> (паук)</a:t>
            </a:r>
            <a:endParaRPr lang="ru-RU" sz="2000" dirty="0">
              <a:latin typeface="Segoe Script" pitchFamily="34" charset="0"/>
            </a:endParaRPr>
          </a:p>
        </p:txBody>
      </p:sp>
      <p:pic>
        <p:nvPicPr>
          <p:cNvPr id="4" name="Рисунок 3" descr="1528790_original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71604" y="3929066"/>
            <a:ext cx="4714876" cy="2541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213201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b="1" dirty="0" smtClean="0">
                <a:latin typeface="Comic Sans MS" pitchFamily="66" charset="0"/>
              </a:rPr>
              <a:t>Песня Буратино</a:t>
            </a:r>
            <a:r>
              <a:rPr lang="ru-RU" sz="2000" dirty="0" smtClean="0">
                <a:latin typeface="Comic Sans MS" pitchFamily="66" charset="0"/>
              </a:rPr>
              <a:t>- очень веселая ,задорная, радостная. Быстрый тем песни вызывает желание танцевать. Ритм отрывистый, мажорный лад, регистр средний. Песня полностью раскрывает  образ главного героя – веселого, беззаботного, немного легкомысленного мальчика. Припев песни очень простой, задорный и надолго остается в памяти.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1290267310_prikluchenija_buratino1_0-18-53_21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2357430"/>
            <a:ext cx="6024562" cy="39909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286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Песня фонарщиков </a:t>
            </a:r>
            <a:r>
              <a:rPr lang="ru-RU" sz="2000" dirty="0" smtClean="0">
                <a:latin typeface="Comic Sans MS" pitchFamily="66" charset="0"/>
              </a:rPr>
              <a:t>– </a:t>
            </a:r>
            <a:r>
              <a:rPr lang="ru-RU" sz="2000" dirty="0" smtClean="0">
                <a:latin typeface="Comic Sans MS" pitchFamily="66" charset="0"/>
              </a:rPr>
              <a:t>мелодия спокойная</a:t>
            </a:r>
            <a:r>
              <a:rPr lang="ru-RU" sz="2000" dirty="0" smtClean="0">
                <a:latin typeface="Comic Sans MS" pitchFamily="66" charset="0"/>
              </a:rPr>
              <a:t>, плавная, побуждающая ко сну. </a:t>
            </a:r>
            <a:r>
              <a:rPr lang="ru-RU" sz="2000" dirty="0" smtClean="0">
                <a:latin typeface="Comic Sans MS" pitchFamily="66" charset="0"/>
              </a:rPr>
              <a:t>Ритм равномерный, регистр средний.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5929354" cy="378621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2858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Песня Папы Карло </a:t>
            </a:r>
            <a:r>
              <a:rPr lang="ru-RU" sz="2000" dirty="0" smtClean="0">
                <a:latin typeface="Comic Sans MS" pitchFamily="66" charset="0"/>
              </a:rPr>
              <a:t>– передает чувства доброго человека, который очень хочет о ком-то заботиться. Мелодия плавная, задумчиво-мечтательная, темп </a:t>
            </a:r>
            <a:r>
              <a:rPr lang="ru-RU" sz="2000" dirty="0" smtClean="0">
                <a:latin typeface="Comic Sans MS" pitchFamily="66" charset="0"/>
              </a:rPr>
              <a:t>медленный, регистр средний.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6215106" cy="392909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Песня кукол «Страшный Карабас» </a:t>
            </a:r>
            <a:r>
              <a:rPr lang="ru-RU" sz="2000" dirty="0" smtClean="0">
                <a:latin typeface="Comic Sans MS" pitchFamily="66" charset="0"/>
              </a:rPr>
              <a:t>- с первых нот настораживает, предупреждает об опасности. Отрывистая мелодия, быстрый темп передают чувство страха героев фильма. 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6" name="Содержимое 5" descr="ru0M3zjaRS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2143116"/>
            <a:ext cx="5643602" cy="38576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467600" cy="178592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Comic Sans MS" pitchFamily="66" charset="0"/>
              </a:rPr>
              <a:t>Песня </a:t>
            </a:r>
            <a:r>
              <a:rPr lang="ru-RU" sz="2200" b="1" dirty="0" err="1" smtClean="0">
                <a:latin typeface="Comic Sans MS" pitchFamily="66" charset="0"/>
              </a:rPr>
              <a:t>Дуремара</a:t>
            </a:r>
            <a:r>
              <a:rPr lang="ru-RU" sz="2200" b="1" dirty="0" smtClean="0">
                <a:latin typeface="Comic Sans MS" pitchFamily="66" charset="0"/>
              </a:rPr>
              <a:t> </a:t>
            </a:r>
            <a:r>
              <a:rPr lang="ru-RU" sz="2200" dirty="0" smtClean="0">
                <a:latin typeface="Comic Sans MS" pitchFamily="66" charset="0"/>
              </a:rPr>
              <a:t>– показывает как сильно увлечен герой своим делом, его хитрость и любовь к деньгам. Медленная мелодия сменяется быстрой, регистр средний.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5000" y="2322512"/>
            <a:ext cx="4572000" cy="3429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Comic Sans MS" pitchFamily="66" charset="0"/>
              </a:rPr>
              <a:t>Песня-танец лисы Алисы и кота </a:t>
            </a:r>
            <a:r>
              <a:rPr lang="ru-RU" sz="2000" b="1" dirty="0" err="1" smtClean="0">
                <a:latin typeface="Comic Sans MS" pitchFamily="66" charset="0"/>
              </a:rPr>
              <a:t>Базилио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– мелодия отрывистая, регистр низкий, темп быстрый. </a:t>
            </a:r>
            <a:r>
              <a:rPr lang="ru-RU" sz="2000" dirty="0" smtClean="0">
                <a:latin typeface="Comic Sans MS" pitchFamily="66" charset="0"/>
              </a:rPr>
              <a:t>Песня передает образ хитрых и жадных героев. 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6" name="Содержимое 5" descr="i (7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5000" y="2322512"/>
            <a:ext cx="4572000" cy="3429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8093</TotalTime>
  <Words>266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художественного фильма «Приключения Буратино» 1975 г.</vt:lpstr>
      <vt:lpstr>Слайд 2</vt:lpstr>
      <vt:lpstr>Слайд 3</vt:lpstr>
      <vt:lpstr>        Песня Буратино- очень веселая ,задорная, радостная. Быстрый тем песни вызывает желание танцевать. Ритм отрывистый, мажорный лад, регистр средний. Песня полностью раскрывает  образ главного героя – веселого, беззаботного, немного легкомысленного мальчика. Припев песни очень простой, задорный и надолго остается в памяти.  </vt:lpstr>
      <vt:lpstr>Песня фонарщиков – мелодия спокойная, плавная, побуждающая ко сну. Ритм равномерный, регистр средний.</vt:lpstr>
      <vt:lpstr>Песня Папы Карло – передает чувства доброго человека, который очень хочет о ком-то заботиться. Мелодия плавная, задумчиво-мечтательная, темп медленный, регистр средний.</vt:lpstr>
      <vt:lpstr>Песня кукол «Страшный Карабас» - с первых нот настораживает, предупреждает об опасности. Отрывистая мелодия, быстрый темп передают чувство страха героев фильма. </vt:lpstr>
      <vt:lpstr>Песня Дуремара – показывает как сильно увлечен герой своим делом, его хитрость и любовь к деньгам. Медленная мелодия сменяется быстрой, регистр средний. </vt:lpstr>
      <vt:lpstr>Песня-танец лисы Алисы и кота Базилио – мелодия отрывистая, регистр низкий, темп быстрый. Песня передает образ хитрых и жадных героев. </vt:lpstr>
      <vt:lpstr>ПесняКарабаса Барабаса- темп быстрый, регистр средний. Автор песни показывает нам хитрого, жадного и злого героя. </vt:lpstr>
      <vt:lpstr>Песня Пауков и Буратино – темп разный медленный сменяется быстрым. Музыка наводит страх на главного героя, но он совсем не боится.</vt:lpstr>
      <vt:lpstr>Мне больше всего понравилась Песня Буратино! Потому что она веселая, радостная и под нее хочется  танцевать!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</dc:title>
  <dc:creator>karataev.e@mail.ru</dc:creator>
  <cp:lastModifiedBy>karataev.e@mail.ru</cp:lastModifiedBy>
  <cp:revision>411</cp:revision>
  <dcterms:created xsi:type="dcterms:W3CDTF">2017-02-21T09:14:48Z</dcterms:created>
  <dcterms:modified xsi:type="dcterms:W3CDTF">2017-03-02T17:51:15Z</dcterms:modified>
</cp:coreProperties>
</file>