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6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DB1C2-58FB-4B86-961A-B4805D7A090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7E4454-7F3D-490D-A6AE-8F834233F9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Творческая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>
                <a:latin typeface="Ekaterina Velikaya One" pitchFamily="66" charset="0"/>
                <a:ea typeface="DotumChe" pitchFamily="49" charset="-127"/>
                <a:cs typeface="Ebrima" pitchFamily="2" charset="0"/>
              </a:rPr>
              <a:t>             </a:t>
            </a:r>
            <a:r>
              <a:rPr lang="ru-RU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Учащейся 2 д класса </a:t>
            </a:r>
          </a:p>
          <a:p>
            <a:pPr marL="64008" indent="0">
              <a:buNone/>
            </a:pPr>
            <a:endParaRPr lang="ru-RU" dirty="0" smtClean="0">
              <a:latin typeface="Mon Amour Two" pitchFamily="2" charset="0"/>
              <a:ea typeface="DotumChe" pitchFamily="49" charset="-127"/>
              <a:cs typeface="Ebrima" pitchFamily="2" charset="0"/>
            </a:endParaRPr>
          </a:p>
          <a:p>
            <a:pPr marL="64008" indent="0">
              <a:buNone/>
            </a:pPr>
            <a:r>
              <a:rPr lang="ru-RU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         МОБУ Гимназия № 3 </a:t>
            </a:r>
            <a:endParaRPr lang="ru-RU" dirty="0" smtClean="0">
              <a:latin typeface="Mon Amour Two" pitchFamily="2" charset="0"/>
              <a:ea typeface="DotumChe" pitchFamily="49" charset="-127"/>
              <a:cs typeface="Ebrima" pitchFamily="2" charset="0"/>
            </a:endParaRPr>
          </a:p>
          <a:p>
            <a:pPr marL="64008" indent="0">
              <a:buNone/>
            </a:pPr>
            <a:r>
              <a:rPr lang="ru-RU">
                <a:latin typeface="Mon Amour Two" pitchFamily="2" charset="0"/>
                <a:ea typeface="DotumChe" pitchFamily="49" charset="-127"/>
                <a:cs typeface="Ebrima" pitchFamily="2" charset="0"/>
              </a:rPr>
              <a:t> </a:t>
            </a:r>
            <a:r>
              <a:rPr lang="ru-RU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             </a:t>
            </a:r>
            <a:r>
              <a:rPr lang="ru-RU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г</a:t>
            </a:r>
            <a:r>
              <a:rPr lang="en-US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 </a:t>
            </a:r>
            <a:r>
              <a:rPr lang="ru-RU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Мелеуза</a:t>
            </a:r>
          </a:p>
          <a:p>
            <a:pPr marL="64008" indent="0">
              <a:buNone/>
            </a:pPr>
            <a:endParaRPr lang="ru-RU" dirty="0" smtClean="0">
              <a:latin typeface="Mon Amour Two" pitchFamily="2" charset="0"/>
              <a:ea typeface="DotumChe" pitchFamily="49" charset="-127"/>
              <a:cs typeface="Ebrima" pitchFamily="2" charset="0"/>
            </a:endParaRPr>
          </a:p>
          <a:p>
            <a:pPr marL="64008" indent="0">
              <a:buNone/>
            </a:pPr>
            <a:r>
              <a:rPr lang="ru-RU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          </a:t>
            </a:r>
            <a:r>
              <a:rPr lang="ru-RU" sz="4000" dirty="0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Касьяновой </a:t>
            </a:r>
            <a:r>
              <a:rPr lang="ru-RU" sz="4000" dirty="0" err="1" smtClean="0">
                <a:latin typeface="Mon Amour Two" pitchFamily="2" charset="0"/>
                <a:ea typeface="DotumChe" pitchFamily="49" charset="-127"/>
                <a:cs typeface="Ebrima" pitchFamily="2" charset="0"/>
              </a:rPr>
              <a:t>Миланы</a:t>
            </a:r>
            <a:endParaRPr lang="ru-RU" sz="4000" dirty="0">
              <a:latin typeface="Mon Amour Two" pitchFamily="2" charset="0"/>
              <a:ea typeface="DotumChe" pitchFamily="49" charset="-127"/>
              <a:cs typeface="Ebrima" pitchFamily="2" charset="0"/>
            </a:endParaRPr>
          </a:p>
        </p:txBody>
      </p:sp>
      <p:pic>
        <p:nvPicPr>
          <p:cNvPr id="1026" name="Picture 2" descr="C:\Users\evgeniya\Desktop\138295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02" y="3859369"/>
            <a:ext cx="1872208" cy="30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geniya\Desktop\147890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6183" flipV="1">
            <a:off x="6675923" y="836712"/>
            <a:ext cx="2468077" cy="21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riklyucheniya_Buratino_-_Bu-Ra-Ti-No_(Soundtrack)_Pesni-T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80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кукол « Страшный Карабас»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68" y="4221088"/>
            <a:ext cx="3843032" cy="2556793"/>
          </a:xfrm>
        </p:spPr>
      </p:pic>
      <p:sp>
        <p:nvSpPr>
          <p:cNvPr id="5" name="Прямоугольник 4"/>
          <p:cNvSpPr/>
          <p:nvPr/>
        </p:nvSpPr>
        <p:spPr>
          <a:xfrm>
            <a:off x="532716" y="1988840"/>
            <a:ext cx="631844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Исполняет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- детский ансамбль</a:t>
            </a: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Темп – подвижный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 упругий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p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средний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–тревожный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</a:t>
            </a: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Больше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речетатив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403484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Ю. </a:t>
            </a:r>
            <a:r>
              <a:rPr lang="ru-RU" dirty="0" err="1" smtClean="0"/>
              <a:t>Энтина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2893"/>
            <a:ext cx="4968424" cy="11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Дуремара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2" y="1341178"/>
            <a:ext cx="4128459" cy="3096344"/>
          </a:xfrm>
        </p:spPr>
      </p:pic>
      <p:sp>
        <p:nvSpPr>
          <p:cNvPr id="5" name="Прямоугольник 4"/>
          <p:cNvSpPr/>
          <p:nvPr/>
        </p:nvSpPr>
        <p:spPr>
          <a:xfrm>
            <a:off x="193682" y="1916832"/>
            <a:ext cx="5674461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Исполняет Вл. Басов и детский ансамбль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Форма - 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–подвижный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F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–низкий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Дуремар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- мечтательно, за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теи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 весело. Лягушки- с издёвкой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Гармония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–богатая, красивая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 соло мужской голос, детский ансамбль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1" y="995743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Ю. </a:t>
            </a:r>
            <a:r>
              <a:rPr lang="ru-RU" dirty="0" err="1" smtClean="0"/>
              <a:t>Энтина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Песня-танец Лисы Алисы и кота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40" y="3356992"/>
            <a:ext cx="5538192" cy="332291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5101" y="2257241"/>
            <a:ext cx="8229600" cy="4572000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Исполняет-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Е.Санаева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,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Р.Быков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Форма - 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–подвижный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–ровный, в некоторых местах пунктирный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mf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–низкий и средний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–достаточно веселый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Гармония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–богатая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особенности-пение чередуется с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речетативом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1683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Б. Окуджава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6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Карабаса-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3501008"/>
            <a:ext cx="4374232" cy="328067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420888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Mon Amour Two" pitchFamily="2" charset="0"/>
              </a:rPr>
              <a:t>Исполняет- Владимир Этуш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Форма </a:t>
            </a:r>
            <a:r>
              <a:rPr lang="ru-RU" sz="2400" i="1" dirty="0" smtClean="0">
                <a:latin typeface="Mon Amour Two" pitchFamily="2" charset="0"/>
              </a:rPr>
              <a:t>- куплетная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Темп </a:t>
            </a:r>
            <a:r>
              <a:rPr lang="ru-RU" sz="2400" i="1" dirty="0" smtClean="0">
                <a:latin typeface="Mon Amour Two" pitchFamily="2" charset="0"/>
              </a:rPr>
              <a:t>–подвижно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Динамика </a:t>
            </a:r>
            <a:r>
              <a:rPr lang="ru-RU" sz="2400" i="1" dirty="0" smtClean="0">
                <a:latin typeface="Mon Amour Two" pitchFamily="2" charset="0"/>
              </a:rPr>
              <a:t>–</a:t>
            </a:r>
            <a:r>
              <a:rPr lang="en-US" sz="2400" i="1" dirty="0" smtClean="0">
                <a:latin typeface="Mon Amour Two" pitchFamily="2" charset="0"/>
              </a:rPr>
              <a:t>F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Регистр </a:t>
            </a:r>
            <a:r>
              <a:rPr lang="ru-RU" sz="2400" i="1" dirty="0" smtClean="0">
                <a:latin typeface="Mon Amour Two" pitchFamily="2" charset="0"/>
              </a:rPr>
              <a:t>–низкий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Характер </a:t>
            </a:r>
            <a:r>
              <a:rPr lang="ru-RU" sz="2400" i="1" dirty="0" smtClean="0">
                <a:latin typeface="Mon Amour Two" pitchFamily="2" charset="0"/>
              </a:rPr>
              <a:t>–восхваляя себя, гордясь собою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Гармония </a:t>
            </a:r>
            <a:r>
              <a:rPr lang="ru-RU" sz="2400" i="1" dirty="0" smtClean="0">
                <a:latin typeface="Mon Amour Two" pitchFamily="2" charset="0"/>
              </a:rPr>
              <a:t>–богатая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 err="1">
                <a:latin typeface="Mon Amour Two" pitchFamily="2" charset="0"/>
              </a:rPr>
              <a:t>Вокальтные</a:t>
            </a:r>
            <a:r>
              <a:rPr lang="ru-RU" sz="2400" i="1" dirty="0">
                <a:latin typeface="Mon Amour Two" pitchFamily="2" charset="0"/>
              </a:rPr>
              <a:t> </a:t>
            </a:r>
            <a:r>
              <a:rPr lang="ru-RU" sz="2400" i="1" dirty="0" smtClean="0">
                <a:latin typeface="Mon Amour Two" pitchFamily="2" charset="0"/>
              </a:rPr>
              <a:t>особенности- мужской голос</a:t>
            </a:r>
            <a:endParaRPr lang="ru-RU" sz="2400" i="1" dirty="0">
              <a:latin typeface="Mon Amour 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700808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Б. Окуджава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2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Пауков и Буратино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6912768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179511" y="1844824"/>
            <a:ext cx="5745793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Исполняет- Гарри Бардин и Татьяна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Канаева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Форма -куплетная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–размеренный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–ровный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p, mf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–низкий и средний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–устрашающе, тревожно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Гармония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–богатая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 чередование солиста и пауков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48478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Слова- Ю. </a:t>
            </a:r>
            <a:r>
              <a:rPr lang="ru-RU" dirty="0" err="1" smtClean="0"/>
              <a:t>Энтина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6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«Поле чудес»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Исполняет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Е.Ссанаева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, Р. Быков</a:t>
            </a:r>
          </a:p>
          <a:p>
            <a:pPr lvl="0">
              <a:buClr>
                <a:srgbClr val="31B6FD"/>
              </a:buClr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Форма -куплетная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–куплет- медленно, припев- быстро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–упругий в припеве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smtClean="0">
                <a:solidFill>
                  <a:prstClr val="white"/>
                </a:solidFill>
                <a:latin typeface="Mon Amour Two" pitchFamily="2" charset="0"/>
              </a:rPr>
              <a:t>mf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–низкий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Гармония –богатая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lvl="0">
              <a:buClr>
                <a:srgbClr val="31B6FD"/>
              </a:buClr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особенности-женский и мужской голоса. Мужской с переходом на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речетатив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700808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Б. Окуджава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933411" cy="1186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89240"/>
            <a:ext cx="8064896" cy="13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4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Черепахи </a:t>
            </a:r>
            <a:r>
              <a:rPr lang="ru-RU" dirty="0" err="1" smtClean="0"/>
              <a:t>Тортиллы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4876800" cy="36576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016734"/>
            <a:ext cx="723629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Исполняет-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Рина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 Зелёная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Лад –минорный</a:t>
            </a: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Форма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-куплетная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–медленный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–плавный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</a:t>
            </a:r>
            <a:r>
              <a:rPr lang="en-US" sz="2400" i="1" dirty="0" err="1" smtClean="0">
                <a:solidFill>
                  <a:prstClr val="white"/>
                </a:solidFill>
                <a:latin typeface="Mon Amour Two" pitchFamily="2" charset="0"/>
              </a:rPr>
              <a:t>mp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–средний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–задушевный, нежный, лиричный, светлый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Гармония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–богатая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err="1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особенности- женский голос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62880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</a:t>
            </a:r>
            <a:r>
              <a:rPr lang="ru-RU" dirty="0" err="1" smtClean="0"/>
              <a:t>Ю.Энтина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" y="-171400"/>
            <a:ext cx="1317783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Пьеро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9481"/>
            <a:ext cx="5143890" cy="388843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55801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Исполняет-Ирина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Понаровская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Лад –минорный</a:t>
            </a: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Форма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-куплетная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Темп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–умеренный в куплете, в припеве -живее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Ритм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–ровный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Динамика –</a:t>
            </a: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Регистр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–высокий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Характер 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–задушевный, печальный, задумчивый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31B6FD"/>
              </a:buClr>
              <a:buSzPct val="80000"/>
              <a:buFont typeface="Wingdings 2"/>
              <a:buChar char=""/>
            </a:pP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Вокальтные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 особенности-соло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00244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Слова –Б. Окуджава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72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74" y="116632"/>
            <a:ext cx="3942126" cy="2952328"/>
          </a:xfrm>
        </p:spPr>
      </p:pic>
      <p:sp>
        <p:nvSpPr>
          <p:cNvPr id="6" name="TextBox 5"/>
          <p:cNvSpPr txBox="1"/>
          <p:nvPr/>
        </p:nvSpPr>
        <p:spPr>
          <a:xfrm>
            <a:off x="6398" y="1772816"/>
            <a:ext cx="78293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Mon Amour Two" pitchFamily="2" charset="0"/>
              </a:rPr>
              <a:t>В этом фильме очень много </a:t>
            </a:r>
          </a:p>
          <a:p>
            <a:r>
              <a:rPr lang="ru-RU" sz="3200" i="1" dirty="0" smtClean="0">
                <a:latin typeface="Mon Amour Two" pitchFamily="2" charset="0"/>
              </a:rPr>
              <a:t>Песен. Все они связаны по </a:t>
            </a:r>
          </a:p>
          <a:p>
            <a:r>
              <a:rPr lang="ru-RU" sz="3200" i="1" dirty="0" smtClean="0">
                <a:latin typeface="Mon Amour Two" pitchFamily="2" charset="0"/>
              </a:rPr>
              <a:t>Смыслу. И создают единую</a:t>
            </a:r>
          </a:p>
          <a:p>
            <a:r>
              <a:rPr lang="ru-RU" sz="3200" i="1" dirty="0" smtClean="0">
                <a:latin typeface="Mon Amour Two" pitchFamily="2" charset="0"/>
              </a:rPr>
              <a:t> смысловую линию. Все они красивы.</a:t>
            </a:r>
          </a:p>
          <a:p>
            <a:r>
              <a:rPr lang="ru-RU" sz="3200" i="1" dirty="0" smtClean="0">
                <a:latin typeface="Mon Amour Two" pitchFamily="2" charset="0"/>
              </a:rPr>
              <a:t> Но больше всего мне нравится песня</a:t>
            </a:r>
          </a:p>
          <a:p>
            <a:r>
              <a:rPr lang="ru-RU" sz="3200" i="1" dirty="0">
                <a:latin typeface="Mon Amour Two" pitchFamily="2" charset="0"/>
              </a:rPr>
              <a:t> </a:t>
            </a:r>
            <a:r>
              <a:rPr lang="ru-RU" sz="3200" i="1" dirty="0" smtClean="0">
                <a:latin typeface="Mon Amour Two" pitchFamily="2" charset="0"/>
              </a:rPr>
              <a:t>             БУРАТИНО</a:t>
            </a:r>
          </a:p>
          <a:p>
            <a:r>
              <a:rPr lang="ru-RU" sz="3200" i="1" dirty="0" smtClean="0">
                <a:latin typeface="Mon Amour Two" pitchFamily="2" charset="0"/>
              </a:rPr>
              <a:t>Она веселая, радостная , праздничная,</a:t>
            </a:r>
          </a:p>
          <a:p>
            <a:r>
              <a:rPr lang="ru-RU" sz="3200" i="1" dirty="0" smtClean="0">
                <a:latin typeface="Mon Amour Two" pitchFamily="2" charset="0"/>
              </a:rPr>
              <a:t> подвижная, под неё</a:t>
            </a:r>
          </a:p>
          <a:p>
            <a:r>
              <a:rPr lang="ru-RU" sz="3200" i="1" dirty="0" smtClean="0">
                <a:latin typeface="Mon Amour Two" pitchFamily="2" charset="0"/>
              </a:rPr>
              <a:t> так и хочется танцевать.</a:t>
            </a:r>
            <a:endParaRPr lang="ru-RU" sz="3200" i="1" dirty="0">
              <a:latin typeface="Mon Amour Two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316835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657700" cy="31051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861048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124744"/>
            <a:ext cx="87976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Если бы мне предложили 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сняться  в этом фильме,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Я ,конечно бы выбрала роль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Мальвины. Она очень красивая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Девочка, хотя и капризная, 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но ведь она кукла, при чем 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Фарфоровая. Мне очень нравится её наряд, </a:t>
            </a:r>
            <a:r>
              <a:rPr lang="ru-RU" sz="2400" i="1" dirty="0" err="1" smtClean="0">
                <a:solidFill>
                  <a:prstClr val="white"/>
                </a:solidFill>
                <a:latin typeface="Mon Amour Two" pitchFamily="2" charset="0"/>
              </a:rPr>
              <a:t>прическа.ну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 </a:t>
            </a:r>
          </a:p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                      и то, что она умная.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9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Приключения Буратино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3960439"/>
          </a:xfrm>
        </p:spPr>
      </p:pic>
      <p:sp>
        <p:nvSpPr>
          <p:cNvPr id="5" name="TextBox 4"/>
          <p:cNvSpPr txBox="1"/>
          <p:nvPr/>
        </p:nvSpPr>
        <p:spPr>
          <a:xfrm>
            <a:off x="4572000" y="184482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Mon Amour Two" pitchFamily="2" charset="0"/>
              </a:rPr>
              <a:t>Беларусьфильм</a:t>
            </a:r>
            <a:endParaRPr lang="ru-RU" sz="3600" dirty="0">
              <a:latin typeface="Mon Amour Tw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165303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 Amour Two" pitchFamily="2" charset="0"/>
              </a:rPr>
              <a:t>1975 год</a:t>
            </a:r>
            <a:endParaRPr lang="ru-RU" sz="3200" dirty="0"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38" y="1882775"/>
            <a:ext cx="6056923" cy="4572000"/>
          </a:xfrm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7261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Надеюсь вам понравилось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49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Mon Amour Two" pitchFamily="2" charset="0"/>
              </a:rPr>
              <a:t>Фильм снят по мотивам сказки Алексея Толстого «Золотой ключик или приключения Буратино»</a:t>
            </a:r>
            <a:br>
              <a:rPr lang="ru-RU" sz="3200" i="1" dirty="0">
                <a:latin typeface="Mon Amour Two" pitchFamily="2" charset="0"/>
              </a:rPr>
            </a:br>
            <a:endParaRPr lang="ru-RU" sz="3200" dirty="0">
              <a:latin typeface="Mon Amour Two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3052167" cy="43916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2924944"/>
            <a:ext cx="518945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Съёмочная группа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ru-RU" i="1" dirty="0" smtClean="0">
                <a:latin typeface="Mon Amour Two" pitchFamily="2" charset="0"/>
              </a:rPr>
              <a:t>Сценарий Инны Веткиной</a:t>
            </a:r>
          </a:p>
          <a:p>
            <a:r>
              <a:rPr lang="ru-RU" i="1" dirty="0" smtClean="0">
                <a:latin typeface="Mon Amour Two" pitchFamily="2" charset="0"/>
              </a:rPr>
              <a:t>Постановка Леонида Нечаева</a:t>
            </a:r>
          </a:p>
          <a:p>
            <a:r>
              <a:rPr lang="ru-RU" i="1" dirty="0" smtClean="0">
                <a:latin typeface="Mon Amour Two" pitchFamily="2" charset="0"/>
              </a:rPr>
              <a:t>Главный оператор Юрий </a:t>
            </a:r>
            <a:r>
              <a:rPr lang="ru-RU" i="1" dirty="0" err="1" smtClean="0">
                <a:latin typeface="Mon Amour Two" pitchFamily="2" charset="0"/>
              </a:rPr>
              <a:t>Елхов</a:t>
            </a:r>
            <a:endParaRPr lang="ru-RU" i="1" dirty="0" smtClean="0">
              <a:latin typeface="Mon Amour Two" pitchFamily="2" charset="0"/>
            </a:endParaRPr>
          </a:p>
          <a:p>
            <a:r>
              <a:rPr lang="ru-RU" i="1" dirty="0" smtClean="0">
                <a:latin typeface="Mon Amour Two" pitchFamily="2" charset="0"/>
              </a:rPr>
              <a:t>Главный художник Леонид Ершов</a:t>
            </a:r>
          </a:p>
          <a:p>
            <a:r>
              <a:rPr lang="ru-RU" i="1" dirty="0" smtClean="0">
                <a:latin typeface="Mon Amour Two" pitchFamily="2" charset="0"/>
              </a:rPr>
              <a:t>Музыка Алексея Рыбникова</a:t>
            </a:r>
          </a:p>
          <a:p>
            <a:r>
              <a:rPr lang="ru-RU" i="1" dirty="0" smtClean="0">
                <a:latin typeface="Mon Amour Two" pitchFamily="2" charset="0"/>
              </a:rPr>
              <a:t>Стихи Булата Окуджавы, Юрия </a:t>
            </a:r>
            <a:r>
              <a:rPr lang="ru-RU" i="1" dirty="0" err="1" smtClean="0">
                <a:latin typeface="Mon Amour Two" pitchFamily="2" charset="0"/>
              </a:rPr>
              <a:t>Энтина</a:t>
            </a:r>
            <a:endParaRPr lang="ru-RU" i="1" dirty="0" smtClean="0">
              <a:latin typeface="Mon Amour Two" pitchFamily="2" charset="0"/>
            </a:endParaRPr>
          </a:p>
          <a:p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143999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ru-RU" i="1" dirty="0" smtClean="0"/>
              <a:t>В ролях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ru-RU" i="1" dirty="0" smtClean="0">
                <a:latin typeface="Mon Amour Two" pitchFamily="2" charset="0"/>
              </a:rPr>
              <a:t>Буратино- Дмитрий Иосифов</a:t>
            </a:r>
          </a:p>
          <a:p>
            <a:r>
              <a:rPr lang="ru-RU" i="1" dirty="0" smtClean="0">
                <a:latin typeface="Mon Amour Two" pitchFamily="2" charset="0"/>
              </a:rPr>
              <a:t>Мальвина –Татьяна Проценко</a:t>
            </a:r>
          </a:p>
          <a:p>
            <a:r>
              <a:rPr lang="ru-RU" i="1" dirty="0" smtClean="0">
                <a:latin typeface="Mon Amour Two" pitchFamily="2" charset="0"/>
              </a:rPr>
              <a:t>Пьеро – Роман </a:t>
            </a:r>
            <a:r>
              <a:rPr lang="ru-RU" i="1" dirty="0" err="1" smtClean="0">
                <a:latin typeface="Mon Amour Two" pitchFamily="2" charset="0"/>
              </a:rPr>
              <a:t>Столкарц</a:t>
            </a:r>
            <a:endParaRPr lang="ru-RU" i="1" dirty="0" smtClean="0">
              <a:latin typeface="Mon Amour Two" pitchFamily="2" charset="0"/>
            </a:endParaRPr>
          </a:p>
          <a:p>
            <a:r>
              <a:rPr lang="ru-RU" i="1" dirty="0" err="1" smtClean="0">
                <a:latin typeface="Mon Amour Two" pitchFamily="2" charset="0"/>
              </a:rPr>
              <a:t>Артемон</a:t>
            </a:r>
            <a:r>
              <a:rPr lang="ru-RU" i="1" dirty="0" smtClean="0">
                <a:latin typeface="Mon Amour Two" pitchFamily="2" charset="0"/>
              </a:rPr>
              <a:t>- Томас </a:t>
            </a:r>
            <a:r>
              <a:rPr lang="ru-RU" i="1" dirty="0" err="1" smtClean="0">
                <a:latin typeface="Mon Amour Two" pitchFamily="2" charset="0"/>
              </a:rPr>
              <a:t>Аугустинас</a:t>
            </a:r>
            <a:endParaRPr lang="ru-RU" i="1" dirty="0" smtClean="0">
              <a:latin typeface="Mon Amour Two" pitchFamily="2" charset="0"/>
            </a:endParaRPr>
          </a:p>
          <a:p>
            <a:r>
              <a:rPr lang="ru-RU" i="1" dirty="0" err="1" smtClean="0">
                <a:latin typeface="Mon Amour Two" pitchFamily="2" charset="0"/>
              </a:rPr>
              <a:t>Арлекино</a:t>
            </a:r>
            <a:r>
              <a:rPr lang="ru-RU" i="1" dirty="0" smtClean="0">
                <a:latin typeface="Mon Amour Two" pitchFamily="2" charset="0"/>
              </a:rPr>
              <a:t>- Григорий </a:t>
            </a:r>
            <a:r>
              <a:rPr lang="ru-RU" i="1" dirty="0" err="1" smtClean="0">
                <a:latin typeface="Mon Amour Two" pitchFamily="2" charset="0"/>
              </a:rPr>
              <a:t>Светлорусов</a:t>
            </a:r>
            <a:endParaRPr lang="ru-RU" i="1" dirty="0" smtClean="0">
              <a:latin typeface="Mon Amour Two" pitchFamily="2" charset="0"/>
            </a:endParaRPr>
          </a:p>
          <a:p>
            <a:r>
              <a:rPr lang="ru-RU" i="1" dirty="0" smtClean="0">
                <a:latin typeface="Mon Amour Two" pitchFamily="2" charset="0"/>
              </a:rPr>
              <a:t>Папа Карло- Николай Гринько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48272" cy="1243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8027"/>
            <a:ext cx="3779912" cy="25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56176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>
                <a:latin typeface="Mon Amour Two" pitchFamily="2" charset="0"/>
              </a:rPr>
              <a:t>Джузеппе- Юрий Катин-Ярцев</a:t>
            </a:r>
          </a:p>
          <a:p>
            <a:r>
              <a:rPr lang="ru-RU" i="1" dirty="0">
                <a:latin typeface="Mon Amour Two" pitchFamily="2" charset="0"/>
              </a:rPr>
              <a:t>Черепаха </a:t>
            </a:r>
            <a:r>
              <a:rPr lang="ru-RU" i="1" dirty="0" err="1">
                <a:latin typeface="Mon Amour Two" pitchFamily="2" charset="0"/>
              </a:rPr>
              <a:t>Тортилла</a:t>
            </a:r>
            <a:r>
              <a:rPr lang="ru-RU" i="1" dirty="0">
                <a:latin typeface="Mon Amour Two" pitchFamily="2" charset="0"/>
              </a:rPr>
              <a:t>- </a:t>
            </a:r>
            <a:r>
              <a:rPr lang="ru-RU" i="1" dirty="0" err="1">
                <a:latin typeface="Mon Amour Two" pitchFamily="2" charset="0"/>
              </a:rPr>
              <a:t>Рина</a:t>
            </a:r>
            <a:r>
              <a:rPr lang="ru-RU" i="1" dirty="0">
                <a:latin typeface="Mon Amour Two" pitchFamily="2" charset="0"/>
              </a:rPr>
              <a:t> Зелёная</a:t>
            </a:r>
          </a:p>
          <a:p>
            <a:r>
              <a:rPr lang="ru-RU" i="1" dirty="0">
                <a:latin typeface="Mon Amour Two" pitchFamily="2" charset="0"/>
              </a:rPr>
              <a:t>Карабас-</a:t>
            </a:r>
            <a:r>
              <a:rPr lang="ru-RU" i="1" dirty="0" err="1">
                <a:latin typeface="Mon Amour Two" pitchFamily="2" charset="0"/>
              </a:rPr>
              <a:t>Барабас</a:t>
            </a:r>
            <a:r>
              <a:rPr lang="ru-RU" i="1" dirty="0">
                <a:latin typeface="Mon Amour Two" pitchFamily="2" charset="0"/>
              </a:rPr>
              <a:t>-Владимир </a:t>
            </a:r>
            <a:r>
              <a:rPr lang="ru-RU" i="1" dirty="0" smtClean="0">
                <a:latin typeface="Mon Amour Two" pitchFamily="2" charset="0"/>
              </a:rPr>
              <a:t>Этуш</a:t>
            </a:r>
          </a:p>
          <a:p>
            <a:r>
              <a:rPr lang="ru-RU" i="1" dirty="0" smtClean="0">
                <a:latin typeface="Mon Amour Two" pitchFamily="2" charset="0"/>
              </a:rPr>
              <a:t>Кот </a:t>
            </a:r>
            <a:r>
              <a:rPr lang="ru-RU" i="1" dirty="0" err="1" smtClean="0">
                <a:latin typeface="Mon Amour Two" pitchFamily="2" charset="0"/>
              </a:rPr>
              <a:t>Базилио</a:t>
            </a:r>
            <a:r>
              <a:rPr lang="ru-RU" i="1" dirty="0" smtClean="0">
                <a:latin typeface="Mon Amour Two" pitchFamily="2" charset="0"/>
              </a:rPr>
              <a:t>- Ролан Быков</a:t>
            </a:r>
          </a:p>
          <a:p>
            <a:endParaRPr lang="ru-RU" i="1" dirty="0" smtClean="0">
              <a:latin typeface="Mon Amour Two" pitchFamily="2" charset="0"/>
            </a:endParaRPr>
          </a:p>
          <a:p>
            <a:r>
              <a:rPr lang="ru-RU" i="1" dirty="0" smtClean="0">
                <a:latin typeface="Mon Amour Two" pitchFamily="2" charset="0"/>
              </a:rPr>
              <a:t>Лиса Алиса- Елена </a:t>
            </a:r>
            <a:r>
              <a:rPr lang="ru-RU" i="1" dirty="0" err="1" smtClean="0">
                <a:latin typeface="Mon Amour Two" pitchFamily="2" charset="0"/>
              </a:rPr>
              <a:t>Санаева</a:t>
            </a:r>
            <a:endParaRPr lang="ru-RU" i="1" dirty="0" smtClean="0">
              <a:latin typeface="Mon Amour Two" pitchFamily="2" charset="0"/>
            </a:endParaRPr>
          </a:p>
          <a:p>
            <a:r>
              <a:rPr lang="ru-RU" i="1" dirty="0" err="1" smtClean="0">
                <a:latin typeface="Mon Amour Two" pitchFamily="2" charset="0"/>
              </a:rPr>
              <a:t>Дуремар</a:t>
            </a:r>
            <a:r>
              <a:rPr lang="ru-RU" i="1" dirty="0" smtClean="0">
                <a:latin typeface="Mon Amour Two" pitchFamily="2" charset="0"/>
              </a:rPr>
              <a:t>- Владимир Басов</a:t>
            </a:r>
          </a:p>
          <a:p>
            <a:r>
              <a:rPr lang="ru-RU" i="1" dirty="0" smtClean="0">
                <a:latin typeface="Mon Amour Two" pitchFamily="2" charset="0"/>
              </a:rPr>
              <a:t>Хозяин харчевни- </a:t>
            </a:r>
            <a:r>
              <a:rPr lang="ru-RU" i="1" dirty="0" err="1" smtClean="0">
                <a:latin typeface="Mon Amour Two" pitchFamily="2" charset="0"/>
              </a:rPr>
              <a:t>Баадур</a:t>
            </a:r>
            <a:r>
              <a:rPr lang="ru-RU" i="1" dirty="0" smtClean="0">
                <a:latin typeface="Mon Amour Two" pitchFamily="2" charset="0"/>
              </a:rPr>
              <a:t> </a:t>
            </a:r>
            <a:r>
              <a:rPr lang="ru-RU" i="1" dirty="0" err="1" smtClean="0">
                <a:latin typeface="Mon Amour Two" pitchFamily="2" charset="0"/>
              </a:rPr>
              <a:t>Цуладзе</a:t>
            </a:r>
            <a:endParaRPr lang="ru-RU" i="1" dirty="0">
              <a:latin typeface="Mon Amour Tw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99392"/>
            <a:ext cx="2699792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91"/>
            <a:ext cx="2483768" cy="1857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92" y="3501007"/>
            <a:ext cx="2423007" cy="18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</a:t>
            </a:r>
            <a:r>
              <a:rPr lang="ru-RU" sz="6000" i="1" dirty="0" smtClean="0">
                <a:latin typeface="Mon Amour Two" pitchFamily="2" charset="0"/>
              </a:rPr>
              <a:t>Буратино 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64" y="2204864"/>
            <a:ext cx="5881836" cy="4705469"/>
          </a:xfrm>
        </p:spPr>
      </p:pic>
      <p:sp>
        <p:nvSpPr>
          <p:cNvPr id="5" name="TextBox 4"/>
          <p:cNvSpPr txBox="1"/>
          <p:nvPr/>
        </p:nvSpPr>
        <p:spPr>
          <a:xfrm>
            <a:off x="251520" y="1954752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Mon Amour Two" pitchFamily="2" charset="0"/>
              </a:rPr>
              <a:t>Сл</a:t>
            </a:r>
            <a:r>
              <a:rPr lang="ru-RU" sz="2400" i="1" dirty="0" smtClean="0">
                <a:latin typeface="Mon Amour Two" pitchFamily="2" charset="0"/>
              </a:rPr>
              <a:t> . </a:t>
            </a:r>
            <a:r>
              <a:rPr lang="ru-RU" sz="2400" i="1" dirty="0" err="1" smtClean="0">
                <a:latin typeface="Mon Amour Two" pitchFamily="2" charset="0"/>
              </a:rPr>
              <a:t>Ю.Энтина</a:t>
            </a:r>
            <a:endParaRPr lang="ru-RU" sz="2400" i="1" dirty="0" smtClean="0">
              <a:latin typeface="Mon Amour Two" pitchFamily="2" charset="0"/>
            </a:endParaRPr>
          </a:p>
          <a:p>
            <a:r>
              <a:rPr lang="ru-RU" sz="2400" i="1" dirty="0" smtClean="0">
                <a:latin typeface="Mon Amour Two" pitchFamily="2" charset="0"/>
              </a:rPr>
              <a:t>Исполняет Нина Бродская, а в Финале Ю. Катин-Ярцев, </a:t>
            </a:r>
            <a:r>
              <a:rPr lang="ru-RU" sz="2400" i="1" dirty="0" err="1" smtClean="0">
                <a:latin typeface="Mon Amour Two" pitchFamily="2" charset="0"/>
              </a:rPr>
              <a:t>Н.Гринько</a:t>
            </a:r>
            <a:r>
              <a:rPr lang="ru-RU" sz="2400" i="1" dirty="0" smtClean="0">
                <a:latin typeface="Mon Amour Two" pitchFamily="2" charset="0"/>
              </a:rPr>
              <a:t>, </a:t>
            </a:r>
            <a:r>
              <a:rPr lang="ru-RU" sz="2400" i="1" dirty="0" err="1" smtClean="0">
                <a:latin typeface="Mon Amour Two" pitchFamily="2" charset="0"/>
              </a:rPr>
              <a:t>Г.Светлорксов</a:t>
            </a:r>
            <a:r>
              <a:rPr lang="ru-RU" sz="2400" i="1" dirty="0" smtClean="0">
                <a:latin typeface="Mon Amour Two" pitchFamily="2" charset="0"/>
              </a:rPr>
              <a:t>, Т. </a:t>
            </a:r>
            <a:r>
              <a:rPr lang="ru-RU" sz="2400" i="1" dirty="0" err="1" smtClean="0">
                <a:latin typeface="Mon Amour Two" pitchFamily="2" charset="0"/>
              </a:rPr>
              <a:t>Аугустинас</a:t>
            </a:r>
            <a:r>
              <a:rPr lang="ru-RU" sz="2400" i="1" dirty="0" smtClean="0">
                <a:latin typeface="Mon Amour Two" pitchFamily="2" charset="0"/>
              </a:rPr>
              <a:t>,</a:t>
            </a:r>
          </a:p>
          <a:p>
            <a:r>
              <a:rPr lang="ru-RU" sz="2400" i="1" dirty="0" err="1" smtClean="0">
                <a:latin typeface="Mon Amour Two" pitchFamily="2" charset="0"/>
              </a:rPr>
              <a:t>И.Понаровская</a:t>
            </a:r>
            <a:r>
              <a:rPr lang="ru-RU" sz="2400" i="1" dirty="0" smtClean="0">
                <a:latin typeface="Mon Amour Two" pitchFamily="2" charset="0"/>
              </a:rPr>
              <a:t>, </a:t>
            </a:r>
            <a:r>
              <a:rPr lang="ru-RU" sz="2400" i="1" dirty="0" err="1" smtClean="0">
                <a:latin typeface="Mon Amour Two" pitchFamily="2" charset="0"/>
              </a:rPr>
              <a:t>Т.Канаева</a:t>
            </a:r>
            <a:endParaRPr lang="ru-RU" sz="2400" i="1" dirty="0" smtClean="0">
              <a:latin typeface="Mon Amour Two" pitchFamily="2" charset="0"/>
            </a:endParaRPr>
          </a:p>
          <a:p>
            <a:r>
              <a:rPr lang="ru-RU" sz="2400" i="1" dirty="0" smtClean="0">
                <a:latin typeface="Mon Amour Two" pitchFamily="2" charset="0"/>
              </a:rPr>
              <a:t>Форма –куплетная</a:t>
            </a:r>
          </a:p>
          <a:p>
            <a:r>
              <a:rPr lang="ru-RU" sz="2400" i="1" dirty="0" smtClean="0">
                <a:latin typeface="Mon Amour Two" pitchFamily="2" charset="0"/>
              </a:rPr>
              <a:t>Темп –подвижный</a:t>
            </a:r>
          </a:p>
          <a:p>
            <a:r>
              <a:rPr lang="ru-RU" sz="2400" i="1" dirty="0" smtClean="0">
                <a:latin typeface="Mon Amour Two" pitchFamily="2" charset="0"/>
              </a:rPr>
              <a:t>Динамика – </a:t>
            </a:r>
            <a:r>
              <a:rPr lang="en-US" sz="2400" i="1" dirty="0" smtClean="0">
                <a:latin typeface="Mon Amour Two" pitchFamily="2" charset="0"/>
              </a:rPr>
              <a:t>F</a:t>
            </a:r>
            <a:endParaRPr lang="ru-RU" sz="2400" i="1" dirty="0" smtClean="0">
              <a:latin typeface="Mon Amour Two" pitchFamily="2" charset="0"/>
            </a:endParaRPr>
          </a:p>
          <a:p>
            <a:r>
              <a:rPr lang="ru-RU" sz="2400" i="1" dirty="0" smtClean="0">
                <a:latin typeface="Mon Amour Two" pitchFamily="2" charset="0"/>
              </a:rPr>
              <a:t>Регистр- средний</a:t>
            </a:r>
          </a:p>
          <a:p>
            <a:r>
              <a:rPr lang="ru-RU" sz="2400" i="1" dirty="0" smtClean="0">
                <a:latin typeface="Mon Amour Two" pitchFamily="2" charset="0"/>
              </a:rPr>
              <a:t>Характер –весёлый, радостный, энергичный</a:t>
            </a:r>
          </a:p>
          <a:p>
            <a:r>
              <a:rPr lang="ru-RU" sz="2400" i="1" dirty="0" smtClean="0">
                <a:latin typeface="Mon Amour Two" pitchFamily="2" charset="0"/>
              </a:rPr>
              <a:t>Гармония – богатая</a:t>
            </a:r>
          </a:p>
          <a:p>
            <a:r>
              <a:rPr lang="ru-RU" sz="2400" i="1" dirty="0" smtClean="0">
                <a:latin typeface="Mon Amour Two" pitchFamily="2" charset="0"/>
              </a:rPr>
              <a:t>Вокальные особенности- исполняет </a:t>
            </a:r>
            <a:r>
              <a:rPr lang="ru-RU" sz="2400" i="1" dirty="0" err="1" smtClean="0">
                <a:latin typeface="Mon Amour Two" pitchFamily="2" charset="0"/>
              </a:rPr>
              <a:t>солисьт</a:t>
            </a:r>
            <a:r>
              <a:rPr lang="ru-RU" sz="2400" i="1" dirty="0" smtClean="0">
                <a:latin typeface="Mon Amour Two" pitchFamily="2" charset="0"/>
              </a:rPr>
              <a:t>, в припеве хор скандирует слоги слова буратино</a:t>
            </a:r>
            <a:endParaRPr lang="en-US" sz="2400" i="1" dirty="0" smtClean="0">
              <a:latin typeface="Mon Amour Two" pitchFamily="2" charset="0"/>
            </a:endParaRPr>
          </a:p>
          <a:p>
            <a:endParaRPr lang="ru-RU" sz="2400" i="1" dirty="0"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«Песня Фонарщиков»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01045"/>
            <a:ext cx="3995936" cy="299695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latin typeface="Mon Amour Two" pitchFamily="2" charset="0"/>
              </a:rPr>
              <a:t>Исполняет ВИА «Верные друзья»</a:t>
            </a:r>
          </a:p>
          <a:p>
            <a:r>
              <a:rPr lang="ru-RU" sz="2400" i="1" dirty="0" smtClean="0">
                <a:latin typeface="Mon Amour Two" pitchFamily="2" charset="0"/>
              </a:rPr>
              <a:t>Лад –минорный</a:t>
            </a:r>
          </a:p>
          <a:p>
            <a:r>
              <a:rPr lang="ru-RU" sz="2400" i="1" dirty="0" smtClean="0">
                <a:latin typeface="Mon Amour Two" pitchFamily="2" charset="0"/>
              </a:rPr>
              <a:t>Форма- куплетная</a:t>
            </a:r>
          </a:p>
          <a:p>
            <a:r>
              <a:rPr lang="ru-RU" sz="2400" i="1" dirty="0" smtClean="0">
                <a:latin typeface="Mon Amour Two" pitchFamily="2" charset="0"/>
              </a:rPr>
              <a:t>Темп – умеренный, медленный</a:t>
            </a:r>
          </a:p>
          <a:p>
            <a:r>
              <a:rPr lang="ru-RU" sz="2400" i="1" dirty="0" smtClean="0">
                <a:latin typeface="Mon Amour Two" pitchFamily="2" charset="0"/>
              </a:rPr>
              <a:t>Ритм – плавный</a:t>
            </a:r>
          </a:p>
          <a:p>
            <a:r>
              <a:rPr lang="ru-RU" sz="2400" i="1" dirty="0" smtClean="0">
                <a:latin typeface="Mon Amour Two" pitchFamily="2" charset="0"/>
              </a:rPr>
              <a:t>Динамика –</a:t>
            </a:r>
            <a:r>
              <a:rPr lang="en-US" sz="2400" i="1" dirty="0" smtClean="0">
                <a:latin typeface="Mon Amour Two" pitchFamily="2" charset="0"/>
              </a:rPr>
              <a:t>p</a:t>
            </a:r>
            <a:endParaRPr lang="ru-RU" sz="2400" i="1" dirty="0" smtClean="0">
              <a:latin typeface="Mon Amour Two" pitchFamily="2" charset="0"/>
            </a:endParaRPr>
          </a:p>
          <a:p>
            <a:r>
              <a:rPr lang="ru-RU" sz="2400" i="1" dirty="0" smtClean="0">
                <a:latin typeface="Mon Amour Two" pitchFamily="2" charset="0"/>
              </a:rPr>
              <a:t>Регистр –низкий</a:t>
            </a:r>
          </a:p>
          <a:p>
            <a:r>
              <a:rPr lang="ru-RU" sz="2400" i="1" dirty="0" smtClean="0">
                <a:latin typeface="Mon Amour Two" pitchFamily="2" charset="0"/>
              </a:rPr>
              <a:t>Характер –нежный, задушевный, с любовью</a:t>
            </a:r>
          </a:p>
          <a:p>
            <a:r>
              <a:rPr lang="ru-RU" sz="2400" i="1" dirty="0" smtClean="0">
                <a:latin typeface="Mon Amour Two" pitchFamily="2" charset="0"/>
              </a:rPr>
              <a:t>Гармония –богатая, красивая</a:t>
            </a:r>
          </a:p>
          <a:p>
            <a:r>
              <a:rPr lang="ru-RU" sz="2400" i="1" dirty="0" err="1" smtClean="0">
                <a:latin typeface="Mon Amour Two" pitchFamily="2" charset="0"/>
              </a:rPr>
              <a:t>Вокальтные</a:t>
            </a:r>
            <a:r>
              <a:rPr lang="ru-RU" sz="2400" i="1" dirty="0" smtClean="0">
                <a:latin typeface="Mon Amour Two" pitchFamily="2" charset="0"/>
              </a:rPr>
              <a:t> особенности- мужские </a:t>
            </a:r>
            <a:r>
              <a:rPr lang="ru-RU" sz="2400" i="1" dirty="0" err="1" smtClean="0">
                <a:latin typeface="Mon Amour Two" pitchFamily="2" charset="0"/>
              </a:rPr>
              <a:t>голоьса</a:t>
            </a:r>
            <a:endParaRPr lang="ru-RU" sz="2400" i="1" dirty="0">
              <a:latin typeface="Mon Amour Two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6343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Mon Amour Two" pitchFamily="2" charset="0"/>
              </a:rPr>
              <a:t>Слова Б. Окуджава</a:t>
            </a:r>
            <a:endParaRPr lang="ru-RU" sz="2000" i="1" dirty="0"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1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27" y="1196752"/>
            <a:ext cx="4762500" cy="333375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997839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Mon Amour Two" pitchFamily="2" charset="0"/>
              </a:rPr>
              <a:t>Исполняет </a:t>
            </a:r>
            <a:r>
              <a:rPr lang="ru-RU" sz="2400" i="1" dirty="0" smtClean="0">
                <a:latin typeface="Mon Amour Two" pitchFamily="2" charset="0"/>
              </a:rPr>
              <a:t>Н. Гринько</a:t>
            </a:r>
          </a:p>
          <a:p>
            <a:r>
              <a:rPr lang="ru-RU" sz="2400" i="1" dirty="0" smtClean="0">
                <a:latin typeface="Mon Amour Two" pitchFamily="2" charset="0"/>
              </a:rPr>
              <a:t>Лад </a:t>
            </a:r>
            <a:r>
              <a:rPr lang="ru-RU" sz="2400" i="1" dirty="0">
                <a:latin typeface="Mon Amour Two" pitchFamily="2" charset="0"/>
              </a:rPr>
              <a:t>–минорный</a:t>
            </a:r>
          </a:p>
          <a:p>
            <a:r>
              <a:rPr lang="ru-RU" sz="2400" i="1" dirty="0" smtClean="0">
                <a:latin typeface="Mon Amour Two" pitchFamily="2" charset="0"/>
              </a:rPr>
              <a:t>Форма- куплетная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Темп </a:t>
            </a:r>
            <a:r>
              <a:rPr lang="ru-RU" sz="2400" i="1" dirty="0" smtClean="0">
                <a:latin typeface="Mon Amour Two" pitchFamily="2" charset="0"/>
              </a:rPr>
              <a:t>–медленный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Ритм </a:t>
            </a:r>
            <a:r>
              <a:rPr lang="ru-RU" sz="2400" i="1" dirty="0" smtClean="0">
                <a:latin typeface="Mon Amour Two" pitchFamily="2" charset="0"/>
              </a:rPr>
              <a:t>–плавный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Динамика </a:t>
            </a:r>
            <a:r>
              <a:rPr lang="ru-RU" sz="2400" i="1" dirty="0" smtClean="0">
                <a:latin typeface="Mon Amour Two" pitchFamily="2" charset="0"/>
              </a:rPr>
              <a:t>–</a:t>
            </a:r>
            <a:r>
              <a:rPr lang="en-US" sz="2400" i="1" dirty="0" smtClean="0">
                <a:latin typeface="Mon Amour Two" pitchFamily="2" charset="0"/>
              </a:rPr>
              <a:t>p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Регистр </a:t>
            </a:r>
            <a:r>
              <a:rPr lang="ru-RU" sz="2400" i="1" dirty="0" smtClean="0">
                <a:latin typeface="Mon Amour Two" pitchFamily="2" charset="0"/>
              </a:rPr>
              <a:t>–низкий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Характер </a:t>
            </a:r>
            <a:r>
              <a:rPr lang="ru-RU" sz="2400" i="1" dirty="0" smtClean="0">
                <a:latin typeface="Mon Amour Two" pitchFamily="2" charset="0"/>
              </a:rPr>
              <a:t>–нежный, ласковый. задушевный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>
                <a:latin typeface="Mon Amour Two" pitchFamily="2" charset="0"/>
              </a:rPr>
              <a:t>Гармония </a:t>
            </a:r>
            <a:r>
              <a:rPr lang="ru-RU" sz="2400" i="1" dirty="0" smtClean="0">
                <a:latin typeface="Mon Amour Two" pitchFamily="2" charset="0"/>
              </a:rPr>
              <a:t>– богатая</a:t>
            </a:r>
            <a:endParaRPr lang="ru-RU" sz="2400" i="1" dirty="0">
              <a:latin typeface="Mon Amour Two" pitchFamily="2" charset="0"/>
            </a:endParaRPr>
          </a:p>
          <a:p>
            <a:r>
              <a:rPr lang="ru-RU" sz="2400" i="1" dirty="0" err="1">
                <a:latin typeface="Mon Amour Two" pitchFamily="2" charset="0"/>
              </a:rPr>
              <a:t>Вокальтные</a:t>
            </a:r>
            <a:r>
              <a:rPr lang="ru-RU" sz="2400" i="1" dirty="0">
                <a:latin typeface="Mon Amour Two" pitchFamily="2" charset="0"/>
              </a:rPr>
              <a:t> </a:t>
            </a:r>
            <a:r>
              <a:rPr lang="ru-RU" sz="2400" i="1" dirty="0" smtClean="0">
                <a:latin typeface="Mon Amour Two" pitchFamily="2" charset="0"/>
              </a:rPr>
              <a:t>особенности- мужской голос</a:t>
            </a:r>
            <a:endParaRPr lang="ru-RU" sz="2400" i="1" dirty="0">
              <a:latin typeface="Mon Amour Tw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75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532166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Слова Б. </a:t>
            </a:r>
            <a:r>
              <a:rPr lang="ru-RU" sz="2400" i="1" dirty="0">
                <a:solidFill>
                  <a:prstClr val="white"/>
                </a:solidFill>
                <a:latin typeface="Mon Amour Two" pitchFamily="2" charset="0"/>
              </a:rPr>
              <a:t>О</a:t>
            </a:r>
            <a:r>
              <a:rPr lang="ru-RU" sz="2400" i="1" dirty="0" smtClean="0">
                <a:solidFill>
                  <a:prstClr val="white"/>
                </a:solidFill>
                <a:latin typeface="Mon Amour Two" pitchFamily="2" charset="0"/>
              </a:rPr>
              <a:t>куджава</a:t>
            </a:r>
            <a:endParaRPr lang="ru-RU" sz="2400" i="1" dirty="0">
              <a:solidFill>
                <a:prstClr val="white"/>
              </a:solidFill>
              <a:latin typeface="Mon Amour Tw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3491"/>
            <a:ext cx="9031997" cy="7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716</Words>
  <Application>Microsoft Office PowerPoint</Application>
  <PresentationFormat>Экран (4:3)</PresentationFormat>
  <Paragraphs>175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  Творческая работа</vt:lpstr>
      <vt:lpstr>Приключения Буратино</vt:lpstr>
      <vt:lpstr>Фильм снят по мотивам сказки Алексея Толстого «Золотой ключик или приключения Буратино» </vt:lpstr>
      <vt:lpstr>Съёмочная группа</vt:lpstr>
      <vt:lpstr>В ролях</vt:lpstr>
      <vt:lpstr>Презентация PowerPoint</vt:lpstr>
      <vt:lpstr>«Буратино »</vt:lpstr>
      <vt:lpstr>«Песня Фонарщиков»</vt:lpstr>
      <vt:lpstr>Песня папы Карло</vt:lpstr>
      <vt:lpstr>Песня кукол « Страшный Карабас»</vt:lpstr>
      <vt:lpstr>Песня Дуремара</vt:lpstr>
      <vt:lpstr>Песня-танец Лисы Алисы и кота Базилио</vt:lpstr>
      <vt:lpstr>Песня Карабаса-Барабаса</vt:lpstr>
      <vt:lpstr>Песня Пауков и Буратино</vt:lpstr>
      <vt:lpstr>«Поле чудес»</vt:lpstr>
      <vt:lpstr>Песня Черепахи Тортиллы</vt:lpstr>
      <vt:lpstr>Песня Пьеро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</dc:title>
  <dc:creator>evgeniya</dc:creator>
  <cp:lastModifiedBy>evgeniya</cp:lastModifiedBy>
  <cp:revision>21</cp:revision>
  <dcterms:created xsi:type="dcterms:W3CDTF">2017-02-26T17:04:04Z</dcterms:created>
  <dcterms:modified xsi:type="dcterms:W3CDTF">2017-02-27T16:03:57Z</dcterms:modified>
</cp:coreProperties>
</file>