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wma" ContentType="audio/x-ms-wma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1"/>
  </p:notesMasterIdLst>
  <p:sldIdLst>
    <p:sldId id="261" r:id="rId2"/>
    <p:sldId id="260" r:id="rId3"/>
    <p:sldId id="284" r:id="rId4"/>
    <p:sldId id="287" r:id="rId5"/>
    <p:sldId id="285" r:id="rId6"/>
    <p:sldId id="303" r:id="rId7"/>
    <p:sldId id="263" r:id="rId8"/>
    <p:sldId id="264" r:id="rId9"/>
    <p:sldId id="288" r:id="rId10"/>
    <p:sldId id="289" r:id="rId11"/>
    <p:sldId id="290" r:id="rId12"/>
    <p:sldId id="291" r:id="rId13"/>
    <p:sldId id="292" r:id="rId14"/>
    <p:sldId id="293" r:id="rId15"/>
    <p:sldId id="294" r:id="rId16"/>
    <p:sldId id="295" r:id="rId17"/>
    <p:sldId id="296" r:id="rId18"/>
    <p:sldId id="297" r:id="rId19"/>
    <p:sldId id="298" r:id="rId20"/>
    <p:sldId id="299" r:id="rId21"/>
    <p:sldId id="300" r:id="rId22"/>
    <p:sldId id="301" r:id="rId23"/>
    <p:sldId id="302" r:id="rId24"/>
    <p:sldId id="274" r:id="rId25"/>
    <p:sldId id="304" r:id="rId26"/>
    <p:sldId id="305" r:id="rId27"/>
    <p:sldId id="306" r:id="rId28"/>
    <p:sldId id="311" r:id="rId29"/>
    <p:sldId id="310" r:id="rId30"/>
    <p:sldId id="307" r:id="rId31"/>
    <p:sldId id="312" r:id="rId32"/>
    <p:sldId id="308" r:id="rId33"/>
    <p:sldId id="313" r:id="rId34"/>
    <p:sldId id="309" r:id="rId35"/>
    <p:sldId id="314" r:id="rId36"/>
    <p:sldId id="315" r:id="rId37"/>
    <p:sldId id="316" r:id="rId38"/>
    <p:sldId id="317" r:id="rId39"/>
    <p:sldId id="318" r:id="rId40"/>
    <p:sldId id="319" r:id="rId41"/>
    <p:sldId id="320" r:id="rId42"/>
    <p:sldId id="321" r:id="rId43"/>
    <p:sldId id="322" r:id="rId44"/>
    <p:sldId id="323" r:id="rId45"/>
    <p:sldId id="324" r:id="rId46"/>
    <p:sldId id="325" r:id="rId47"/>
    <p:sldId id="326" r:id="rId48"/>
    <p:sldId id="327" r:id="rId49"/>
    <p:sldId id="328" r:id="rId5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42" autoAdjust="0"/>
    <p:restoredTop sz="94660"/>
  </p:normalViewPr>
  <p:slideViewPr>
    <p:cSldViewPr>
      <p:cViewPr>
        <p:scale>
          <a:sx n="72" d="100"/>
          <a:sy n="72" d="100"/>
        </p:scale>
        <p:origin x="-1110" y="-7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200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D6460E-6894-42C2-8589-F07659EDA907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51D5B1-6160-43E9-A25B-4D71FD7B383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44117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CBFCED-144C-4D2A-9E7B-B2E045C63D12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1EB75-7E4C-4355-BC9A-3D906C59D2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CBFCED-144C-4D2A-9E7B-B2E045C63D12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1EB75-7E4C-4355-BC9A-3D906C59D2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CBFCED-144C-4D2A-9E7B-B2E045C63D12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1EB75-7E4C-4355-BC9A-3D906C59D2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CBFCED-144C-4D2A-9E7B-B2E045C63D12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1EB75-7E4C-4355-BC9A-3D906C59D2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CBFCED-144C-4D2A-9E7B-B2E045C63D12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1EB75-7E4C-4355-BC9A-3D906C59D2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CBFCED-144C-4D2A-9E7B-B2E045C63D12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1EB75-7E4C-4355-BC9A-3D906C59D2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CBFCED-144C-4D2A-9E7B-B2E045C63D12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1EB75-7E4C-4355-BC9A-3D906C59D2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CBFCED-144C-4D2A-9E7B-B2E045C63D12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1EB75-7E4C-4355-BC9A-3D906C59D2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CBFCED-144C-4D2A-9E7B-B2E045C63D12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1EB75-7E4C-4355-BC9A-3D906C59D2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CBFCED-144C-4D2A-9E7B-B2E045C63D12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1EB75-7E4C-4355-BC9A-3D906C59D2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CBFCED-144C-4D2A-9E7B-B2E045C63D12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1EB75-7E4C-4355-BC9A-3D906C59D2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CBFCED-144C-4D2A-9E7B-B2E045C63D12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61EB75-7E4C-4355-BC9A-3D906C59D26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4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4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5" Type="http://schemas.openxmlformats.org/officeDocument/2006/relationships/image" Target="../media/image44.png"/><Relationship Id="rId4" Type="http://schemas.openxmlformats.org/officeDocument/2006/relationships/image" Target="../media/image43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wma"/><Relationship Id="rId1" Type="http://schemas.microsoft.com/office/2007/relationships/media" Target="../media/media2.wma"/><Relationship Id="rId5" Type="http://schemas.openxmlformats.org/officeDocument/2006/relationships/image" Target="../media/image44.png"/><Relationship Id="rId4" Type="http://schemas.openxmlformats.org/officeDocument/2006/relationships/image" Target="../media/image48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wma"/><Relationship Id="rId1" Type="http://schemas.microsoft.com/office/2007/relationships/media" Target="../media/media3.wma"/><Relationship Id="rId5" Type="http://schemas.openxmlformats.org/officeDocument/2006/relationships/image" Target="../media/image44.png"/><Relationship Id="rId4" Type="http://schemas.openxmlformats.org/officeDocument/2006/relationships/image" Target="../media/image50.jpe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wma"/><Relationship Id="rId1" Type="http://schemas.microsoft.com/office/2007/relationships/media" Target="../media/media4.wma"/><Relationship Id="rId5" Type="http://schemas.openxmlformats.org/officeDocument/2006/relationships/image" Target="../media/image44.png"/><Relationship Id="rId4" Type="http://schemas.openxmlformats.org/officeDocument/2006/relationships/image" Target="../media/image55.jpe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720725" y="549275"/>
            <a:ext cx="7559675" cy="935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lnSpc>
                <a:spcPct val="80000"/>
              </a:lnSpc>
              <a:spcBef>
                <a:spcPct val="20000"/>
              </a:spcBef>
              <a:defRPr/>
            </a:pPr>
            <a:endParaRPr lang="ru-RU" b="1" dirty="0">
              <a:solidFill>
                <a:srgbClr val="66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043608" y="2204864"/>
            <a:ext cx="7032844" cy="2866270"/>
          </a:xfrm>
          <a:prstGeom prst="rect">
            <a:avLst/>
          </a:prstGeom>
        </p:spPr>
        <p:txBody>
          <a:bodyPr anchor="ctr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endParaRPr lang="ru-RU" sz="3600" b="1" dirty="0">
              <a:ln w="11430"/>
              <a:solidFill>
                <a:srgbClr val="6633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man Old Style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20725" y="764705"/>
            <a:ext cx="773970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«Дистанционная </a:t>
            </a:r>
            <a:r>
              <a:rPr lang="ru-RU" sz="28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Акмуллинская</a:t>
            </a: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олимпиада по музыке для одаренных детей» </a:t>
            </a:r>
            <a:endParaRPr lang="ru-RU" sz="2800" b="1" dirty="0">
              <a:solidFill>
                <a:schemeClr val="accent6">
                  <a:lumMod val="50000"/>
                </a:schemeClr>
              </a:solidFill>
              <a:latin typeface="Arial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411760" y="2060848"/>
            <a:ext cx="40348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III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тур.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Презентация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Arial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11560" y="2708920"/>
            <a:ext cx="78488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u="sng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«Приключения Буратино»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Наташа\Pictures\2016-09-18 весна-ос 2016\весна-ос 2016 12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4087" y="3752678"/>
            <a:ext cx="1977684" cy="2636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3275856" y="4005064"/>
            <a:ext cx="51845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Выполнила ученица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 а 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класса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МБОУ СОШ №7 </a:t>
            </a:r>
            <a:r>
              <a:rPr lang="ru-RU" sz="24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г.Туймазы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Ахмедова </a:t>
            </a:r>
            <a:r>
              <a:rPr lang="ru-RU" sz="24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Дарина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3677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WordArt 4"/>
          <p:cNvSpPr>
            <a:spLocks noChangeArrowheads="1" noChangeShapeType="1" noTextEdit="1"/>
          </p:cNvSpPr>
          <p:nvPr/>
        </p:nvSpPr>
        <p:spPr bwMode="auto">
          <a:xfrm>
            <a:off x="827584" y="5301208"/>
            <a:ext cx="7704856" cy="936104"/>
          </a:xfrm>
          <a:prstGeom prst="rect">
            <a:avLst/>
          </a:prstGeom>
        </p:spPr>
        <p:txBody>
          <a:bodyPr wrap="none" fromWordArt="1">
            <a:prstTxWarp prst="textPlain">
              <a:avLst/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endParaRPr lang="ru-RU" sz="3600" b="1" kern="10" dirty="0">
              <a:ln w="11430"/>
              <a:solidFill>
                <a:srgbClr val="6633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835696" y="548680"/>
            <a:ext cx="532859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Томас </a:t>
            </a:r>
            <a:r>
              <a:rPr lang="ru-RU" sz="3600" b="1" dirty="0" err="1" smtClean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Аугустинас</a:t>
            </a:r>
            <a:endParaRPr lang="ru-RU" sz="3600" b="1" dirty="0" smtClean="0">
              <a:solidFill>
                <a:srgbClr val="F79646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dirty="0" err="1" smtClean="0">
                <a:solidFill>
                  <a:srgbClr val="F79646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Артемон</a:t>
            </a:r>
            <a:endParaRPr lang="ru-RU" sz="3600" dirty="0">
              <a:solidFill>
                <a:srgbClr val="F79646">
                  <a:lumMod val="75000"/>
                </a:srgbClr>
              </a:solidFill>
              <a:latin typeface="Arial" charset="0"/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254222"/>
            <a:ext cx="7920880" cy="3365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34785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883"/>
    </mc:Choice>
    <mc:Fallback xmlns="">
      <p:transition spd="slow" advTm="388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WordArt 4"/>
          <p:cNvSpPr>
            <a:spLocks noChangeArrowheads="1" noChangeShapeType="1" noTextEdit="1"/>
          </p:cNvSpPr>
          <p:nvPr/>
        </p:nvSpPr>
        <p:spPr bwMode="auto">
          <a:xfrm>
            <a:off x="827584" y="5301208"/>
            <a:ext cx="7704856" cy="936104"/>
          </a:xfrm>
          <a:prstGeom prst="rect">
            <a:avLst/>
          </a:prstGeom>
        </p:spPr>
        <p:txBody>
          <a:bodyPr wrap="none" fromWordArt="1">
            <a:prstTxWarp prst="textPlain">
              <a:avLst/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endParaRPr lang="ru-RU" sz="3600" b="1" kern="10" dirty="0">
              <a:ln w="11430"/>
              <a:solidFill>
                <a:srgbClr val="6633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851919" y="2852936"/>
            <a:ext cx="216023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Григорий </a:t>
            </a:r>
            <a:r>
              <a:rPr lang="ru-RU" sz="2400" b="1" dirty="0" err="1" smtClean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Светлорусов</a:t>
            </a:r>
            <a:endParaRPr lang="ru-RU" sz="2400" b="1" dirty="0" smtClean="0">
              <a:solidFill>
                <a:srgbClr val="F79646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F79646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Арлекин</a:t>
            </a:r>
            <a:endParaRPr lang="ru-RU" sz="2400" dirty="0">
              <a:solidFill>
                <a:srgbClr val="F79646">
                  <a:lumMod val="75000"/>
                </a:srgbClr>
              </a:solidFill>
              <a:latin typeface="Arial" charset="0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548680"/>
            <a:ext cx="3463452" cy="2304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0868" y="3080522"/>
            <a:ext cx="2357718" cy="33008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34785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883"/>
    </mc:Choice>
    <mc:Fallback xmlns="">
      <p:transition spd="slow" advTm="388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WordArt 4"/>
          <p:cNvSpPr>
            <a:spLocks noChangeArrowheads="1" noChangeShapeType="1" noTextEdit="1"/>
          </p:cNvSpPr>
          <p:nvPr/>
        </p:nvSpPr>
        <p:spPr bwMode="auto">
          <a:xfrm>
            <a:off x="827584" y="5301208"/>
            <a:ext cx="7704856" cy="936104"/>
          </a:xfrm>
          <a:prstGeom prst="rect">
            <a:avLst/>
          </a:prstGeom>
        </p:spPr>
        <p:txBody>
          <a:bodyPr wrap="none" fromWordArt="1">
            <a:prstTxWarp prst="textPlain">
              <a:avLst/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endParaRPr lang="ru-RU" sz="3600" b="1" kern="10" dirty="0">
              <a:ln w="11430"/>
              <a:solidFill>
                <a:srgbClr val="6633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275857" y="3429000"/>
            <a:ext cx="280831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Николай </a:t>
            </a:r>
            <a:r>
              <a:rPr lang="ru-RU" sz="2400" b="1" u="sng" dirty="0" smtClean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2400" b="1" dirty="0" smtClean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ринько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F79646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папа Карло</a:t>
            </a:r>
            <a:endParaRPr lang="ru-RU" sz="2400" dirty="0">
              <a:solidFill>
                <a:srgbClr val="F79646">
                  <a:lumMod val="75000"/>
                </a:srgbClr>
              </a:solidFill>
              <a:latin typeface="Arial" charset="0"/>
            </a:endParaRPr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3259872"/>
            <a:ext cx="2304256" cy="32259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7" name="Picture 5" descr="&amp;Ncy;&amp;icy;&amp;kcy;&amp;ocy;&amp;lcy;&amp;acy;&amp;jcy; &amp;Gcy;&amp;rcy;&amp;icy;&amp;ncy;&amp;softcy;&amp;kcy;&amp;ocy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620688"/>
            <a:ext cx="3355896" cy="2516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34785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883"/>
    </mc:Choice>
    <mc:Fallback xmlns="">
      <p:transition spd="slow" advTm="388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851919" y="2852936"/>
            <a:ext cx="216023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Юрий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Катин-Ярцев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F79646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Джузеппе</a:t>
            </a:r>
            <a:endParaRPr lang="ru-RU" sz="2400" dirty="0">
              <a:solidFill>
                <a:srgbClr val="F79646">
                  <a:lumMod val="75000"/>
                </a:srgbClr>
              </a:solidFill>
              <a:latin typeface="Arial" charset="0"/>
            </a:endParaRPr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3284984"/>
            <a:ext cx="2160240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59" y="476671"/>
            <a:ext cx="3240359" cy="24302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34785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883"/>
    </mc:Choice>
    <mc:Fallback xmlns="">
      <p:transition spd="slow" advTm="3883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WordArt 4"/>
          <p:cNvSpPr>
            <a:spLocks noChangeArrowheads="1" noChangeShapeType="1" noTextEdit="1"/>
          </p:cNvSpPr>
          <p:nvPr/>
        </p:nvSpPr>
        <p:spPr bwMode="auto">
          <a:xfrm>
            <a:off x="827584" y="5301208"/>
            <a:ext cx="7704856" cy="936104"/>
          </a:xfrm>
          <a:prstGeom prst="rect">
            <a:avLst/>
          </a:prstGeom>
        </p:spPr>
        <p:txBody>
          <a:bodyPr wrap="none" fromWordArt="1">
            <a:prstTxWarp prst="textPlain">
              <a:avLst/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endParaRPr lang="ru-RU" sz="3600" b="1" kern="10" dirty="0">
              <a:ln w="11430"/>
              <a:solidFill>
                <a:srgbClr val="6633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843808" y="2856655"/>
            <a:ext cx="345638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err="1" smtClean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Рина</a:t>
            </a:r>
            <a:r>
              <a:rPr lang="ru-RU" sz="2400" b="1" dirty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Зелёная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F79646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Черепаха </a:t>
            </a:r>
            <a:r>
              <a:rPr lang="ru-RU" sz="2400" b="1" dirty="0" err="1" smtClean="0">
                <a:solidFill>
                  <a:srgbClr val="F79646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Тортила</a:t>
            </a:r>
            <a:endParaRPr lang="ru-RU" sz="2400" dirty="0">
              <a:solidFill>
                <a:srgbClr val="F79646">
                  <a:lumMod val="75000"/>
                </a:srgbClr>
              </a:solidFill>
              <a:latin typeface="Arial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79448"/>
            <a:ext cx="3240360" cy="2464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3" y="3112166"/>
            <a:ext cx="2376263" cy="33267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34785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883"/>
    </mc:Choice>
    <mc:Fallback xmlns="">
      <p:transition spd="slow" advTm="388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WordArt 4"/>
          <p:cNvSpPr>
            <a:spLocks noChangeArrowheads="1" noChangeShapeType="1" noTextEdit="1"/>
          </p:cNvSpPr>
          <p:nvPr/>
        </p:nvSpPr>
        <p:spPr bwMode="auto">
          <a:xfrm>
            <a:off x="827584" y="5301208"/>
            <a:ext cx="7704856" cy="936104"/>
          </a:xfrm>
          <a:prstGeom prst="rect">
            <a:avLst/>
          </a:prstGeom>
        </p:spPr>
        <p:txBody>
          <a:bodyPr wrap="none" fromWordArt="1">
            <a:prstTxWarp prst="textPlain">
              <a:avLst/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endParaRPr lang="ru-RU" sz="3600" b="1" kern="10" dirty="0">
              <a:ln w="11430"/>
              <a:solidFill>
                <a:srgbClr val="6633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419872" y="2996952"/>
            <a:ext cx="295232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Владимир Этуш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F79646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Карабас-</a:t>
            </a:r>
            <a:r>
              <a:rPr lang="ru-RU" sz="2400" b="1" dirty="0" err="1" smtClean="0">
                <a:solidFill>
                  <a:srgbClr val="F79646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Барабас</a:t>
            </a:r>
            <a:endParaRPr lang="ru-RU" sz="2400" dirty="0">
              <a:solidFill>
                <a:srgbClr val="F79646">
                  <a:lumMod val="75000"/>
                </a:srgbClr>
              </a:solidFill>
              <a:latin typeface="Arial" charset="0"/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681" y="620688"/>
            <a:ext cx="3168352" cy="237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2397" y="3573016"/>
            <a:ext cx="2024289" cy="28340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34785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883"/>
    </mc:Choice>
    <mc:Fallback xmlns="">
      <p:transition spd="slow" advTm="388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WordArt 4"/>
          <p:cNvSpPr>
            <a:spLocks noChangeArrowheads="1" noChangeShapeType="1" noTextEdit="1"/>
          </p:cNvSpPr>
          <p:nvPr/>
        </p:nvSpPr>
        <p:spPr bwMode="auto">
          <a:xfrm>
            <a:off x="827584" y="5301208"/>
            <a:ext cx="7704856" cy="936104"/>
          </a:xfrm>
          <a:prstGeom prst="rect">
            <a:avLst/>
          </a:prstGeom>
        </p:spPr>
        <p:txBody>
          <a:bodyPr wrap="none" fromWordArt="1">
            <a:prstTxWarp prst="textPlain">
              <a:avLst/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endParaRPr lang="ru-RU" sz="3600" b="1" kern="10" dirty="0">
              <a:ln w="11430"/>
              <a:solidFill>
                <a:srgbClr val="6633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851919" y="2852936"/>
            <a:ext cx="216023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Ролан Быков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F79646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кот </a:t>
            </a:r>
            <a:r>
              <a:rPr lang="ru-RU" sz="2400" b="1" dirty="0" err="1" smtClean="0">
                <a:solidFill>
                  <a:srgbClr val="F79646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Базилио</a:t>
            </a:r>
            <a:endParaRPr lang="ru-RU" sz="2400" dirty="0">
              <a:solidFill>
                <a:srgbClr val="F79646">
                  <a:lumMod val="75000"/>
                </a:srgbClr>
              </a:solidFill>
              <a:latin typeface="Arial" charset="0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3" y="424709"/>
            <a:ext cx="3429658" cy="25722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2852936"/>
            <a:ext cx="2520280" cy="3528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34785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883"/>
    </mc:Choice>
    <mc:Fallback xmlns="">
      <p:transition spd="slow" advTm="388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851919" y="2852936"/>
            <a:ext cx="216023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Елена </a:t>
            </a:r>
            <a:r>
              <a:rPr lang="ru-RU" sz="2400" b="1" dirty="0" err="1" smtClean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Санаева</a:t>
            </a:r>
            <a:endParaRPr lang="ru-RU" sz="2400" b="1" dirty="0" smtClean="0">
              <a:solidFill>
                <a:srgbClr val="F79646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F79646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лиса Алиса</a:t>
            </a:r>
            <a:endParaRPr lang="ru-RU" sz="2400" dirty="0">
              <a:solidFill>
                <a:srgbClr val="F79646">
                  <a:lumMod val="75000"/>
                </a:srgbClr>
              </a:solidFill>
              <a:latin typeface="Arial" charset="0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04664"/>
            <a:ext cx="3717032" cy="2787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3068960"/>
            <a:ext cx="2376264" cy="33267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34785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883"/>
    </mc:Choice>
    <mc:Fallback xmlns="">
      <p:transition spd="slow" advTm="3883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WordArt 4"/>
          <p:cNvSpPr>
            <a:spLocks noChangeArrowheads="1" noChangeShapeType="1" noTextEdit="1"/>
          </p:cNvSpPr>
          <p:nvPr/>
        </p:nvSpPr>
        <p:spPr bwMode="auto">
          <a:xfrm>
            <a:off x="827584" y="5301208"/>
            <a:ext cx="7704856" cy="936104"/>
          </a:xfrm>
          <a:prstGeom prst="rect">
            <a:avLst/>
          </a:prstGeom>
        </p:spPr>
        <p:txBody>
          <a:bodyPr wrap="none" fromWordArt="1">
            <a:prstTxWarp prst="textPlain">
              <a:avLst/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endParaRPr lang="ru-RU" sz="3600" b="1" kern="10" dirty="0">
              <a:ln w="11430"/>
              <a:solidFill>
                <a:srgbClr val="6633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851919" y="2852936"/>
            <a:ext cx="216023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Владимир Басов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err="1" smtClean="0">
                <a:solidFill>
                  <a:srgbClr val="F79646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Дуремар</a:t>
            </a:r>
            <a:endParaRPr lang="ru-RU" sz="2400" dirty="0">
              <a:solidFill>
                <a:srgbClr val="F79646">
                  <a:lumMod val="75000"/>
                </a:srgbClr>
              </a:solidFill>
              <a:latin typeface="Arial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548680"/>
            <a:ext cx="3384376" cy="25346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3252514"/>
            <a:ext cx="2232250" cy="3125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34785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883"/>
    </mc:Choice>
    <mc:Fallback xmlns="">
      <p:transition spd="slow" advTm="388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WordArt 4"/>
          <p:cNvSpPr>
            <a:spLocks noChangeArrowheads="1" noChangeShapeType="1" noTextEdit="1"/>
          </p:cNvSpPr>
          <p:nvPr/>
        </p:nvSpPr>
        <p:spPr bwMode="auto">
          <a:xfrm>
            <a:off x="827584" y="5301208"/>
            <a:ext cx="7704856" cy="936104"/>
          </a:xfrm>
          <a:prstGeom prst="rect">
            <a:avLst/>
          </a:prstGeom>
        </p:spPr>
        <p:txBody>
          <a:bodyPr wrap="none" fromWordArt="1">
            <a:prstTxWarp prst="textPlain">
              <a:avLst/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endParaRPr lang="ru-RU" sz="3600" b="1" kern="10" dirty="0">
              <a:ln w="11430"/>
              <a:solidFill>
                <a:srgbClr val="6633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771800" y="2896411"/>
            <a:ext cx="352839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err="1" smtClean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Баадур</a:t>
            </a:r>
            <a:r>
              <a:rPr lang="ru-RU" sz="2400" b="1" dirty="0" smtClean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Цуладзе</a:t>
            </a:r>
            <a:endParaRPr lang="ru-RU" sz="2400" b="1" dirty="0" smtClean="0">
              <a:solidFill>
                <a:srgbClr val="F79646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F79646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хозяин харчевни «Три пескаря»</a:t>
            </a:r>
            <a:endParaRPr lang="ru-RU" sz="2400" dirty="0">
              <a:solidFill>
                <a:srgbClr val="F79646">
                  <a:lumMod val="75000"/>
                </a:srgbClr>
              </a:solidFill>
              <a:latin typeface="Arial" charset="0"/>
            </a:endParaRPr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59" y="476671"/>
            <a:ext cx="3226319" cy="24197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5028" y="3335195"/>
            <a:ext cx="2084242" cy="29179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34785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883"/>
    </mc:Choice>
    <mc:Fallback xmlns="">
      <p:transition spd="slow" advTm="388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WordArt 4"/>
          <p:cNvSpPr>
            <a:spLocks noChangeArrowheads="1" noChangeShapeType="1" noTextEdit="1"/>
          </p:cNvSpPr>
          <p:nvPr/>
        </p:nvSpPr>
        <p:spPr bwMode="auto">
          <a:xfrm>
            <a:off x="827584" y="5301208"/>
            <a:ext cx="7704856" cy="936104"/>
          </a:xfrm>
          <a:prstGeom prst="rect">
            <a:avLst/>
          </a:prstGeom>
        </p:spPr>
        <p:txBody>
          <a:bodyPr wrap="none" fromWordArt="1">
            <a:prstTxWarp prst="textPlain">
              <a:avLst/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endParaRPr lang="ru-RU" sz="3600" b="1" kern="10" dirty="0">
              <a:ln w="11430"/>
              <a:solidFill>
                <a:srgbClr val="6633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187624" y="619633"/>
            <a:ext cx="71287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32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.Краткая характеристика мюзикла</a:t>
            </a:r>
            <a:endParaRPr lang="ru-RU" sz="3200" dirty="0">
              <a:solidFill>
                <a:schemeClr val="accent6">
                  <a:lumMod val="75000"/>
                </a:schemeClr>
              </a:solidFill>
              <a:latin typeface="Arial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1530206"/>
            <a:ext cx="3384376" cy="47267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6"/>
    </mc:Choice>
    <mc:Fallback xmlns="">
      <p:transition spd="slow" advTm="450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27784" y="2780928"/>
            <a:ext cx="4392488" cy="1008113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Валентин Букин</a:t>
            </a:r>
          </a:p>
          <a:p>
            <a:pPr marL="0" indent="0" algn="ctr">
              <a:buNone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старший полицейский</a:t>
            </a:r>
            <a:endParaRPr lang="ru-RU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3717032"/>
            <a:ext cx="1851634" cy="25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59" y="476672"/>
            <a:ext cx="3072341" cy="2304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11279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9752" y="1916832"/>
            <a:ext cx="4968552" cy="1872208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Михаил Петров</a:t>
            </a:r>
            <a:b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собака-полицейский,</a:t>
            </a:r>
            <a:br>
              <a:rPr lang="ru-RU" sz="36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музыкант с Литаврами на шествии театра</a:t>
            </a:r>
            <a:endParaRPr lang="ru-RU" sz="3600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3933056"/>
            <a:ext cx="1428750" cy="2000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59" y="476672"/>
            <a:ext cx="2400267" cy="18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73147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3768" y="2636912"/>
            <a:ext cx="4680520" cy="854968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Владимир </a:t>
            </a:r>
            <a:r>
              <a:rPr lang="ru-RU" sz="3600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Грицевский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музыкант</a:t>
            </a:r>
            <a:endParaRPr lang="ru-RU" sz="3600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620688"/>
            <a:ext cx="2448272" cy="18362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3428998"/>
            <a:ext cx="2088232" cy="292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54744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8" name="Picture 4" descr="&amp;Ocy;. &amp;Kcy;&amp;ocy;&amp;rcy;&amp;ocy;&amp;lcy;&amp;iecy;&amp;vcy;&amp;a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776" y="548680"/>
            <a:ext cx="3040208" cy="22801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286000" y="2828836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600" dirty="0" err="1" smtClean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О.Королёва</a:t>
            </a:r>
            <a:r>
              <a:rPr lang="ru-RU" sz="3600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lang="ru-RU" sz="3600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3600" dirty="0" smtClean="0">
                <a:solidFill>
                  <a:srgbClr val="F79646">
                    <a:lumMod val="75000"/>
                  </a:srgb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кассирша</a:t>
            </a:r>
            <a:endParaRPr lang="ru-RU" dirty="0"/>
          </a:p>
        </p:txBody>
      </p:sp>
      <p:pic>
        <p:nvPicPr>
          <p:cNvPr id="21511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7833" y="3212976"/>
            <a:ext cx="2160240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69737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716016" y="1026179"/>
            <a:ext cx="30060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Композитор-</a:t>
            </a:r>
            <a:endParaRPr lang="ru-RU" sz="2400" b="1" dirty="0">
              <a:solidFill>
                <a:srgbClr val="F79646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F79646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Алексей Рыбников</a:t>
            </a:r>
            <a:endParaRPr lang="ru-RU" sz="2400" b="1" dirty="0">
              <a:solidFill>
                <a:srgbClr val="F79646">
                  <a:lumMod val="75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61864" y="4221088"/>
            <a:ext cx="32941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Авторы песен-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F79646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Булат Окуджава,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F79646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Юрий </a:t>
            </a:r>
            <a:r>
              <a:rPr lang="ru-RU" sz="2400" b="1" dirty="0" err="1" smtClean="0">
                <a:solidFill>
                  <a:srgbClr val="F79646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Энтин</a:t>
            </a:r>
            <a:endParaRPr lang="ru-RU" sz="2400" b="1" dirty="0">
              <a:solidFill>
                <a:srgbClr val="F79646">
                  <a:lumMod val="75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2" name="Picture 2" descr="http://gdb.rferl.org/915A95D4-DD5A-4F8D-A656-FDC6E588642A_w640_r1_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962" y="476672"/>
            <a:ext cx="3712412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2996952"/>
            <a:ext cx="2190750" cy="292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2952909"/>
            <a:ext cx="2008173" cy="30122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89013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44"/>
    </mc:Choice>
    <mc:Fallback xmlns="">
      <p:transition spd="slow" advTm="2244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620688"/>
            <a:ext cx="8064896" cy="1152128"/>
          </a:xfrm>
        </p:spPr>
        <p:txBody>
          <a:bodyPr>
            <a:noAutofit/>
          </a:bodyPr>
          <a:lstStyle/>
          <a:p>
            <a:r>
              <a:rPr lang="en-US" sz="36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II.</a:t>
            </a:r>
            <a:r>
              <a:rPr lang="ru-RU" sz="36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Музыкально-теоретический анализ песен</a:t>
            </a:r>
            <a:endParaRPr lang="ru-RU" sz="3600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5789" y="2492896"/>
            <a:ext cx="3960440" cy="2970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63286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74638"/>
            <a:ext cx="8075240" cy="850106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Песня «Буратино»</a:t>
            </a:r>
            <a:endParaRPr lang="ru-RU" sz="3200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1089092"/>
            <a:ext cx="7848872" cy="2959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Озорное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музыкальное произведение о маленьком, но очень находчивом мальчишке, выструганном из полена. Все очарованы этой зажигательной мелодией, созданной талантливейшим детским композитором А. Рыбниковым на слова не менее выдающегося автора поэтических текстов для детей Ю. </a:t>
            </a:r>
            <a:r>
              <a:rPr lang="ru-RU" dirty="0" err="1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Энтина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. Детская песня Буратино из кинофильма «Приключения Буратино» в исполнении Нины Бродской заряжает бушующей энергией и  позитивом. </a:t>
            </a:r>
            <a:endParaRPr lang="ru-RU" sz="1400" dirty="0">
              <a:solidFill>
                <a:schemeClr val="accent6">
                  <a:lumMod val="50000"/>
                </a:schemeClr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Песня написана в куплетно-</a:t>
            </a:r>
            <a:r>
              <a:rPr lang="ru-RU" dirty="0" err="1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припевной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 форме, представляет из себя  диалог между ведущим и зрителями из зала. Состоит из вступления- куплета-припева. </a:t>
            </a:r>
            <a:endParaRPr lang="ru-RU" sz="1400" dirty="0">
              <a:solidFill>
                <a:schemeClr val="accent6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pic>
        <p:nvPicPr>
          <p:cNvPr id="3076" name="Picture 4" descr="&amp;Pcy;&amp;ocy;&amp;khcy;&amp;ocy;&amp;zhcy;&amp;iecy;&amp;iecy; &amp;icy;&amp;zcy;&amp;ocy;&amp;bcy;&amp;rcy;&amp;acy;&amp;zhcy;&amp;iecy;&amp;ncy;&amp;icy;&amp;iecy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7768" y="3717032"/>
            <a:ext cx="4559830" cy="2564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Dlya-Detey.com-Buratino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068488" y="458112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9138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653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05191112"/>
              </p:ext>
            </p:extLst>
          </p:nvPr>
        </p:nvGraphicFramePr>
        <p:xfrm>
          <a:off x="457200" y="1600200"/>
          <a:ext cx="8229600" cy="2301240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мелодия</a:t>
                      </a:r>
                      <a:endParaRPr lang="ru-RU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динамика</a:t>
                      </a:r>
                      <a:endParaRPr lang="ru-RU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тембр</a:t>
                      </a:r>
                      <a:endParaRPr lang="ru-RU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темп</a:t>
                      </a:r>
                      <a:endParaRPr lang="ru-RU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285750" indent="-285750" algn="just">
                        <a:buFont typeface="Arial" pitchFamily="34" charset="0"/>
                        <a:buChar char="•"/>
                      </a:pPr>
                      <a:r>
                        <a:rPr lang="ru-RU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скачкообразная</a:t>
                      </a:r>
                    </a:p>
                    <a:p>
                      <a:pPr marL="285750" indent="-285750" algn="just">
                        <a:buFont typeface="Arial" pitchFamily="34" charset="0"/>
                        <a:buChar char="•"/>
                      </a:pPr>
                      <a:r>
                        <a:rPr lang="ru-RU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энергичная</a:t>
                      </a:r>
                    </a:p>
                    <a:p>
                      <a:pPr marL="285750" indent="-285750" algn="just">
                        <a:buFont typeface="Arial" pitchFamily="34" charset="0"/>
                        <a:buChar char="•"/>
                      </a:pPr>
                      <a:r>
                        <a:rPr lang="ru-RU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шаловливая</a:t>
                      </a:r>
                    </a:p>
                    <a:p>
                      <a:pPr marL="285750" indent="-285750" algn="just">
                        <a:buFont typeface="Arial" pitchFamily="34" charset="0"/>
                        <a:buChar char="•"/>
                      </a:pPr>
                      <a:r>
                        <a:rPr lang="ru-RU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весёлая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f</a:t>
                      </a:r>
                      <a:endParaRPr lang="ru-RU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меццо-сопрано</a:t>
                      </a:r>
                      <a:endParaRPr lang="ru-RU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allegro</a:t>
                      </a:r>
                      <a:endParaRPr lang="ru-RU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ритм</a:t>
                      </a:r>
                      <a:endParaRPr lang="ru-RU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лад</a:t>
                      </a:r>
                      <a:endParaRPr lang="ru-RU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штрихи</a:t>
                      </a:r>
                      <a:endParaRPr lang="ru-RU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отрывистый</a:t>
                      </a:r>
                      <a:endParaRPr lang="ru-RU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мажор</a:t>
                      </a:r>
                      <a:endParaRPr lang="ru-RU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staccato</a:t>
                      </a:r>
                      <a:endParaRPr lang="ru-RU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620687"/>
            <a:ext cx="5904656" cy="6656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72168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404664"/>
            <a:ext cx="7704856" cy="648072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Песня фонарщиков</a:t>
            </a:r>
            <a:endParaRPr lang="ru-RU" sz="3200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55576" y="1196752"/>
            <a:ext cx="7560840" cy="17643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Написана </a:t>
            </a:r>
            <a:r>
              <a:rPr lang="ru-RU" sz="2400" dirty="0" err="1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А.Рыбниковым</a:t>
            </a:r>
            <a:r>
              <a:rPr lang="ru-RU" sz="240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 на слова Булата Окуджавы в куплетно-</a:t>
            </a:r>
            <a:r>
              <a:rPr lang="ru-RU" sz="2400" dirty="0" err="1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припевной</a:t>
            </a:r>
            <a:r>
              <a:rPr lang="ru-RU" sz="240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 форме.  Состоит из вступления- куплета -припева. Исполнена вокально-инструментальным ансамблем «Верные друзья». </a:t>
            </a:r>
            <a:endParaRPr lang="ru-RU" sz="2400" dirty="0">
              <a:solidFill>
                <a:schemeClr val="accent6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pic>
        <p:nvPicPr>
          <p:cNvPr id="4098" name="Picture 2" descr="&amp;Pcy;&amp;ocy;&amp;khcy;&amp;ocy;&amp;zhcy;&amp;iecy;&amp;iecy; &amp;icy;&amp;zcy;&amp;ocy;&amp;bcy;&amp;rcy;&amp;acy;&amp;zhcy;&amp;iecy;&amp;ncy;&amp;icy;&amp;ie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5996" y="3230597"/>
            <a:ext cx="3780420" cy="2835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2555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692696"/>
            <a:ext cx="8147248" cy="724942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Средства музыкальной выразительности</a:t>
            </a:r>
            <a:endParaRPr lang="ru-RU" sz="3600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17330347"/>
              </p:ext>
            </p:extLst>
          </p:nvPr>
        </p:nvGraphicFramePr>
        <p:xfrm>
          <a:off x="467544" y="1988840"/>
          <a:ext cx="8229600" cy="1752600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мелодия</a:t>
                      </a:r>
                      <a:endParaRPr lang="ru-RU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динамика</a:t>
                      </a:r>
                      <a:endParaRPr lang="ru-RU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тембр</a:t>
                      </a:r>
                      <a:endParaRPr lang="ru-RU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темп</a:t>
                      </a:r>
                      <a:endParaRPr lang="ru-RU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285750" indent="-285750" algn="just">
                        <a:buFont typeface="Arial" pitchFamily="34" charset="0"/>
                        <a:buChar char="•"/>
                      </a:pPr>
                      <a:r>
                        <a:rPr lang="ru-RU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волнообразная</a:t>
                      </a:r>
                    </a:p>
                    <a:p>
                      <a:pPr marL="285750" indent="-285750" algn="just">
                        <a:buFont typeface="Arial" pitchFamily="34" charset="0"/>
                        <a:buChar char="•"/>
                      </a:pPr>
                      <a:r>
                        <a:rPr lang="ru-RU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нежная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mf</a:t>
                      </a:r>
                      <a:endParaRPr lang="ru-RU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баритон</a:t>
                      </a:r>
                      <a:endParaRPr lang="ru-RU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moderato</a:t>
                      </a:r>
                      <a:endParaRPr lang="ru-RU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ритм</a:t>
                      </a:r>
                      <a:endParaRPr lang="ru-RU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лад</a:t>
                      </a:r>
                      <a:endParaRPr lang="ru-RU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штрихи</a:t>
                      </a:r>
                      <a:endParaRPr lang="ru-RU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спокойный</a:t>
                      </a:r>
                      <a:endParaRPr lang="ru-RU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мажор</a:t>
                      </a:r>
                      <a:endParaRPr lang="ru-RU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legato</a:t>
                      </a:r>
                      <a:endParaRPr lang="ru-RU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5058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832648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Режиссёр: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Леонид Нечаев</a:t>
            </a:r>
          </a:p>
          <a:p>
            <a:pPr marL="0" indent="0">
              <a:buNone/>
            </a:pP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ru-RU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Автор сценария: 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Инна Веткина  </a:t>
            </a:r>
          </a:p>
          <a:p>
            <a:pPr marL="0" indent="0">
              <a:buNone/>
            </a:pP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ru-RU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ru-RU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Композитор: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Алексей Рыбников</a:t>
            </a:r>
          </a:p>
          <a:p>
            <a:pPr marL="0" indent="0">
              <a:buNone/>
            </a:pP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ru-RU" dirty="0" smtClean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2538749"/>
            <a:ext cx="1872208" cy="24720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7766" y="4431076"/>
            <a:ext cx="2592288" cy="1880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3073" y="620688"/>
            <a:ext cx="2452797" cy="237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7958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692696"/>
            <a:ext cx="5688632" cy="504056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Песня папы Карло</a:t>
            </a:r>
            <a:endParaRPr lang="ru-RU" sz="3600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1556792"/>
            <a:ext cx="7488832" cy="2042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Написана </a:t>
            </a:r>
            <a:r>
              <a:rPr lang="ru-RU" sz="2800" dirty="0" err="1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А.Рыбниковым</a:t>
            </a:r>
            <a:r>
              <a:rPr lang="ru-RU" sz="280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 на слова Булата Окуджавы в куплетной форме.  Состоит из  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куплета-бриджа-куплета</a:t>
            </a:r>
            <a:r>
              <a:rPr lang="ru-RU" sz="280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. Исполнена Николаем Гринько.</a:t>
            </a:r>
            <a:endParaRPr lang="ru-RU" sz="2800" dirty="0">
              <a:solidFill>
                <a:schemeClr val="accent6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pic>
        <p:nvPicPr>
          <p:cNvPr id="5122" name="Picture 2" descr="&amp;Kcy;&amp;acy;&amp;rcy;&amp;tcy;&amp;icy;&amp;ncy;&amp;kcy;&amp;icy; &amp;pcy;&amp;ocy; &amp;zcy;&amp;acy;&amp;pcy;&amp;rcy;&amp;ocy;&amp;scy;&amp;ucy; &amp;fcy;&amp;ocy;&amp;tcy;&amp;ocy; &amp;pcy;&amp;acy;&amp;pcy;&amp;ycy; &amp;kcy;&amp;acy;&amp;rcy;&amp;lcy;&amp;ocy; &amp;icy;&amp;zcy; &amp;fcy;&amp;icy;&amp;lcy;&amp;softcy;&amp;mcy;&amp;acy; &amp;pcy;&amp;rcy;&amp;icy;&amp;kcy;&amp;lcy;&amp;yucy;&amp;chcy;&amp;iecy;&amp;ncy;&amp;icy;&amp;yacy; &amp;bcy;&amp;ucy;&amp;rcy;&amp;acy;&amp;tcy;&amp;icy;&amp;ncy;&amp;o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3409934"/>
            <a:ext cx="4007430" cy="3005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492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692696"/>
            <a:ext cx="8147248" cy="724942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Средства музыкальной выразительности</a:t>
            </a:r>
            <a:endParaRPr lang="ru-RU" sz="3600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01622849"/>
              </p:ext>
            </p:extLst>
          </p:nvPr>
        </p:nvGraphicFramePr>
        <p:xfrm>
          <a:off x="467544" y="1988840"/>
          <a:ext cx="8229600" cy="2570480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мелодия</a:t>
                      </a:r>
                      <a:endParaRPr lang="ru-RU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динамика</a:t>
                      </a:r>
                      <a:endParaRPr lang="ru-RU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тембр</a:t>
                      </a:r>
                      <a:endParaRPr lang="ru-RU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темп</a:t>
                      </a:r>
                      <a:endParaRPr lang="ru-RU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285750" indent="-285750" algn="just">
                        <a:buFont typeface="Arial" pitchFamily="34" charset="0"/>
                        <a:buChar char="•"/>
                      </a:pPr>
                      <a:r>
                        <a:rPr lang="ru-RU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волнообразная</a:t>
                      </a:r>
                    </a:p>
                    <a:p>
                      <a:pPr marL="285750" indent="-285750" algn="just">
                        <a:buFont typeface="Arial" pitchFamily="34" charset="0"/>
                        <a:buChar char="•"/>
                      </a:pPr>
                      <a:r>
                        <a:rPr lang="ru-RU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нежная</a:t>
                      </a:r>
                    </a:p>
                    <a:p>
                      <a:pPr marL="285750" indent="-285750" algn="just">
                        <a:buFont typeface="Arial" pitchFamily="34" charset="0"/>
                        <a:buChar char="•"/>
                      </a:pPr>
                      <a:r>
                        <a:rPr lang="ru-RU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задумчивая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mp</a:t>
                      </a:r>
                      <a:endParaRPr lang="ru-RU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баритон</a:t>
                      </a:r>
                      <a:endParaRPr lang="ru-RU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moderato</a:t>
                      </a:r>
                      <a:endParaRPr lang="ru-RU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ритм</a:t>
                      </a:r>
                      <a:endParaRPr lang="ru-RU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лад</a:t>
                      </a:r>
                      <a:endParaRPr lang="ru-RU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штрихи</a:t>
                      </a:r>
                      <a:endParaRPr lang="ru-RU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285750" indent="-285750" algn="ctr">
                        <a:buFont typeface="Arial" pitchFamily="34" charset="0"/>
                        <a:buChar char="•"/>
                      </a:pPr>
                      <a:r>
                        <a:rPr lang="ru-RU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спокойный</a:t>
                      </a:r>
                    </a:p>
                    <a:p>
                      <a:pPr marL="285750" indent="-285750" algn="ctr">
                        <a:buFont typeface="Arial" pitchFamily="34" charset="0"/>
                        <a:buChar char="•"/>
                      </a:pPr>
                      <a:r>
                        <a:rPr lang="ru-RU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плавный</a:t>
                      </a:r>
                      <a:endParaRPr lang="en-US" dirty="0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мажор</a:t>
                      </a:r>
                      <a:endParaRPr lang="ru-RU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legato</a:t>
                      </a:r>
                      <a:endParaRPr lang="ru-RU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33729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548680"/>
            <a:ext cx="8003232" cy="868958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Песня кукол «Страшный Карабас»</a:t>
            </a:r>
            <a:endParaRPr lang="ru-RU" sz="3600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55576" y="1556792"/>
            <a:ext cx="7416824" cy="2074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(</a:t>
            </a:r>
            <a:r>
              <a:rPr lang="ru-RU" sz="2800" dirty="0" err="1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Шепталка</a:t>
            </a:r>
            <a:r>
              <a:rPr lang="ru-RU" sz="280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) написана </a:t>
            </a:r>
            <a:r>
              <a:rPr lang="ru-RU" sz="2800" dirty="0" err="1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А.Рыбниковым</a:t>
            </a:r>
            <a:r>
              <a:rPr lang="ru-RU" sz="280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 на слова Юрия </a:t>
            </a:r>
            <a:r>
              <a:rPr lang="ru-RU" sz="2800" dirty="0" err="1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Энтина</a:t>
            </a:r>
            <a:r>
              <a:rPr lang="ru-RU" sz="280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 в куплетной форме.  Состоит из вступления- куплета. Исполнена детским ансамблем.</a:t>
            </a:r>
            <a:endParaRPr lang="ru-RU" sz="2800" dirty="0">
              <a:solidFill>
                <a:schemeClr val="accent6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pic>
        <p:nvPicPr>
          <p:cNvPr id="7170" name="Picture 2" descr="&amp;Kcy;&amp;acy;&amp;rcy;&amp;tcy;&amp;icy;&amp;ncy;&amp;kcy;&amp;icy; &amp;pcy;&amp;ocy; &amp;zcy;&amp;acy;&amp;pcy;&amp;rcy;&amp;ocy;&amp;scy;&amp;ucy; &amp;kcy;&amp;acy;&amp;dcy;&amp;rcy;&amp;ycy; &amp;icy;&amp;zcy; &amp;fcy;&amp;icy;&amp;lcy;&amp;softcy;&amp;mcy;&amp;acy; &amp;pcy;&amp;rcy;&amp;icy;&amp;kcy;&amp;lcy;&amp;yucy;&amp;chcy;&amp;iecy;&amp;ncy;&amp;icy;&amp;yacy; &amp;bcy;&amp;ucy;&amp;rcy;&amp;acy;&amp;tcy;&amp;icy;&amp;ncy;&amp;ocy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3471081"/>
            <a:ext cx="3630946" cy="2541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esnyaKukol sheptalka Strashnyy Karabas(1)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890936" y="443711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603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13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692696"/>
            <a:ext cx="8147248" cy="724942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Средства музыкальной выразительности</a:t>
            </a:r>
            <a:endParaRPr lang="ru-RU" sz="3600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38110385"/>
              </p:ext>
            </p:extLst>
          </p:nvPr>
        </p:nvGraphicFramePr>
        <p:xfrm>
          <a:off x="467544" y="1988840"/>
          <a:ext cx="8229600" cy="2844800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мелодия</a:t>
                      </a:r>
                      <a:endParaRPr lang="ru-RU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динамика</a:t>
                      </a:r>
                      <a:endParaRPr lang="ru-RU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тембр</a:t>
                      </a:r>
                      <a:endParaRPr lang="ru-RU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темп</a:t>
                      </a:r>
                      <a:endParaRPr lang="ru-RU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285750" indent="-285750" algn="just">
                        <a:buFont typeface="Arial" pitchFamily="34" charset="0"/>
                        <a:buChar char="•"/>
                      </a:pPr>
                      <a:r>
                        <a:rPr lang="ru-RU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отрывистая</a:t>
                      </a:r>
                    </a:p>
                    <a:p>
                      <a:pPr marL="285750" indent="-285750" algn="just">
                        <a:buFont typeface="Arial" pitchFamily="34" charset="0"/>
                        <a:buChar char="•"/>
                      </a:pPr>
                      <a:r>
                        <a:rPr lang="ru-RU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энергичная</a:t>
                      </a:r>
                    </a:p>
                    <a:p>
                      <a:pPr marL="285750" indent="-285750" algn="just">
                        <a:buFont typeface="Arial" pitchFamily="34" charset="0"/>
                        <a:buChar char="•"/>
                      </a:pPr>
                      <a:r>
                        <a:rPr lang="ru-RU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шаловливая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mp</a:t>
                      </a:r>
                      <a:endParaRPr lang="ru-RU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just">
                        <a:buFont typeface="Arial" pitchFamily="34" charset="0"/>
                        <a:buChar char="•"/>
                      </a:pPr>
                      <a:r>
                        <a:rPr lang="ru-RU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светлый</a:t>
                      </a:r>
                    </a:p>
                    <a:p>
                      <a:pPr marL="285750" indent="-285750" algn="just">
                        <a:buFont typeface="Arial" pitchFamily="34" charset="0"/>
                        <a:buChar char="•"/>
                      </a:pPr>
                      <a:r>
                        <a:rPr lang="ru-RU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лёгкий</a:t>
                      </a:r>
                    </a:p>
                    <a:p>
                      <a:pPr marL="285750" indent="-285750" algn="ctr">
                        <a:buFont typeface="Arial" pitchFamily="34" charset="0"/>
                        <a:buChar char="•"/>
                      </a:pPr>
                      <a:endParaRPr lang="ru-RU" dirty="0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moderato</a:t>
                      </a:r>
                      <a:endParaRPr lang="ru-RU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ритм</a:t>
                      </a:r>
                      <a:endParaRPr lang="ru-RU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лад</a:t>
                      </a:r>
                      <a:endParaRPr lang="ru-RU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штрихи</a:t>
                      </a:r>
                      <a:endParaRPr lang="ru-RU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285750" indent="-285750" algn="just">
                        <a:buFont typeface="Arial" pitchFamily="34" charset="0"/>
                        <a:buChar char="•"/>
                      </a:pPr>
                      <a:r>
                        <a:rPr lang="ru-RU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отрывистый</a:t>
                      </a:r>
                    </a:p>
                    <a:p>
                      <a:pPr marL="285750" indent="-285750" algn="just">
                        <a:buFont typeface="Arial" pitchFamily="34" charset="0"/>
                        <a:buChar char="•"/>
                      </a:pPr>
                      <a:r>
                        <a:rPr lang="ru-RU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чёткий</a:t>
                      </a:r>
                      <a:endParaRPr lang="en-US" dirty="0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мажор</a:t>
                      </a:r>
                      <a:endParaRPr lang="ru-RU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staccato</a:t>
                      </a:r>
                      <a:endParaRPr lang="ru-RU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57593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548680"/>
            <a:ext cx="5472608" cy="792088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Песня </a:t>
            </a:r>
            <a:r>
              <a:rPr lang="ru-RU" sz="3600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Дуремара</a:t>
            </a:r>
            <a:endParaRPr lang="ru-RU" sz="3600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1484784"/>
            <a:ext cx="7488832" cy="2538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Н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аписана </a:t>
            </a:r>
            <a:r>
              <a:rPr lang="ru-RU" sz="2800" dirty="0" err="1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А.Рыбниковым</a:t>
            </a:r>
            <a:r>
              <a:rPr lang="ru-RU" sz="280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 на слова Юрия </a:t>
            </a:r>
            <a:r>
              <a:rPr lang="ru-RU" sz="2800" dirty="0" err="1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Энтина</a:t>
            </a:r>
            <a:r>
              <a:rPr lang="ru-RU" sz="280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 в куплетно-</a:t>
            </a:r>
            <a:r>
              <a:rPr lang="ru-RU" sz="2800" dirty="0" err="1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припевной</a:t>
            </a:r>
            <a:r>
              <a:rPr lang="ru-RU" sz="280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 форме.  Состоит из  куплета -припева. Куплеты исполняет Владимир Басов, припев-вокальный ансамбль </a:t>
            </a:r>
            <a:r>
              <a:rPr lang="ru-RU" sz="2800" dirty="0" err="1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ТЮЗа</a:t>
            </a:r>
            <a:r>
              <a:rPr lang="ru-RU" sz="280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.</a:t>
            </a:r>
            <a:endParaRPr lang="ru-RU" sz="2800" dirty="0">
              <a:solidFill>
                <a:schemeClr val="accent6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pic>
        <p:nvPicPr>
          <p:cNvPr id="2050" name="Picture 2" descr="&amp;Pcy;&amp;ocy;&amp;khcy;&amp;ocy;&amp;zhcy;&amp;iecy;&amp;iecy; &amp;icy;&amp;zcy;&amp;ocy;&amp;bcy;&amp;rcy;&amp;acy;&amp;zhcy;&amp;iecy;&amp;ncy;&amp;icy;&amp;ie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573016"/>
            <a:ext cx="3419872" cy="2564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7685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692696"/>
            <a:ext cx="8147248" cy="724942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Средства музыкальной выразительности</a:t>
            </a:r>
            <a:endParaRPr lang="ru-RU" sz="3600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37177940"/>
              </p:ext>
            </p:extLst>
          </p:nvPr>
        </p:nvGraphicFramePr>
        <p:xfrm>
          <a:off x="467544" y="1988840"/>
          <a:ext cx="8229600" cy="2844800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мелодия</a:t>
                      </a:r>
                      <a:endParaRPr lang="ru-RU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динамика</a:t>
                      </a:r>
                      <a:endParaRPr lang="ru-RU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тембр</a:t>
                      </a:r>
                      <a:endParaRPr lang="ru-RU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темп</a:t>
                      </a:r>
                      <a:endParaRPr lang="ru-RU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285750" indent="-285750" algn="just">
                        <a:buFont typeface="Arial" pitchFamily="34" charset="0"/>
                        <a:buChar char="•"/>
                      </a:pPr>
                      <a:r>
                        <a:rPr lang="ru-RU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волнообразная</a:t>
                      </a:r>
                    </a:p>
                    <a:p>
                      <a:pPr marL="285750" indent="-285750" algn="just">
                        <a:buFont typeface="Arial" pitchFamily="34" charset="0"/>
                        <a:buChar char="•"/>
                      </a:pPr>
                      <a:r>
                        <a:rPr lang="ru-RU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плавная</a:t>
                      </a:r>
                      <a:endParaRPr lang="en-US" dirty="0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indent="0" algn="just">
                        <a:buFont typeface="Arial" pitchFamily="34" charset="0"/>
                        <a:buNone/>
                      </a:pPr>
                      <a:endParaRPr lang="ru-RU" dirty="0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f</a:t>
                      </a:r>
                      <a:endParaRPr lang="ru-RU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just">
                        <a:buFont typeface="Arial" pitchFamily="34" charset="0"/>
                        <a:buChar char="•"/>
                      </a:pPr>
                      <a:r>
                        <a:rPr lang="ru-RU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куплет-бас</a:t>
                      </a:r>
                    </a:p>
                    <a:p>
                      <a:pPr marL="285750" indent="-285750" algn="just">
                        <a:buFont typeface="Arial" pitchFamily="34" charset="0"/>
                        <a:buChar char="•"/>
                      </a:pPr>
                      <a:r>
                        <a:rPr lang="ru-RU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припев-лёгкий, светлый</a:t>
                      </a:r>
                    </a:p>
                    <a:p>
                      <a:pPr marL="285750" indent="-285750" algn="ctr">
                        <a:buFont typeface="Arial" pitchFamily="34" charset="0"/>
                        <a:buChar char="•"/>
                      </a:pPr>
                      <a:endParaRPr lang="ru-RU" dirty="0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Lento</a:t>
                      </a:r>
                      <a:r>
                        <a:rPr lang="en-US" baseline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(</a:t>
                      </a:r>
                      <a:r>
                        <a:rPr lang="ru-RU" baseline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куплет)</a:t>
                      </a:r>
                    </a:p>
                    <a:p>
                      <a:pPr algn="ctr"/>
                      <a:r>
                        <a:rPr lang="en-US" baseline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Allegro (</a:t>
                      </a:r>
                      <a:r>
                        <a:rPr lang="ru-RU" baseline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припев</a:t>
                      </a:r>
                      <a:r>
                        <a:rPr lang="en-US" baseline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lang="ru-RU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ритм</a:t>
                      </a:r>
                      <a:endParaRPr lang="ru-RU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лад</a:t>
                      </a:r>
                      <a:endParaRPr lang="ru-RU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штрихи</a:t>
                      </a:r>
                      <a:endParaRPr lang="ru-RU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285750" indent="-285750" algn="just">
                        <a:buFont typeface="Arial" pitchFamily="34" charset="0"/>
                        <a:buChar char="•"/>
                      </a:pPr>
                      <a:r>
                        <a:rPr lang="ru-RU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спокойный</a:t>
                      </a:r>
                      <a:r>
                        <a:rPr lang="ru-RU" baseline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(к)</a:t>
                      </a:r>
                    </a:p>
                    <a:p>
                      <a:pPr marL="285750" indent="-285750" algn="just">
                        <a:buFont typeface="Arial" pitchFamily="34" charset="0"/>
                        <a:buChar char="•"/>
                      </a:pPr>
                      <a:r>
                        <a:rPr lang="ru-RU" baseline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отрывистый (п)</a:t>
                      </a:r>
                      <a:endParaRPr lang="ru-RU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переменный</a:t>
                      </a:r>
                      <a:endParaRPr lang="ru-RU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legato</a:t>
                      </a:r>
                      <a:endParaRPr lang="ru-RU" dirty="0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staccato</a:t>
                      </a:r>
                      <a:endParaRPr lang="ru-RU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24545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476672"/>
            <a:ext cx="7931224" cy="940966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Песня-танец лисы Алисы и кота </a:t>
            </a:r>
            <a:r>
              <a:rPr lang="ru-RU" sz="3600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Базилио</a:t>
            </a:r>
            <a:endParaRPr lang="ru-RU" sz="3600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1425374"/>
            <a:ext cx="7848872" cy="2538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Написана </a:t>
            </a:r>
            <a:r>
              <a:rPr lang="ru-RU" sz="2800" dirty="0" err="1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А.Рыбниковым</a:t>
            </a:r>
            <a:r>
              <a:rPr lang="ru-RU" sz="280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 на слова Булата Окуджавы в куплетно-</a:t>
            </a:r>
            <a:r>
              <a:rPr lang="ru-RU" sz="2800" dirty="0" err="1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припевной</a:t>
            </a:r>
            <a:r>
              <a:rPr lang="ru-RU" sz="280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 форме.  Состоит из вступления припева- куплета-припева-куплета-бриджа-куплета. Исполнена Еленой </a:t>
            </a:r>
            <a:r>
              <a:rPr lang="ru-RU" sz="2800" dirty="0" err="1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Санаевой</a:t>
            </a:r>
            <a:r>
              <a:rPr lang="ru-RU" sz="280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 и Роланом Быковым.</a:t>
            </a:r>
            <a:endParaRPr lang="ru-RU" sz="2800" dirty="0">
              <a:solidFill>
                <a:schemeClr val="accent6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pic>
        <p:nvPicPr>
          <p:cNvPr id="8196" name="Picture 4" descr="&amp;Kcy;&amp;acy;&amp;rcy;&amp;tcy;&amp;icy;&amp;ncy;&amp;kcy;&amp;icy; &amp;pcy;&amp;ocy; &amp;zcy;&amp;acy;&amp;pcy;&amp;rcy;&amp;ocy;&amp;scy;&amp;ucy; &amp;kcy;&amp;ocy;&amp;tcy; &amp;bcy;&amp;acy;&amp;zcy;&amp;icy;&amp;lcy;&amp;icy;&amp;ocy; &amp;icy; &amp;lcy;&amp;icy;&amp;scy;&amp;acy; &amp;acy;&amp;lcy;&amp;icy;&amp;scy;&amp;acy; &amp;kcy;&amp;acy;&amp;dcy;&amp;rcy;&amp;ycy; &amp;icy;&amp;zcy; &amp;fcy;&amp;icy;&amp;lcy;&amp;softcy;&amp;mcy;&amp;acy; &amp;pcy;&amp;rcy;&amp;icy;&amp;kcy;&amp;lcy;&amp;yucy;&amp;chcy;&amp;iecy;&amp;ncy;&amp;icy;&amp;yacy; &amp;bcy;&amp;ucy;&amp;rcy;&amp;acy;&amp;tcy;&amp;icy;&amp;ncy;&amp;ocy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8004" y="3501008"/>
            <a:ext cx="3744416" cy="2810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esnya_kota_Bazilio_i_lisy_Alisy_Kakoe_nebo_goluboeRemix_(vmuzice.com)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483768" y="460121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0586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058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692696"/>
            <a:ext cx="8147248" cy="724942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Средства музыкальной выразительности</a:t>
            </a:r>
            <a:endParaRPr lang="ru-RU" sz="3600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95690943"/>
              </p:ext>
            </p:extLst>
          </p:nvPr>
        </p:nvGraphicFramePr>
        <p:xfrm>
          <a:off x="467544" y="1988840"/>
          <a:ext cx="8229600" cy="2592288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мелодия</a:t>
                      </a:r>
                      <a:endParaRPr lang="ru-RU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динамика</a:t>
                      </a:r>
                      <a:endParaRPr lang="ru-RU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тембр</a:t>
                      </a:r>
                      <a:endParaRPr lang="ru-RU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темп</a:t>
                      </a:r>
                      <a:endParaRPr lang="ru-RU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285750" indent="-285750" algn="just">
                        <a:buFont typeface="Arial" pitchFamily="34" charset="0"/>
                        <a:buChar char="•"/>
                      </a:pPr>
                      <a:r>
                        <a:rPr lang="ru-RU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волнообразная</a:t>
                      </a:r>
                    </a:p>
                    <a:p>
                      <a:pPr marL="285750" indent="-285750" algn="just">
                        <a:buFont typeface="Arial" pitchFamily="34" charset="0"/>
                        <a:buChar char="•"/>
                      </a:pPr>
                      <a:r>
                        <a:rPr lang="ru-RU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энергичная</a:t>
                      </a:r>
                    </a:p>
                    <a:p>
                      <a:pPr marL="285750" indent="-285750" algn="just">
                        <a:buFont typeface="Arial" pitchFamily="34" charset="0"/>
                        <a:buChar char="•"/>
                      </a:pPr>
                      <a:r>
                        <a:rPr lang="ru-RU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шаловливая</a:t>
                      </a:r>
                      <a:endParaRPr lang="en-US" dirty="0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indent="0" algn="just">
                        <a:buFont typeface="Arial" pitchFamily="34" charset="0"/>
                        <a:buNone/>
                      </a:pPr>
                      <a:endParaRPr lang="ru-RU" dirty="0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f</a:t>
                      </a:r>
                      <a:endParaRPr lang="ru-RU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ctr">
                        <a:buFont typeface="Arial" pitchFamily="34" charset="0"/>
                        <a:buChar char="•"/>
                      </a:pPr>
                      <a:r>
                        <a:rPr lang="ru-RU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меццо-сопрано</a:t>
                      </a:r>
                    </a:p>
                    <a:p>
                      <a:pPr marL="285750" indent="-285750" algn="ctr">
                        <a:buFont typeface="Arial" pitchFamily="34" charset="0"/>
                        <a:buChar char="•"/>
                      </a:pPr>
                      <a:r>
                        <a:rPr lang="ru-RU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баритон</a:t>
                      </a:r>
                    </a:p>
                    <a:p>
                      <a:pPr marL="285750" indent="-285750" algn="ctr">
                        <a:buFont typeface="Arial" pitchFamily="34" charset="0"/>
                        <a:buChar char="•"/>
                      </a:pPr>
                      <a:endParaRPr lang="ru-RU" dirty="0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Allegro</a:t>
                      </a:r>
                      <a:endParaRPr lang="ru-RU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ритм</a:t>
                      </a:r>
                      <a:endParaRPr lang="ru-RU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лад</a:t>
                      </a:r>
                      <a:endParaRPr lang="ru-RU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штрихи</a:t>
                      </a:r>
                      <a:endParaRPr lang="ru-RU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61888">
                <a:tc>
                  <a:txBody>
                    <a:bodyPr/>
                    <a:lstStyle/>
                    <a:p>
                      <a:pPr marL="285750" indent="-285750" algn="just">
                        <a:buFont typeface="Arial" pitchFamily="34" charset="0"/>
                        <a:buChar char="•"/>
                      </a:pPr>
                      <a:r>
                        <a:rPr lang="ru-RU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отрывистый</a:t>
                      </a:r>
                    </a:p>
                    <a:p>
                      <a:pPr marL="285750" indent="-285750" algn="just">
                        <a:buFont typeface="Arial" pitchFamily="34" charset="0"/>
                        <a:buChar char="•"/>
                      </a:pPr>
                      <a:r>
                        <a:rPr lang="ru-RU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чёткий</a:t>
                      </a:r>
                      <a:endParaRPr lang="ru-RU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мажор</a:t>
                      </a:r>
                      <a:endParaRPr lang="ru-RU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legato</a:t>
                      </a:r>
                      <a:endParaRPr lang="ru-RU" dirty="0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07308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548680"/>
            <a:ext cx="6624736" cy="720080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Песня Карабаса </a:t>
            </a:r>
            <a:r>
              <a:rPr lang="ru-RU" sz="3600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Барабаса</a:t>
            </a:r>
            <a:endParaRPr lang="ru-RU" sz="3600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27584" y="1556792"/>
            <a:ext cx="7488832" cy="23575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3200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Написана </a:t>
            </a:r>
            <a:r>
              <a:rPr lang="ru-RU" sz="3200" dirty="0" err="1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А.Рыбниковым</a:t>
            </a:r>
            <a:r>
              <a:rPr lang="ru-RU" sz="320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 на слова Булата Окуджавы в куплетной форме.  Состоит из вступления- куплета. Исполнена Владимиром Этуш.</a:t>
            </a:r>
            <a:endParaRPr lang="ru-RU" sz="3200" dirty="0">
              <a:solidFill>
                <a:schemeClr val="accent6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pic>
        <p:nvPicPr>
          <p:cNvPr id="11266" name="Picture 2" descr="&amp;Kcy;&amp;acy;&amp;rcy;&amp;tcy;&amp;icy;&amp;ncy;&amp;kcy;&amp;icy; &amp;pcy;&amp;ocy; &amp;zcy;&amp;acy;&amp;pcy;&amp;rcy;&amp;ocy;&amp;scy;&amp;ucy; &amp;fcy;&amp;ocy;&amp;tcy;&amp;ocy; &amp;kcy;&amp;acy;&amp;rcy;&amp;acy;&amp;bcy;&amp;acy;&amp;scy;&amp;acy; &amp;bcy;&amp;acy;&amp;rcy;&amp;acy;&amp;bcy;&amp;acy;&amp;scy;&amp;acy; &amp;icy;&amp;zcy; &amp;fcy;&amp;icy;&amp;lcy;&amp;softcy;&amp;mcy;&amp;acy; &amp;pcy;&amp;rcy;&amp;icy;&amp;kcy;&amp;lcy;&amp;yucy;&amp;chcy;&amp;iecy;&amp;ncy;&amp;icy;&amp;yacy; &amp;bcy;&amp;ucy;&amp;rcy;&amp;acy;&amp;tcy;&amp;icy;&amp;ncy;&amp;o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5096" y="3501008"/>
            <a:ext cx="3761320" cy="2820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336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692696"/>
            <a:ext cx="8147248" cy="724942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Средства музыкальной выразительности</a:t>
            </a:r>
            <a:endParaRPr lang="ru-RU" sz="3600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3819864"/>
              </p:ext>
            </p:extLst>
          </p:nvPr>
        </p:nvGraphicFramePr>
        <p:xfrm>
          <a:off x="467544" y="1988840"/>
          <a:ext cx="8229600" cy="2317968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мелодия</a:t>
                      </a:r>
                      <a:endParaRPr lang="ru-RU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динамика</a:t>
                      </a:r>
                      <a:endParaRPr lang="ru-RU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тембр</a:t>
                      </a:r>
                      <a:endParaRPr lang="ru-RU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темп</a:t>
                      </a:r>
                      <a:endParaRPr lang="ru-RU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285750" indent="-285750" algn="just">
                        <a:buFont typeface="Arial" pitchFamily="34" charset="0"/>
                        <a:buChar char="•"/>
                      </a:pPr>
                      <a:r>
                        <a:rPr lang="ru-RU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скачкообразная</a:t>
                      </a:r>
                    </a:p>
                    <a:p>
                      <a:pPr marL="0" indent="0" algn="just">
                        <a:buFont typeface="Arial" pitchFamily="34" charset="0"/>
                        <a:buNone/>
                      </a:pPr>
                      <a:endParaRPr lang="ru-RU" dirty="0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f</a:t>
                      </a:r>
                      <a:endParaRPr lang="ru-RU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ctr">
                        <a:buFont typeface="Arial" pitchFamily="34" charset="0"/>
                        <a:buChar char="•"/>
                      </a:pPr>
                      <a:r>
                        <a:rPr lang="ru-RU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баритон</a:t>
                      </a:r>
                    </a:p>
                    <a:p>
                      <a:pPr marL="285750" indent="-285750" algn="ctr">
                        <a:buFont typeface="Arial" pitchFamily="34" charset="0"/>
                        <a:buChar char="•"/>
                      </a:pPr>
                      <a:endParaRPr lang="ru-RU" dirty="0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Allegro</a:t>
                      </a:r>
                      <a:endParaRPr lang="ru-RU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ритм</a:t>
                      </a:r>
                      <a:endParaRPr lang="ru-RU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лад</a:t>
                      </a:r>
                      <a:endParaRPr lang="ru-RU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штрихи</a:t>
                      </a:r>
                      <a:endParaRPr lang="ru-RU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61888">
                <a:tc>
                  <a:txBody>
                    <a:bodyPr/>
                    <a:lstStyle/>
                    <a:p>
                      <a:pPr marL="285750" indent="-285750" algn="just">
                        <a:buFont typeface="Arial" pitchFamily="34" charset="0"/>
                        <a:buChar char="•"/>
                      </a:pPr>
                      <a:r>
                        <a:rPr lang="ru-RU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отрывистый</a:t>
                      </a:r>
                    </a:p>
                    <a:p>
                      <a:pPr marL="285750" indent="-285750" algn="just">
                        <a:buFont typeface="Arial" pitchFamily="34" charset="0"/>
                        <a:buChar char="•"/>
                      </a:pPr>
                      <a:r>
                        <a:rPr lang="ru-RU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чёткий</a:t>
                      </a:r>
                      <a:endParaRPr lang="ru-RU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мажор</a:t>
                      </a:r>
                      <a:endParaRPr lang="ru-RU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staccato</a:t>
                      </a:r>
                      <a:endParaRPr lang="ru-RU" dirty="0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59051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</a:rPr>
              <a:t>Жанр – </a:t>
            </a:r>
            <a:r>
              <a:rPr lang="ru-RU" sz="3600" dirty="0" smtClean="0">
                <a:solidFill>
                  <a:schemeClr val="accent6">
                    <a:lumMod val="75000"/>
                  </a:schemeClr>
                </a:solidFill>
              </a:rPr>
              <a:t>музыкальная сказка, мюзикл</a:t>
            </a:r>
            <a:endParaRPr lang="ru-RU" sz="36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Дата выхода на экран-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1 января 1976г.</a:t>
            </a:r>
          </a:p>
          <a:p>
            <a:pPr marL="0" indent="0">
              <a:buNone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Кинокомпания 	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- 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«</a:t>
            </a:r>
            <a:r>
              <a:rPr lang="ru-RU" dirty="0" err="1">
                <a:solidFill>
                  <a:schemeClr val="accent6">
                    <a:lumMod val="75000"/>
                  </a:schemeClr>
                </a:solidFill>
              </a:rPr>
              <a:t>Беларусьфильм</a:t>
            </a:r>
            <a:r>
              <a:rPr lang="ru-RU" dirty="0">
                <a:solidFill>
                  <a:schemeClr val="accent6">
                    <a:lumMod val="75000"/>
                  </a:schemeClr>
                </a:solidFill>
              </a:rPr>
              <a:t>»,</a:t>
            </a:r>
          </a:p>
          <a:p>
            <a:pPr marL="0" indent="0">
              <a:buNone/>
            </a:pPr>
            <a:r>
              <a:rPr lang="ru-RU" dirty="0">
                <a:solidFill>
                  <a:schemeClr val="accent6">
                    <a:lumMod val="75000"/>
                  </a:schemeClr>
                </a:solidFill>
              </a:rPr>
              <a:t>Творческое объединение «Телефильм»</a:t>
            </a:r>
          </a:p>
          <a:p>
            <a:pPr marL="0" indent="0">
              <a:buNone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Длительность 	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- 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132 </a:t>
            </a:r>
            <a:r>
              <a:rPr lang="ru-RU" dirty="0">
                <a:solidFill>
                  <a:schemeClr val="accent6">
                    <a:lumMod val="75000"/>
                  </a:schemeClr>
                </a:solidFill>
              </a:rPr>
              <a:t>мин.</a:t>
            </a:r>
          </a:p>
          <a:p>
            <a:pPr marL="0" indent="0">
              <a:buNone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Страна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-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	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СССР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Язык 	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- 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русский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Год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- 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1975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6125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Песня Пауков и Буратино</a:t>
            </a:r>
            <a:endParaRPr lang="ru-RU" sz="3600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55576" y="1484784"/>
            <a:ext cx="7848872" cy="2538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Написана </a:t>
            </a:r>
            <a:r>
              <a:rPr lang="ru-RU" sz="2800" dirty="0" err="1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А.Рыбниковым</a:t>
            </a:r>
            <a:r>
              <a:rPr lang="ru-RU" sz="280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 на слова Юрия </a:t>
            </a:r>
            <a:r>
              <a:rPr lang="ru-RU" sz="2800" dirty="0" err="1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Энтина</a:t>
            </a:r>
            <a:r>
              <a:rPr lang="ru-RU" sz="280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 в куплетно-</a:t>
            </a:r>
            <a:r>
              <a:rPr lang="ru-RU" sz="2800" dirty="0" err="1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припевной</a:t>
            </a:r>
            <a:r>
              <a:rPr lang="ru-RU" sz="280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форме</a:t>
            </a:r>
            <a:r>
              <a:rPr lang="en-US" sz="2800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диалога.  </a:t>
            </a:r>
            <a:r>
              <a:rPr lang="ru-RU" sz="280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Состоит из вступления- куплета -припева. Песня звучит в исполнении Гарри </a:t>
            </a:r>
            <a:r>
              <a:rPr lang="ru-RU" sz="2800" dirty="0" err="1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Бардена</a:t>
            </a:r>
            <a:r>
              <a:rPr lang="ru-RU" sz="280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 (куплеты) и Татьяны </a:t>
            </a:r>
            <a:r>
              <a:rPr lang="ru-RU" sz="2800" dirty="0" err="1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Канаевой</a:t>
            </a:r>
            <a:r>
              <a:rPr lang="ru-RU" sz="280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 (припев).</a:t>
            </a:r>
            <a:endParaRPr lang="ru-RU" sz="2800" dirty="0">
              <a:solidFill>
                <a:schemeClr val="accent6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pic>
        <p:nvPicPr>
          <p:cNvPr id="10242" name="Picture 2" descr="&amp;Pcy;&amp;ocy;&amp;khcy;&amp;ocy;&amp;zhcy;&amp;iecy;&amp;iecy; &amp;icy;&amp;zcy;&amp;ocy;&amp;bcy;&amp;rcy;&amp;acy;&amp;zhcy;&amp;iecy;&amp;ncy;&amp;icy;&amp;ie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3989628"/>
            <a:ext cx="2746717" cy="2060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0651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692696"/>
            <a:ext cx="8147248" cy="724942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Средства музыкальной выразительности</a:t>
            </a:r>
            <a:endParaRPr lang="ru-RU" sz="3600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79485954"/>
              </p:ext>
            </p:extLst>
          </p:nvPr>
        </p:nvGraphicFramePr>
        <p:xfrm>
          <a:off x="467544" y="1988840"/>
          <a:ext cx="8229600" cy="2317968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мелодия</a:t>
                      </a:r>
                      <a:endParaRPr lang="ru-RU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динамика</a:t>
                      </a:r>
                      <a:endParaRPr lang="ru-RU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тембр</a:t>
                      </a:r>
                      <a:endParaRPr lang="ru-RU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темп</a:t>
                      </a:r>
                      <a:endParaRPr lang="ru-RU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285750" indent="-285750" algn="just">
                        <a:buFont typeface="Arial" pitchFamily="34" charset="0"/>
                        <a:buChar char="•"/>
                      </a:pPr>
                      <a:r>
                        <a:rPr lang="ru-RU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скачкообразная</a:t>
                      </a:r>
                    </a:p>
                    <a:p>
                      <a:pPr marL="0" indent="0" algn="just">
                        <a:buFont typeface="Arial" pitchFamily="34" charset="0"/>
                        <a:buNone/>
                      </a:pPr>
                      <a:endParaRPr lang="ru-RU" dirty="0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mf</a:t>
                      </a:r>
                      <a:endParaRPr lang="ru-RU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ctr">
                        <a:buFont typeface="Arial" pitchFamily="34" charset="0"/>
                        <a:buChar char="•"/>
                      </a:pPr>
                      <a:r>
                        <a:rPr lang="ru-RU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меццо-сопрано</a:t>
                      </a:r>
                    </a:p>
                    <a:p>
                      <a:pPr marL="285750" indent="-285750" algn="ctr">
                        <a:buFont typeface="Arial" pitchFamily="34" charset="0"/>
                        <a:buChar char="•"/>
                      </a:pPr>
                      <a:endParaRPr lang="ru-RU" dirty="0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moderato</a:t>
                      </a:r>
                      <a:endParaRPr lang="ru-RU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ритм</a:t>
                      </a:r>
                      <a:endParaRPr lang="ru-RU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лад</a:t>
                      </a:r>
                      <a:endParaRPr lang="ru-RU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штрихи</a:t>
                      </a:r>
                      <a:endParaRPr lang="ru-RU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61888">
                <a:tc>
                  <a:txBody>
                    <a:bodyPr/>
                    <a:lstStyle/>
                    <a:p>
                      <a:pPr marL="285750" indent="-285750" algn="just">
                        <a:buFont typeface="Arial" pitchFamily="34" charset="0"/>
                        <a:buChar char="•"/>
                      </a:pPr>
                      <a:r>
                        <a:rPr lang="ru-RU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отрывистый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мажор</a:t>
                      </a:r>
                      <a:endParaRPr lang="ru-RU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staccato</a:t>
                      </a:r>
                      <a:endParaRPr lang="ru-RU" dirty="0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4622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7744" y="476672"/>
            <a:ext cx="5256584" cy="922114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Песня «Поле чудес»</a:t>
            </a:r>
            <a:endParaRPr lang="ru-RU" sz="3600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1340768"/>
            <a:ext cx="7992888" cy="2339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</a:rPr>
              <a:t>Написана </a:t>
            </a:r>
            <a:r>
              <a:rPr lang="ru-RU" sz="3200" dirty="0" err="1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</a:rPr>
              <a:t>А.Рыбниковым</a:t>
            </a:r>
            <a:r>
              <a:rPr lang="ru-RU" sz="320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</a:rPr>
              <a:t> на слова Булата Окуджавы в куплетно-</a:t>
            </a:r>
            <a:r>
              <a:rPr lang="ru-RU" sz="3200" dirty="0" err="1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</a:rPr>
              <a:t>припевной</a:t>
            </a:r>
            <a:r>
              <a:rPr lang="ru-RU" sz="320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</a:rPr>
              <a:t> форме.  Состоит из куплета -припева. Исполнена Р. Быковым, Е. </a:t>
            </a:r>
            <a:r>
              <a:rPr lang="ru-RU" sz="3200" dirty="0" err="1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</a:rPr>
              <a:t>Санаевой</a:t>
            </a:r>
            <a:r>
              <a:rPr lang="ru-RU" dirty="0">
                <a:latin typeface="Times New Roman"/>
                <a:ea typeface="Calibri"/>
              </a:rPr>
              <a:t>.</a:t>
            </a:r>
            <a:br>
              <a:rPr lang="ru-RU" dirty="0">
                <a:latin typeface="Times New Roman"/>
                <a:ea typeface="Calibri"/>
              </a:rPr>
            </a:br>
            <a:endParaRPr lang="ru-RU" dirty="0"/>
          </a:p>
        </p:txBody>
      </p:sp>
      <p:pic>
        <p:nvPicPr>
          <p:cNvPr id="9218" name="Picture 2" descr="&amp;Pcy;&amp;ocy;&amp;khcy;&amp;ocy;&amp;zhcy;&amp;iecy;&amp;iecy; &amp;icy;&amp;zcy;&amp;ocy;&amp;bcy;&amp;rcy;&amp;acy;&amp;zhcy;&amp;iecy;&amp;ncy;&amp;icy;&amp;ie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429000"/>
            <a:ext cx="4072362" cy="3056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716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692696"/>
            <a:ext cx="8147248" cy="724942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Средства музыкальной выразительности</a:t>
            </a:r>
            <a:endParaRPr lang="ru-RU" sz="3600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67078844"/>
              </p:ext>
            </p:extLst>
          </p:nvPr>
        </p:nvGraphicFramePr>
        <p:xfrm>
          <a:off x="467544" y="1988840"/>
          <a:ext cx="8229600" cy="2592288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мелодия</a:t>
                      </a:r>
                      <a:endParaRPr lang="ru-RU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динамика</a:t>
                      </a:r>
                      <a:endParaRPr lang="ru-RU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тембр</a:t>
                      </a:r>
                      <a:endParaRPr lang="ru-RU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темп</a:t>
                      </a:r>
                      <a:endParaRPr lang="ru-RU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285750" indent="-285750" algn="just">
                        <a:buFont typeface="Arial" pitchFamily="34" charset="0"/>
                        <a:buChar char="•"/>
                      </a:pPr>
                      <a:r>
                        <a:rPr lang="ru-RU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скачкообразная</a:t>
                      </a:r>
                      <a:endParaRPr lang="en-US" dirty="0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indent="0" algn="just">
                        <a:buFont typeface="Arial" pitchFamily="34" charset="0"/>
                        <a:buNone/>
                      </a:pPr>
                      <a:endParaRPr lang="ru-RU" dirty="0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f</a:t>
                      </a:r>
                      <a:endParaRPr lang="ru-RU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ctr">
                        <a:buFont typeface="Arial" pitchFamily="34" charset="0"/>
                        <a:buChar char="•"/>
                      </a:pPr>
                      <a:r>
                        <a:rPr lang="ru-RU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меццо-сопрано</a:t>
                      </a:r>
                    </a:p>
                    <a:p>
                      <a:pPr marL="285750" indent="-285750" algn="ctr">
                        <a:buFont typeface="Arial" pitchFamily="34" charset="0"/>
                        <a:buChar char="•"/>
                      </a:pPr>
                      <a:r>
                        <a:rPr lang="ru-RU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баритон</a:t>
                      </a:r>
                    </a:p>
                    <a:p>
                      <a:pPr marL="285750" indent="-285750" algn="ctr">
                        <a:buFont typeface="Arial" pitchFamily="34" charset="0"/>
                        <a:buChar char="•"/>
                      </a:pPr>
                      <a:endParaRPr lang="ru-RU" dirty="0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Allegro</a:t>
                      </a:r>
                      <a:endParaRPr lang="ru-RU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ритм</a:t>
                      </a:r>
                      <a:endParaRPr lang="ru-RU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лад</a:t>
                      </a:r>
                      <a:endParaRPr lang="ru-RU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штрихи</a:t>
                      </a:r>
                      <a:endParaRPr lang="ru-RU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61888">
                <a:tc>
                  <a:txBody>
                    <a:bodyPr/>
                    <a:lstStyle/>
                    <a:p>
                      <a:pPr marL="285750" indent="-285750" algn="just">
                        <a:buFont typeface="Arial" pitchFamily="34" charset="0"/>
                        <a:buChar char="•"/>
                      </a:pPr>
                      <a:r>
                        <a:rPr lang="ru-RU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отрывистый</a:t>
                      </a:r>
                    </a:p>
                    <a:p>
                      <a:pPr marL="285750" indent="-285750" algn="just">
                        <a:buFont typeface="Arial" pitchFamily="34" charset="0"/>
                        <a:buChar char="•"/>
                      </a:pPr>
                      <a:r>
                        <a:rPr lang="ru-RU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чёткий</a:t>
                      </a:r>
                      <a:endParaRPr lang="ru-RU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мажор</a:t>
                      </a:r>
                      <a:endParaRPr lang="ru-RU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staccato</a:t>
                      </a:r>
                      <a:endParaRPr lang="ru-RU" dirty="0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00483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9752" y="620688"/>
            <a:ext cx="5256584" cy="792088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Песня черепахи </a:t>
            </a:r>
            <a:r>
              <a:rPr lang="ru-RU" sz="3600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Тортилы</a:t>
            </a:r>
            <a:endParaRPr lang="ru-RU" sz="3600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1628800"/>
            <a:ext cx="7560840" cy="2034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Романс написан </a:t>
            </a:r>
            <a:r>
              <a:rPr lang="ru-RU" sz="2800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А.Рыбниковым</a:t>
            </a:r>
            <a:r>
              <a:rPr lang="ru-RU" sz="28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на слова Юрия </a:t>
            </a:r>
            <a:r>
              <a:rPr lang="ru-RU" sz="2800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Энтина</a:t>
            </a:r>
            <a:r>
              <a:rPr lang="ru-RU" sz="28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в куплетной форме.  Состоит из проигрыша- куплета-проигрыша-куплета. Песня звучит в исполнении </a:t>
            </a:r>
            <a:r>
              <a:rPr lang="ru-RU" sz="2800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Рины</a:t>
            </a:r>
            <a:r>
              <a:rPr lang="ru-RU" sz="28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Зелёной.</a:t>
            </a:r>
          </a:p>
        </p:txBody>
      </p:sp>
      <p:pic>
        <p:nvPicPr>
          <p:cNvPr id="1028" name="Picture 4" descr="&amp;Kcy;&amp;acy;&amp;rcy;&amp;tcy;&amp;icy;&amp;ncy;&amp;kcy;&amp;icy; &amp;pcy;&amp;ocy; &amp;zcy;&amp;acy;&amp;pcy;&amp;rcy;&amp;ocy;&amp;scy;&amp;ucy; &amp;fcy;&amp;ocy;&amp;tcy;&amp;ocy; &amp;icy;&amp;zcy; &amp;fcy;&amp;icy;&amp;lcy;&amp;softcy;&amp;mcy;&amp;acy; &amp;pcy;&amp;rcy;&amp;icy;&amp;kcy;&amp;lcy;&amp;yucy;&amp;chcy;&amp;iecy;&amp;ncy;&amp;icy;&amp;yacy; &amp;bcy;&amp;ucy;&amp;rcy;&amp;acy;&amp;tcy;&amp;icy;&amp;ncy;&amp;ocy;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845430"/>
            <a:ext cx="4067944" cy="2289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7442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692696"/>
            <a:ext cx="8147248" cy="724942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Средства музыкальной выразительности</a:t>
            </a:r>
            <a:endParaRPr lang="ru-RU" sz="3600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65955753"/>
              </p:ext>
            </p:extLst>
          </p:nvPr>
        </p:nvGraphicFramePr>
        <p:xfrm>
          <a:off x="467544" y="1988840"/>
          <a:ext cx="8229600" cy="2592288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мелодия</a:t>
                      </a:r>
                      <a:endParaRPr lang="ru-RU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динамика</a:t>
                      </a:r>
                      <a:endParaRPr lang="ru-RU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тембр</a:t>
                      </a:r>
                      <a:endParaRPr lang="ru-RU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темп</a:t>
                      </a:r>
                      <a:endParaRPr lang="ru-RU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285750" indent="-285750" algn="just">
                        <a:buFont typeface="Arial" pitchFamily="34" charset="0"/>
                        <a:buChar char="•"/>
                      </a:pPr>
                      <a:r>
                        <a:rPr lang="ru-RU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волнообразная</a:t>
                      </a:r>
                    </a:p>
                    <a:p>
                      <a:pPr marL="285750" indent="-285750" algn="just">
                        <a:buFont typeface="Arial" pitchFamily="34" charset="0"/>
                        <a:buChar char="•"/>
                      </a:pPr>
                      <a:r>
                        <a:rPr lang="ru-RU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задумчивая</a:t>
                      </a:r>
                    </a:p>
                    <a:p>
                      <a:pPr marL="285750" indent="-285750" algn="just">
                        <a:buFont typeface="Arial" pitchFamily="34" charset="0"/>
                        <a:buChar char="•"/>
                      </a:pPr>
                      <a:r>
                        <a:rPr lang="ru-RU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грустная</a:t>
                      </a:r>
                      <a:endParaRPr lang="en-US" dirty="0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indent="0" algn="just">
                        <a:buFont typeface="Arial" pitchFamily="34" charset="0"/>
                        <a:buNone/>
                      </a:pPr>
                      <a:endParaRPr lang="ru-RU" dirty="0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mf</a:t>
                      </a:r>
                      <a:endParaRPr lang="ru-RU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itchFamily="34" charset="0"/>
                        <a:buNone/>
                      </a:pPr>
                      <a:r>
                        <a:rPr lang="ru-RU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альт</a:t>
                      </a:r>
                    </a:p>
                    <a:p>
                      <a:pPr algn="ctr"/>
                      <a:endParaRPr lang="ru-RU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moderato</a:t>
                      </a:r>
                      <a:endParaRPr lang="ru-RU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ритм</a:t>
                      </a:r>
                      <a:endParaRPr lang="ru-RU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лад</a:t>
                      </a:r>
                      <a:endParaRPr lang="ru-RU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штрихи</a:t>
                      </a:r>
                      <a:endParaRPr lang="ru-RU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61888">
                <a:tc>
                  <a:txBody>
                    <a:bodyPr/>
                    <a:lstStyle/>
                    <a:p>
                      <a:pPr marL="0" indent="0" algn="ctr">
                        <a:buFont typeface="Arial" pitchFamily="34" charset="0"/>
                        <a:buNone/>
                      </a:pPr>
                      <a:r>
                        <a:rPr lang="ru-RU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спокойный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минор</a:t>
                      </a:r>
                      <a:endParaRPr lang="ru-RU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legato</a:t>
                      </a:r>
                      <a:endParaRPr lang="ru-RU" dirty="0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82841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476672"/>
            <a:ext cx="7715200" cy="724942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Песня Пьеро</a:t>
            </a:r>
            <a:endParaRPr lang="ru-RU" sz="3600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21567" y="1196752"/>
            <a:ext cx="756084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</a:rPr>
              <a:t>Серенада написана </a:t>
            </a:r>
            <a:r>
              <a:rPr lang="ru-RU" sz="2800" dirty="0" err="1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</a:rPr>
              <a:t>А.Рыбниковым</a:t>
            </a:r>
            <a:r>
              <a:rPr lang="ru-RU" sz="280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</a:rPr>
              <a:t> на слова Булата Окуджавы в куплетно-</a:t>
            </a:r>
            <a:r>
              <a:rPr lang="ru-RU" sz="2800" dirty="0" err="1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</a:rPr>
              <a:t>припевной</a:t>
            </a:r>
            <a:r>
              <a:rPr lang="ru-RU" sz="280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</a:rPr>
              <a:t> форме.  Состоит из  куплета-бриджа -припева. Песня звучит в исполнении Ирины </a:t>
            </a:r>
            <a:r>
              <a:rPr lang="ru-RU" sz="2800" dirty="0" err="1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</a:rPr>
              <a:t>Понаровской</a:t>
            </a:r>
            <a:r>
              <a:rPr lang="ru-RU" sz="280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</a:rPr>
              <a:t>.</a:t>
            </a:r>
            <a:endParaRPr lang="ru-RU" sz="28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6146" name="Picture 2" descr="&amp;Pcy;&amp;ocy;&amp;khcy;&amp;ocy;&amp;zhcy;&amp;iecy;&amp;iecy; &amp;icy;&amp;zcy;&amp;ocy;&amp;bcy;&amp;rcy;&amp;acy;&amp;zhcy;&amp;iecy;&amp;ncy;&amp;icy;&amp;iecy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3212976"/>
            <a:ext cx="4104456" cy="3102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Пьеро_-_Песня Пьеро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123728" y="415478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627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326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692696"/>
            <a:ext cx="8147248" cy="724942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Средства музыкальной выразительности</a:t>
            </a:r>
            <a:endParaRPr lang="ru-RU" sz="3600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82154932"/>
              </p:ext>
            </p:extLst>
          </p:nvPr>
        </p:nvGraphicFramePr>
        <p:xfrm>
          <a:off x="467544" y="1988840"/>
          <a:ext cx="8229600" cy="2317968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мелодия</a:t>
                      </a:r>
                      <a:endParaRPr lang="ru-RU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динамика</a:t>
                      </a:r>
                      <a:endParaRPr lang="ru-RU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тембр</a:t>
                      </a:r>
                      <a:endParaRPr lang="ru-RU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темп</a:t>
                      </a:r>
                      <a:endParaRPr lang="ru-RU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285750" indent="-285750" algn="just">
                        <a:buFont typeface="Arial" pitchFamily="34" charset="0"/>
                        <a:buChar char="•"/>
                      </a:pPr>
                      <a:r>
                        <a:rPr lang="ru-RU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волнообразная</a:t>
                      </a:r>
                    </a:p>
                    <a:p>
                      <a:pPr marL="285750" indent="-285750" algn="just">
                        <a:buFont typeface="Arial" pitchFamily="34" charset="0"/>
                        <a:buChar char="•"/>
                      </a:pPr>
                      <a:r>
                        <a:rPr lang="ru-RU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грустная</a:t>
                      </a:r>
                      <a:endParaRPr lang="en-US" dirty="0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indent="0" algn="just">
                        <a:buFont typeface="Arial" pitchFamily="34" charset="0"/>
                        <a:buNone/>
                      </a:pPr>
                      <a:endParaRPr lang="ru-RU" dirty="0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mp</a:t>
                      </a:r>
                      <a:endParaRPr lang="ru-RU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itchFamily="34" charset="0"/>
                        <a:buNone/>
                      </a:pPr>
                      <a:r>
                        <a:rPr lang="ru-RU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альт</a:t>
                      </a:r>
                    </a:p>
                    <a:p>
                      <a:pPr algn="ctr"/>
                      <a:endParaRPr lang="ru-RU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allegro</a:t>
                      </a:r>
                      <a:endParaRPr lang="ru-RU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ритм</a:t>
                      </a:r>
                      <a:endParaRPr lang="ru-RU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лад</a:t>
                      </a:r>
                      <a:endParaRPr lang="ru-RU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штрихи</a:t>
                      </a:r>
                      <a:endParaRPr lang="ru-RU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61888">
                <a:tc>
                  <a:txBody>
                    <a:bodyPr/>
                    <a:lstStyle/>
                    <a:p>
                      <a:pPr marL="0" indent="0" algn="ctr">
                        <a:buFont typeface="Arial" pitchFamily="34" charset="0"/>
                        <a:buNone/>
                      </a:pPr>
                      <a:r>
                        <a:rPr lang="ru-RU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спокойный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минор</a:t>
                      </a:r>
                      <a:endParaRPr lang="ru-RU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non legato</a:t>
                      </a:r>
                      <a:endParaRPr lang="ru-RU" dirty="0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68503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III.</a:t>
            </a:r>
            <a:r>
              <a:rPr lang="ru-RU" sz="32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Какие песни понравились больше всего? Почему?</a:t>
            </a:r>
            <a:endParaRPr lang="ru-RU" sz="3200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457200">
              <a:buNone/>
            </a:pP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Конечно же мне, я думаю и большинству ребят тоже, из этого фильма больше всего нравится песня «</a:t>
            </a:r>
            <a:r>
              <a:rPr lang="ru-RU" sz="2400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Бу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400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400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ти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-но». Потому что она зажигательная, и я всегда подпеваю вместе с исполнителями.</a:t>
            </a:r>
          </a:p>
          <a:p>
            <a:pPr marL="0" indent="457200">
              <a:buNone/>
            </a:pP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Ещё мне очень понравилась Песня-</a:t>
            </a:r>
            <a:r>
              <a:rPr lang="ru-RU" sz="2400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шепталка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кукол. У неё очень интересное исполнение. И конечно же Песня-танец лисы Алисы и кота </a:t>
            </a:r>
            <a:r>
              <a:rPr lang="ru-RU" sz="2400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Базилио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Хоть это и отрицательные герои фильма, но поют они в очень интересной манере.</a:t>
            </a:r>
          </a:p>
          <a:p>
            <a:pPr marL="0" indent="457200">
              <a:buNone/>
            </a:pP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Если честно, то при просмотре фильма песни не казались такими интересными, как при их индивидуальном прослушивании. При анализе каждой песни, начинаешь её воспринимать и понимать иначе, чем при просмотре фильма.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2621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IV.</a:t>
            </a: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Какую роль бы я сыграла в этом фильме…</a:t>
            </a:r>
            <a:endParaRPr lang="ru-RU" sz="2400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457200">
              <a:buNone/>
            </a:pP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 всех героев данного фильма, я больше всего внешне похожа на </a:t>
            </a:r>
            <a:r>
              <a:rPr lang="ru-RU" sz="2800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Артемона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Такая же смуглая с чёрными волосами. Но как и большинство девочек, я бы очень хотела сыграть Мальвину. Она мне близка по духу: так же как и она я люблю учить и лечить. И конечно же она очень красивая. </a:t>
            </a:r>
            <a:endParaRPr lang="ru-RU" sz="28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9690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48680"/>
            <a:ext cx="8352928" cy="1512168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Приключенческая музыкальная комедия-сказка по мотивам сказки </a:t>
            </a:r>
            <a:r>
              <a:rPr lang="ru-RU" sz="2800" b="1" dirty="0" err="1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А.Н.Толстого</a:t>
            </a:r>
            <a:r>
              <a:rPr lang="ru-RU" sz="2800" b="1" dirty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 «Золотой ключик, или Приключения Буратино».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060848"/>
            <a:ext cx="7920880" cy="4065315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Сюжет фильма: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Папа Карло выстругал из полена деревянного человечка, который получился весьма веселым, шумным, дерзким и доверчивым. Папа Карло назвал этого мальчика «Буратино». Буратино знакомится с куклами из театра злого и жадного Карабаса </a:t>
            </a:r>
            <a:r>
              <a:rPr lang="ru-RU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Барабаса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И Буратино решил, во что бы то ни стало, освободить своих новых друзей от их злого хозяина. Поскольку Буратино был очень доверчивым, этим и воспользовались два мошенника – Кот </a:t>
            </a:r>
            <a:r>
              <a:rPr lang="ru-RU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Базилио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и Лиса Алиса. Они заманили его в Страну Дураков. Однако ему на помощь пришла Черепаха </a:t>
            </a:r>
            <a:r>
              <a:rPr lang="ru-RU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Тортила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Буратино был очень милым и обаятельным мальчиком, и за это </a:t>
            </a:r>
            <a:r>
              <a:rPr lang="ru-RU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Тортила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подарила ему Золотой ключик, тайну которого предстояло разгадать Буратино, чтобы спасти своих друзей из театра Карабаса </a:t>
            </a:r>
            <a:r>
              <a:rPr lang="ru-RU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Барабаса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3230439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7715200" cy="576064"/>
          </a:xfrm>
        </p:spPr>
        <p:txBody>
          <a:bodyPr>
            <a:normAutofit fontScale="90000"/>
          </a:bodyPr>
          <a:lstStyle/>
          <a:p>
            <a:r>
              <a:rPr lang="ru-RU" sz="32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Интересные факты…</a:t>
            </a:r>
            <a:endParaRPr lang="ru-RU" sz="32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980728"/>
            <a:ext cx="7525210" cy="54399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14409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WordArt 4"/>
          <p:cNvSpPr>
            <a:spLocks noChangeArrowheads="1" noChangeShapeType="1" noTextEdit="1"/>
          </p:cNvSpPr>
          <p:nvPr/>
        </p:nvSpPr>
        <p:spPr bwMode="auto">
          <a:xfrm>
            <a:off x="827584" y="5301208"/>
            <a:ext cx="7704856" cy="936104"/>
          </a:xfrm>
          <a:prstGeom prst="rect">
            <a:avLst/>
          </a:prstGeom>
        </p:spPr>
        <p:txBody>
          <a:bodyPr wrap="none" fromWordArt="1">
            <a:prstTxWarp prst="textPlain">
              <a:avLst/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endParaRPr lang="ru-RU" sz="3600" b="1" kern="10" dirty="0">
              <a:ln w="11430"/>
              <a:solidFill>
                <a:srgbClr val="6633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67017" y="941173"/>
            <a:ext cx="513748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Дмитрий Иосифов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Буратино</a:t>
            </a:r>
            <a:endParaRPr lang="ru-RU" sz="3600" dirty="0">
              <a:solidFill>
                <a:schemeClr val="accent6">
                  <a:lumMod val="75000"/>
                </a:schemeClr>
              </a:solidFill>
              <a:latin typeface="Arial" charset="0"/>
            </a:endParaRPr>
          </a:p>
        </p:txBody>
      </p:sp>
      <p:sp>
        <p:nvSpPr>
          <p:cNvPr id="3" name="AutoShape 6" descr="http://ic.pics.livejournal.com/kinocomedy/68170390/1533318/1533318_original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231" y="2512994"/>
            <a:ext cx="8117209" cy="34362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64066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375"/>
    </mc:Choice>
    <mc:Fallback xmlns="">
      <p:transition spd="slow" advTm="337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72941" y="1052736"/>
            <a:ext cx="43204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Татьяна Проценко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Мальвина</a:t>
            </a:r>
            <a:endParaRPr lang="ru-RU" sz="3600" dirty="0">
              <a:solidFill>
                <a:schemeClr val="accent6">
                  <a:lumMod val="75000"/>
                </a:schemeClr>
              </a:solidFill>
              <a:latin typeface="Arial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354829"/>
            <a:ext cx="7704856" cy="32733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64066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883"/>
    </mc:Choice>
    <mc:Fallback xmlns="">
      <p:transition spd="slow" advTm="3883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WordArt 4"/>
          <p:cNvSpPr>
            <a:spLocks noChangeArrowheads="1" noChangeShapeType="1" noTextEdit="1"/>
          </p:cNvSpPr>
          <p:nvPr/>
        </p:nvSpPr>
        <p:spPr bwMode="auto">
          <a:xfrm>
            <a:off x="827584" y="5301208"/>
            <a:ext cx="7704856" cy="936104"/>
          </a:xfrm>
          <a:prstGeom prst="rect">
            <a:avLst/>
          </a:prstGeom>
        </p:spPr>
        <p:txBody>
          <a:bodyPr wrap="none" fromWordArt="1">
            <a:prstTxWarp prst="textPlain">
              <a:avLst/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endParaRPr lang="ru-RU" sz="3600" b="1" kern="10" dirty="0">
              <a:ln w="11430"/>
              <a:solidFill>
                <a:srgbClr val="6633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851919" y="2852936"/>
            <a:ext cx="216023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Роман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err="1" smtClean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Столкарц</a:t>
            </a:r>
            <a:endParaRPr lang="ru-RU" sz="2400" b="1" dirty="0" smtClean="0">
              <a:solidFill>
                <a:srgbClr val="F79646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F79646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Пьеро</a:t>
            </a:r>
            <a:endParaRPr lang="ru-RU" sz="2400" dirty="0">
              <a:solidFill>
                <a:srgbClr val="F79646">
                  <a:lumMod val="75000"/>
                </a:srgbClr>
              </a:solidFill>
              <a:latin typeface="Arial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9" y="546450"/>
            <a:ext cx="3528392" cy="26678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7230" y="3082179"/>
            <a:ext cx="2304256" cy="32259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34785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883"/>
    </mc:Choice>
    <mc:Fallback xmlns="">
      <p:transition spd="slow" advTm="388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7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771</TotalTime>
  <Words>1044</Words>
  <Application>Microsoft Office PowerPoint</Application>
  <PresentationFormat>Экран (4:3)</PresentationFormat>
  <Paragraphs>289</Paragraphs>
  <Slides>49</Slides>
  <Notes>0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49</vt:i4>
      </vt:variant>
    </vt:vector>
  </HeadingPairs>
  <TitlesOfParts>
    <vt:vector size="50" baseType="lpstr">
      <vt:lpstr>Тема Office</vt:lpstr>
      <vt:lpstr>Презентация PowerPoint</vt:lpstr>
      <vt:lpstr>Презентация PowerPoint</vt:lpstr>
      <vt:lpstr>Презентация PowerPoint</vt:lpstr>
      <vt:lpstr>Жанр – музыкальная сказка, мюзикл</vt:lpstr>
      <vt:lpstr>Приключенческая музыкальная комедия-сказка по мотивам сказки А.Н.Толстого «Золотой ключик, или Приключения Буратино».</vt:lpstr>
      <vt:lpstr>Интересные факты…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Михаил Петров собака-полицейский, музыкант с Литаврами на шествии театра</vt:lpstr>
      <vt:lpstr>Владимир Грицевский музыкант</vt:lpstr>
      <vt:lpstr>Презентация PowerPoint</vt:lpstr>
      <vt:lpstr>Презентация PowerPoint</vt:lpstr>
      <vt:lpstr>II.Музыкально-теоретический анализ песен</vt:lpstr>
      <vt:lpstr>Песня «Буратино»</vt:lpstr>
      <vt:lpstr>Презентация PowerPoint</vt:lpstr>
      <vt:lpstr>Песня фонарщиков</vt:lpstr>
      <vt:lpstr>Средства музыкальной выразительности</vt:lpstr>
      <vt:lpstr>Песня папы Карло</vt:lpstr>
      <vt:lpstr>Средства музыкальной выразительности</vt:lpstr>
      <vt:lpstr>Песня кукол «Страшный Карабас»</vt:lpstr>
      <vt:lpstr>Средства музыкальной выразительности</vt:lpstr>
      <vt:lpstr>Песня Дуремара</vt:lpstr>
      <vt:lpstr>Средства музыкальной выразительности</vt:lpstr>
      <vt:lpstr>Песня-танец лисы Алисы и кота Базилио</vt:lpstr>
      <vt:lpstr>Средства музыкальной выразительности</vt:lpstr>
      <vt:lpstr>Песня Карабаса Барабаса</vt:lpstr>
      <vt:lpstr>Средства музыкальной выразительности</vt:lpstr>
      <vt:lpstr>Песня Пауков и Буратино</vt:lpstr>
      <vt:lpstr>Средства музыкальной выразительности</vt:lpstr>
      <vt:lpstr>Песня «Поле чудес»</vt:lpstr>
      <vt:lpstr>Средства музыкальной выразительности</vt:lpstr>
      <vt:lpstr>Песня черепахи Тортилы</vt:lpstr>
      <vt:lpstr>Средства музыкальной выразительности</vt:lpstr>
      <vt:lpstr>Песня Пьеро</vt:lpstr>
      <vt:lpstr>Средства музыкальной выразительности</vt:lpstr>
      <vt:lpstr>III.Какие песни понравились больше всего? Почему?</vt:lpstr>
      <vt:lpstr>IV.Какую роль бы я сыграла в этом фильме…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</dc:creator>
  <cp:lastModifiedBy>admn</cp:lastModifiedBy>
  <cp:revision>84</cp:revision>
  <dcterms:created xsi:type="dcterms:W3CDTF">2011-11-02T11:38:20Z</dcterms:created>
  <dcterms:modified xsi:type="dcterms:W3CDTF">2017-02-27T04:38:08Z</dcterms:modified>
</cp:coreProperties>
</file>