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4" r:id="rId2"/>
    <p:sldId id="297" r:id="rId3"/>
    <p:sldId id="288" r:id="rId4"/>
    <p:sldId id="298" r:id="rId5"/>
    <p:sldId id="282" r:id="rId6"/>
    <p:sldId id="284" r:id="rId7"/>
    <p:sldId id="285" r:id="rId8"/>
    <p:sldId id="291" r:id="rId9"/>
    <p:sldId id="277" r:id="rId10"/>
    <p:sldId id="289" r:id="rId11"/>
    <p:sldId id="30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697B"/>
    <a:srgbClr val="0000CC"/>
    <a:srgbClr val="0000FF"/>
    <a:srgbClr val="FFFF00"/>
    <a:srgbClr val="FFFFCC"/>
    <a:srgbClr val="163C46"/>
    <a:srgbClr val="FF33CC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A8768-585F-45DD-B689-1587A2823607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A547A-0255-4FFA-B78D-F6309930C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ostrovok.livejournal.com/447514.html" TargetMode="External"/><Relationship Id="rId3" Type="http://schemas.openxmlformats.org/officeDocument/2006/relationships/hyperlink" Target="http://www.youtube.com/watch?v=WQlaJKSS2kQ" TargetMode="External"/><Relationship Id="rId7" Type="http://schemas.openxmlformats.org/officeDocument/2006/relationships/hyperlink" Target="http://kid-home-lib.livejournal.com/120804.html" TargetMode="External"/><Relationship Id="rId2" Type="http://schemas.openxmlformats.org/officeDocument/2006/relationships/hyperlink" Target="http://en.wikipedia.org/wiki/Pinocchi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ainy.info/personalia/gde-poxoronen-zhivoj-pinokkio/" TargetMode="External"/><Relationship Id="rId5" Type="http://schemas.openxmlformats.org/officeDocument/2006/relationships/hyperlink" Target="http://rudocs.exdat.com/docs/index-99962.html?page=5" TargetMode="External"/><Relationship Id="rId4" Type="http://schemas.openxmlformats.org/officeDocument/2006/relationships/hyperlink" Target="http://www.museum.ru/m234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5;&#1088;&#1077;&#1079;&#1077;&#1085;&#1090;&#1072;&#1094;&#1080;&#1080;\&#1051;&#1080;&#1090;&#1077;&#1088;&#1072;&#1090;&#1091;&#1088;&#1072;\2%20&#1082;&#1083;&#1072;&#1089;&#1089;\&#1058;&#1086;&#1083;&#1089;&#1090;&#1086;&#1081;%20&#1040;.%20&#1053;\&#1058;&#1086;&#1083;&#1089;&#1090;&#1086;&#1081;%20&#1040;.%20&#1053;.%20&#1055;&#1088;&#1080;&#1082;&#1083;&#1102;&#1095;&#1077;&#1085;&#1080;&#1103;%20&#1041;&#1091;&#1088;&#1072;&#1090;&#1080;&#1085;&#1086;\&#1041;&#1091;&#1088;&#1072;&#1090;&#1080;&#1085;&#1086;.wmv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gif"/><Relationship Id="rId4" Type="http://schemas.openxmlformats.org/officeDocument/2006/relationships/image" Target="../media/image18.png"/><Relationship Id="rId9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7.png"/><Relationship Id="rId7" Type="http://schemas.openxmlformats.org/officeDocument/2006/relationships/image" Target="../media/image20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gif"/><Relationship Id="rId5" Type="http://schemas.openxmlformats.org/officeDocument/2006/relationships/image" Target="../media/image19.png"/><Relationship Id="rId4" Type="http://schemas.openxmlformats.org/officeDocument/2006/relationships/image" Target="../media/image28.png"/><Relationship Id="rId9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142900"/>
            <a:ext cx="9644130" cy="700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1214414" y="2000240"/>
            <a:ext cx="6072230" cy="41434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714356"/>
            <a:ext cx="6239050" cy="463641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А. Н. Толстой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«Золотой ключик, </a:t>
            </a:r>
          </a:p>
          <a:p>
            <a:pPr lvl="0"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Приключения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Буратино»</a:t>
            </a:r>
            <a:endParaRPr lang="ru-RU" sz="4400" b="1" dirty="0">
              <a:solidFill>
                <a:srgbClr val="163C46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2786050" y="-142900"/>
            <a:ext cx="2786082" cy="500066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Prezentacii.com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3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Домашнее задание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6" descr="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714752"/>
            <a:ext cx="851713" cy="947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F:\Презентации\Изобразительное искусство\Жанры живописи\Натюрморт\Рисунок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0C9DB"/>
              </a:clrFrom>
              <a:clrTo>
                <a:srgbClr val="D0C9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229337" y="4168775"/>
            <a:ext cx="2914663" cy="2689225"/>
          </a:xfrm>
          <a:prstGeom prst="rect">
            <a:avLst/>
          </a:prstGeom>
          <a:noFill/>
        </p:spPr>
      </p:pic>
      <p:pic>
        <p:nvPicPr>
          <p:cNvPr id="9" name="Picture 5" descr="PICT05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4857760"/>
            <a:ext cx="587097" cy="92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142976" y="1571612"/>
            <a:ext cx="6239050" cy="34778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Стр. 40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Нарисуй портрет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любого из героев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сказки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А. Н. Толстого.</a:t>
            </a:r>
            <a:endParaRPr lang="ru-RU" sz="4400" b="1" dirty="0">
              <a:solidFill>
                <a:srgbClr val="163C46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686800" cy="435771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00FF"/>
                </a:solidFill>
              </a:rPr>
              <a:t>Источники:</a:t>
            </a:r>
          </a:p>
          <a:p>
            <a:pPr>
              <a:buNone/>
            </a:pPr>
            <a:r>
              <a:rPr lang="en-US" sz="2400" dirty="0" smtClean="0">
                <a:solidFill>
                  <a:srgbClr val="0000FF"/>
                </a:solidFill>
              </a:rPr>
              <a:t>http://ru.wikipedia.org/wiki/</a:t>
            </a:r>
            <a:r>
              <a:rPr lang="ru-RU" sz="2400" dirty="0" smtClean="0">
                <a:solidFill>
                  <a:srgbClr val="0000FF"/>
                </a:solidFill>
              </a:rPr>
              <a:t>Буратино</a:t>
            </a:r>
          </a:p>
          <a:p>
            <a:pPr marL="0" indent="0">
              <a:buNone/>
            </a:pPr>
            <a:r>
              <a:rPr lang="en-US" sz="2400" dirty="0" smtClean="0">
                <a:hlinkClick r:id="rId2"/>
              </a:rPr>
              <a:t>http://en.wikipedia.org/wiki/Pinocchio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3"/>
              </a:rPr>
              <a:t>http://www.youtube.com/watch?v=WQlaJKSS2kQ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4"/>
              </a:rPr>
              <a:t>http://www.museum.ru/m2345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5"/>
              </a:rPr>
              <a:t>http://rudocs.exdat.com/docs/index-99962.html?page=5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6"/>
              </a:rPr>
              <a:t>http://tainy.info/personalia/gde-poxoronen-zhivoj-pinokkio/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7"/>
              </a:rPr>
              <a:t>http://kid-home-lib.livejournal.com/120804.html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hlinkClick r:id="rId8"/>
              </a:rPr>
              <a:t>http://ostrovok.livejournal.com/447514.html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072074"/>
            <a:ext cx="857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Автор презентации: Орлова Т. И. – учитель начальных классов МБОУ СОШ № 19 г. Камышин ∙ 2012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900"/>
            <a:ext cx="9644130" cy="700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1214414" y="2000240"/>
            <a:ext cx="6072230" cy="41434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857232"/>
            <a:ext cx="6024736" cy="44935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А. Н. Толстой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«Золотой ключик,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Приключения </a:t>
            </a:r>
          </a:p>
          <a:p>
            <a:pPr lvl="0"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163C4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Буратино»</a:t>
            </a:r>
            <a:endParaRPr lang="ru-RU" sz="4400" b="1" dirty="0">
              <a:solidFill>
                <a:srgbClr val="163C46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Буратин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6000" dirty="0" smtClean="0">
                <a:ln>
                  <a:solidFill>
                    <a:srgbClr val="27697B"/>
                  </a:solidFill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Имена персонажей сказки</a:t>
            </a:r>
            <a:endParaRPr lang="ru-RU" sz="6000" dirty="0">
              <a:ln>
                <a:solidFill>
                  <a:srgbClr val="27697B"/>
                </a:solidFill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>
            <a:stCxn id="3082" idx="5"/>
            <a:endCxn id="41" idx="1"/>
          </p:cNvCxnSpPr>
          <p:nvPr/>
        </p:nvCxnSpPr>
        <p:spPr>
          <a:xfrm rot="16200000" flipH="1">
            <a:off x="5130710" y="1058752"/>
            <a:ext cx="892368" cy="6066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42" idx="1"/>
          </p:cNvCxnSpPr>
          <p:nvPr/>
        </p:nvCxnSpPr>
        <p:spPr>
          <a:xfrm rot="16200000" flipH="1">
            <a:off x="5072066" y="1500174"/>
            <a:ext cx="951012" cy="6652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40" idx="2"/>
          </p:cNvCxnSpPr>
          <p:nvPr/>
        </p:nvCxnSpPr>
        <p:spPr>
          <a:xfrm rot="5400000" flipH="1" flipV="1">
            <a:off x="5038728" y="1538274"/>
            <a:ext cx="995370" cy="6429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31" idx="5"/>
          </p:cNvCxnSpPr>
          <p:nvPr/>
        </p:nvCxnSpPr>
        <p:spPr>
          <a:xfrm rot="16200000" flipH="1">
            <a:off x="5094991" y="3166173"/>
            <a:ext cx="963806" cy="6066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39" idx="3"/>
          </p:cNvCxnSpPr>
          <p:nvPr/>
        </p:nvCxnSpPr>
        <p:spPr>
          <a:xfrm rot="5400000" flipH="1" flipV="1">
            <a:off x="5130710" y="1071546"/>
            <a:ext cx="905162" cy="5938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32" idx="5"/>
            <a:endCxn id="46" idx="1"/>
          </p:cNvCxnSpPr>
          <p:nvPr/>
        </p:nvCxnSpPr>
        <p:spPr>
          <a:xfrm rot="16200000" flipH="1">
            <a:off x="5130710" y="3630520"/>
            <a:ext cx="892368" cy="6066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43" idx="3"/>
          </p:cNvCxnSpPr>
          <p:nvPr/>
        </p:nvCxnSpPr>
        <p:spPr>
          <a:xfrm rot="5400000" flipH="1" flipV="1">
            <a:off x="5112547" y="3161411"/>
            <a:ext cx="941488" cy="5938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44" idx="2"/>
          </p:cNvCxnSpPr>
          <p:nvPr/>
        </p:nvCxnSpPr>
        <p:spPr>
          <a:xfrm rot="5400000" flipH="1" flipV="1">
            <a:off x="5074447" y="3645695"/>
            <a:ext cx="995370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RECYCLER\S-1-5-21-1482476501-1708537768-1801674531-500\Dc4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4774074"/>
            <a:ext cx="2071670" cy="2083926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D49B"/>
              </a:clrFrom>
              <a:clrTo>
                <a:srgbClr val="FAD4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4924" y="4572008"/>
            <a:ext cx="1799075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4786322"/>
            <a:ext cx="207167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14744" y="4429132"/>
            <a:ext cx="1621808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5143512"/>
            <a:ext cx="129313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4777749"/>
            <a:ext cx="1857388" cy="208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214282" y="2786058"/>
            <a:ext cx="5000625" cy="1922462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Черепаха…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Владелец кукольного театра …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Девочка с </a:t>
            </a:r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голубыми</a:t>
            </a:r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 волосами…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Пудель …</a:t>
            </a:r>
            <a:endParaRPr lang="ru-RU" sz="3600" kern="10" spc="-18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214282" y="714356"/>
            <a:ext cx="5000625" cy="19224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Кот …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Продавец пиявок …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Лиса …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Грустный влюблённый поэт …</a:t>
            </a:r>
            <a:endParaRPr lang="ru-RU" sz="3600" kern="10" spc="-18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</p:txBody>
      </p:sp>
      <p:sp>
        <p:nvSpPr>
          <p:cNvPr id="3081" name="WordArt 9"/>
          <p:cNvSpPr>
            <a:spLocks noChangeArrowheads="1" noChangeShapeType="1" noTextEdit="1"/>
          </p:cNvSpPr>
          <p:nvPr/>
        </p:nvSpPr>
        <p:spPr bwMode="auto">
          <a:xfrm>
            <a:off x="6143636" y="714356"/>
            <a:ext cx="2786082" cy="39290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Алиса</a:t>
            </a:r>
          </a:p>
          <a:p>
            <a:pPr algn="l" rtl="0"/>
            <a:r>
              <a:rPr lang="ru-RU" sz="3600" kern="10" spc="-18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Пьеро</a:t>
            </a:r>
          </a:p>
          <a:p>
            <a:pPr algn="l" rtl="0"/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Базилио</a:t>
            </a:r>
            <a:endParaRPr lang="ru-RU" sz="3600" kern="10" spc="-180" dirty="0" smtClean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  <a:p>
            <a:pPr algn="l" rtl="0"/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Дуремар</a:t>
            </a:r>
            <a:endParaRPr lang="ru-RU" sz="3600" kern="10" spc="-180" dirty="0" smtClean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  <a:p>
            <a:pPr algn="l" rtl="0"/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Мальвина</a:t>
            </a:r>
            <a:endParaRPr lang="ru-RU" sz="3600" kern="10" spc="-180" dirty="0" smtClean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  <a:p>
            <a:pPr algn="l" rtl="0"/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Артемон</a:t>
            </a:r>
            <a:endParaRPr lang="ru-RU" sz="3600" kern="10" spc="-180" dirty="0" smtClean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  <a:p>
            <a:pPr algn="l" rtl="0"/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Тортила</a:t>
            </a:r>
            <a:endParaRPr lang="ru-RU" sz="3600" kern="10" spc="-180" dirty="0" smtClean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  <a:p>
            <a:pPr algn="l" rtl="0"/>
            <a:r>
              <a:rPr lang="ru-RU" sz="3600" kern="10" spc="-18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 Narrow"/>
              </a:rPr>
              <a:t>Карабас-Барабас</a:t>
            </a:r>
            <a:endParaRPr lang="ru-RU" sz="3600" kern="10" spc="-18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 Narrow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5143504" y="785794"/>
            <a:ext cx="152400" cy="3724300"/>
            <a:chOff x="5143504" y="785794"/>
            <a:chExt cx="152400" cy="3724300"/>
          </a:xfrm>
        </p:grpSpPr>
        <p:sp>
          <p:nvSpPr>
            <p:cNvPr id="3082" name="Oval 10"/>
            <p:cNvSpPr>
              <a:spLocks noChangeArrowheads="1"/>
            </p:cNvSpPr>
            <p:nvPr/>
          </p:nvSpPr>
          <p:spPr bwMode="auto">
            <a:xfrm>
              <a:off x="5143504" y="785794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5143504" y="1285860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5143504" y="178592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143504" y="2285992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Oval 10"/>
            <p:cNvSpPr>
              <a:spLocks noChangeArrowheads="1"/>
            </p:cNvSpPr>
            <p:nvPr/>
          </p:nvSpPr>
          <p:spPr bwMode="auto">
            <a:xfrm>
              <a:off x="5143504" y="285749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Oval 10"/>
            <p:cNvSpPr>
              <a:spLocks noChangeArrowheads="1"/>
            </p:cNvSpPr>
            <p:nvPr/>
          </p:nvSpPr>
          <p:spPr bwMode="auto">
            <a:xfrm>
              <a:off x="5143504" y="3357562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5143504" y="3857628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Oval 10"/>
            <p:cNvSpPr>
              <a:spLocks noChangeArrowheads="1"/>
            </p:cNvSpPr>
            <p:nvPr/>
          </p:nvSpPr>
          <p:spPr bwMode="auto">
            <a:xfrm>
              <a:off x="5143504" y="4357694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857884" y="785794"/>
            <a:ext cx="152400" cy="3724300"/>
            <a:chOff x="5143504" y="785794"/>
            <a:chExt cx="152400" cy="3724300"/>
          </a:xfrm>
        </p:grpSpPr>
        <p:sp>
          <p:nvSpPr>
            <p:cNvPr id="39" name="Oval 10"/>
            <p:cNvSpPr>
              <a:spLocks noChangeArrowheads="1"/>
            </p:cNvSpPr>
            <p:nvPr/>
          </p:nvSpPr>
          <p:spPr bwMode="auto">
            <a:xfrm>
              <a:off x="5143504" y="785794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Oval 10"/>
            <p:cNvSpPr>
              <a:spLocks noChangeArrowheads="1"/>
            </p:cNvSpPr>
            <p:nvPr/>
          </p:nvSpPr>
          <p:spPr bwMode="auto">
            <a:xfrm>
              <a:off x="5143504" y="1285860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5143504" y="178592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Oval 10"/>
            <p:cNvSpPr>
              <a:spLocks noChangeArrowheads="1"/>
            </p:cNvSpPr>
            <p:nvPr/>
          </p:nvSpPr>
          <p:spPr bwMode="auto">
            <a:xfrm>
              <a:off x="5143504" y="2285992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5143504" y="285749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Oval 10"/>
            <p:cNvSpPr>
              <a:spLocks noChangeArrowheads="1"/>
            </p:cNvSpPr>
            <p:nvPr/>
          </p:nvSpPr>
          <p:spPr bwMode="auto">
            <a:xfrm>
              <a:off x="5143504" y="3357562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Oval 10"/>
            <p:cNvSpPr>
              <a:spLocks noChangeArrowheads="1"/>
            </p:cNvSpPr>
            <p:nvPr/>
          </p:nvSpPr>
          <p:spPr bwMode="auto">
            <a:xfrm>
              <a:off x="5143504" y="3857628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Oval 10"/>
            <p:cNvSpPr>
              <a:spLocks noChangeArrowheads="1"/>
            </p:cNvSpPr>
            <p:nvPr/>
          </p:nvSpPr>
          <p:spPr bwMode="auto">
            <a:xfrm>
              <a:off x="5143504" y="4357694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4294967295"/>
          </p:nvPr>
        </p:nvGraphicFramePr>
        <p:xfrm>
          <a:off x="214282" y="214291"/>
          <a:ext cx="8786874" cy="6554454"/>
        </p:xfrm>
        <a:graphic>
          <a:graphicData uri="http://schemas.openxmlformats.org/drawingml/2006/table">
            <a:tbl>
              <a:tblPr/>
              <a:tblGrid>
                <a:gridCol w="4786346"/>
                <a:gridCol w="4000528"/>
              </a:tblGrid>
              <a:tr h="659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Признаки </a:t>
                      </a:r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повести</a:t>
                      </a:r>
                      <a:endParaRPr lang="ru-RU" sz="4000" dirty="0">
                        <a:solidFill>
                          <a:srgbClr val="C0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0000FF"/>
                      </a:solidFill>
                      <a:prstDash val="soli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0000FF"/>
                      </a:solidFill>
                      <a:prstDash val="soli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Признаки </a:t>
                      </a:r>
                      <a:r>
                        <a:rPr lang="ru-RU" sz="4400" b="1" smtClean="0">
                          <a:solidFill>
                            <a:srgbClr val="C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сказки</a:t>
                      </a:r>
                      <a:endParaRPr lang="ru-RU" sz="4000" dirty="0">
                        <a:solidFill>
                          <a:srgbClr val="C0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0000FF"/>
                      </a:solidFill>
                      <a:prstDash val="soli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07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Большой </a:t>
                      </a: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объём</a:t>
                      </a:r>
                      <a:endParaRPr lang="ru-RU" sz="3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66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Деление </a:t>
                      </a: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главы</a:t>
                      </a:r>
                      <a:endParaRPr lang="ru-RU" sz="3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56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Много  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персонажей</a:t>
                      </a:r>
                      <a:endParaRPr lang="ru-RU" sz="3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56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4000" b="1" baseline="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</a:t>
                      </a: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ного </a:t>
                      </a: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событий </a:t>
                      </a:r>
                      <a:r>
                        <a:rPr lang="ru-RU" sz="4000" b="1" baseline="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4000" b="1" baseline="0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жизни </a:t>
                      </a: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героя</a:t>
                      </a:r>
                      <a:endParaRPr lang="ru-RU" sz="3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22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4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Описание событий </a:t>
                      </a:r>
                      <a:r>
                        <a:rPr lang="ru-RU" sz="40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течение долгого времени</a:t>
                      </a:r>
                      <a:endParaRPr lang="ru-RU" sz="3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33350" y="3929066"/>
            <a:ext cx="2110650" cy="278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Заголовок 12"/>
          <p:cNvSpPr txBox="1">
            <a:spLocks/>
          </p:cNvSpPr>
          <p:nvPr/>
        </p:nvSpPr>
        <p:spPr>
          <a:xfrm>
            <a:off x="5000628" y="857232"/>
            <a:ext cx="350046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 Зачин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2"/>
          <p:cNvSpPr txBox="1">
            <a:spLocks/>
          </p:cNvSpPr>
          <p:nvPr/>
        </p:nvSpPr>
        <p:spPr>
          <a:xfrm>
            <a:off x="5000628" y="1571612"/>
            <a:ext cx="4143372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 Развитие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действия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2"/>
          <p:cNvSpPr txBox="1">
            <a:spLocks/>
          </p:cNvSpPr>
          <p:nvPr/>
        </p:nvSpPr>
        <p:spPr>
          <a:xfrm>
            <a:off x="5000628" y="2928934"/>
            <a:ext cx="414337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3. Кульминация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2"/>
          <p:cNvSpPr txBox="1">
            <a:spLocks/>
          </p:cNvSpPr>
          <p:nvPr/>
        </p:nvSpPr>
        <p:spPr>
          <a:xfrm>
            <a:off x="5000628" y="4071942"/>
            <a:ext cx="414337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4. Развязка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2"/>
          <p:cNvSpPr txBox="1">
            <a:spLocks/>
          </p:cNvSpPr>
          <p:nvPr/>
        </p:nvSpPr>
        <p:spPr>
          <a:xfrm>
            <a:off x="5000628" y="5286388"/>
            <a:ext cx="414337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Мораль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(урок)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42908" y="0"/>
            <a:ext cx="5143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218574">
            <a:off x="5698541" y="789722"/>
            <a:ext cx="2957228" cy="552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9" descr="AG00090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448212" y="2695664"/>
            <a:ext cx="395477" cy="57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9" descr="AG00090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733832" y="2838540"/>
            <a:ext cx="395477" cy="57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4143372" cy="6830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786446" y="1357298"/>
            <a:ext cx="2935871" cy="379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4873" y="1714488"/>
            <a:ext cx="341826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424304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9" descr="AG00090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019584" y="2695664"/>
            <a:ext cx="395477" cy="57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20"/>
          <p:cNvSpPr txBox="1">
            <a:spLocks/>
          </p:cNvSpPr>
          <p:nvPr/>
        </p:nvSpPr>
        <p:spPr>
          <a:xfrm>
            <a:off x="0" y="0"/>
            <a:ext cx="4429124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_RussDecor" pitchFamily="82" charset="-52"/>
                <a:ea typeface="+mj-ea"/>
                <a:cs typeface="Times New Roman" pitchFamily="18" charset="0"/>
              </a:rPr>
              <a:t>Почему ключик должен быть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solidFill>
                  <a:srgbClr val="0000CC"/>
                </a:solidFill>
                <a:latin typeface="a_RussDecor" pitchFamily="82" charset="-52"/>
                <a:ea typeface="+mj-ea"/>
                <a:cs typeface="Times New Roman" pitchFamily="18" charset="0"/>
              </a:rPr>
              <a:t>обязательно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solidFill>
                  <a:srgbClr val="0000CC"/>
                </a:solidFill>
                <a:latin typeface="a_RussDecor" pitchFamily="82" charset="-52"/>
                <a:ea typeface="+mj-ea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  <a:latin typeface="a_RussDecor" pitchFamily="82" charset="-52"/>
                <a:ea typeface="+mj-ea"/>
                <a:cs typeface="Times New Roman" pitchFamily="18" charset="0"/>
              </a:rPr>
              <a:t>золотым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_RussDecor" pitchFamily="82" charset="-52"/>
                <a:ea typeface="+mj-ea"/>
                <a:cs typeface="Times New Roman" pitchFamily="18" charset="0"/>
              </a:rPr>
              <a:t>?       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_RussDecor" pitchFamily="82" charset="-52"/>
              <a:ea typeface="+mj-ea"/>
              <a:cs typeface="Times New Roman" pitchFamily="18" charset="0"/>
            </a:endParaRPr>
          </a:p>
        </p:txBody>
      </p:sp>
      <p:grpSp>
        <p:nvGrpSpPr>
          <p:cNvPr id="3" name="Группа 22"/>
          <p:cNvGrpSpPr/>
          <p:nvPr/>
        </p:nvGrpSpPr>
        <p:grpSpPr>
          <a:xfrm>
            <a:off x="0" y="0"/>
            <a:ext cx="4500562" cy="6858000"/>
            <a:chOff x="357158" y="357166"/>
            <a:chExt cx="4000528" cy="614366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357158" y="357166"/>
              <a:ext cx="4000528" cy="61436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71472" y="642918"/>
              <a:ext cx="3672252" cy="5143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6" name="Picture 15" descr="C:\Documents and Settings\Admin\Рабочий стол\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390104" flipV="1">
            <a:off x="2809242" y="2804205"/>
            <a:ext cx="1647332" cy="710251"/>
          </a:xfrm>
          <a:prstGeom prst="rect">
            <a:avLst/>
          </a:prstGeom>
          <a:noFill/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143116"/>
            <a:ext cx="214310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Группа 11"/>
          <p:cNvGrpSpPr/>
          <p:nvPr/>
        </p:nvGrpSpPr>
        <p:grpSpPr>
          <a:xfrm>
            <a:off x="7072330" y="285729"/>
            <a:ext cx="1643042" cy="1785949"/>
            <a:chOff x="6810372" y="0"/>
            <a:chExt cx="2333628" cy="2333628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10372" y="0"/>
              <a:ext cx="2333628" cy="2333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2" name="Picture 11" descr="Etoile 0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9757414">
              <a:off x="7986043" y="56457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11" descr="Etoile 0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9757414">
              <a:off x="8782744" y="842251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11" descr="Etoile 0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8158049">
              <a:off x="8376107" y="72422"/>
              <a:ext cx="662592" cy="66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1" descr="Etoile 01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9757414">
              <a:off x="8396434" y="1181205"/>
              <a:ext cx="206341" cy="206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11" descr="Etoile 01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715272" y="500042"/>
              <a:ext cx="214314" cy="214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" name="Picture 6" descr="C:\Documents and Settings\Admin\Рабочий стол\animaciya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816764">
            <a:off x="4749725" y="3872450"/>
            <a:ext cx="2291752" cy="1839131"/>
          </a:xfrm>
          <a:prstGeom prst="rect">
            <a:avLst/>
          </a:prstGeom>
          <a:noFill/>
        </p:spPr>
      </p:pic>
      <p:pic>
        <p:nvPicPr>
          <p:cNvPr id="58" name="Picture 11" descr="C:\Documents and Settings\Admin\Рабочий стол\kolts49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2066" y="928670"/>
            <a:ext cx="761374" cy="438149"/>
          </a:xfrm>
          <a:prstGeom prst="rect">
            <a:avLst/>
          </a:prstGeom>
          <a:noFill/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2000240"/>
            <a:ext cx="1571636" cy="98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786190"/>
            <a:ext cx="3429024" cy="307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2" name="Заголовок 20"/>
          <p:cNvSpPr txBox="1">
            <a:spLocks/>
          </p:cNvSpPr>
          <p:nvPr/>
        </p:nvSpPr>
        <p:spPr>
          <a:xfrm>
            <a:off x="0" y="0"/>
            <a:ext cx="5000628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</a:rPr>
              <a:t>Волшебная палочка, </a:t>
            </a:r>
          </a:p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</a:rPr>
              <a:t>метла </a:t>
            </a:r>
          </a:p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</a:rPr>
              <a:t>Бабы-яги </a:t>
            </a:r>
          </a:p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</a:rPr>
              <a:t>и волшебное полено сделаны </a:t>
            </a:r>
          </a:p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</a:rPr>
              <a:t>из одного дерева? </a:t>
            </a:r>
          </a:p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</a:rPr>
              <a:t>Что это за</a:t>
            </a:r>
            <a:r>
              <a:rPr lang="ru-RU" sz="5400" dirty="0" smtClean="0">
                <a:solidFill>
                  <a:srgbClr val="0000CC"/>
                </a:solidFill>
                <a:latin typeface="a_RussDecor" pitchFamily="82" charset="-52"/>
                <a:ea typeface="+mj-ea"/>
                <a:cs typeface="Times New Roman" pitchFamily="18" charset="0"/>
              </a:rPr>
              <a:t> </a:t>
            </a:r>
          </a:p>
          <a:p>
            <a:pPr lvl="0"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5400" dirty="0" smtClean="0">
                <a:solidFill>
                  <a:srgbClr val="C00000"/>
                </a:solidFill>
                <a:latin typeface="a_RussDecor" pitchFamily="82" charset="-52"/>
              </a:rPr>
              <a:t>дерево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_RussDecor" pitchFamily="82" charset="-52"/>
                <a:ea typeface="+mj-ea"/>
                <a:cs typeface="Times New Roman" pitchFamily="18" charset="0"/>
              </a:rPr>
              <a:t>?       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_RussDecor" pitchFamily="82" charset="-52"/>
              <a:ea typeface="+mj-ea"/>
              <a:cs typeface="Times New Roman" pitchFamily="18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07206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7" y="142852"/>
            <a:ext cx="319676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Группа 12"/>
          <p:cNvGrpSpPr/>
          <p:nvPr/>
        </p:nvGrpSpPr>
        <p:grpSpPr>
          <a:xfrm>
            <a:off x="7929586" y="1285860"/>
            <a:ext cx="928694" cy="928694"/>
            <a:chOff x="6810372" y="0"/>
            <a:chExt cx="2333628" cy="2333628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10372" y="0"/>
              <a:ext cx="2333628" cy="2333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11" descr="Etoile 0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9757414">
              <a:off x="7986043" y="56457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1" descr="Etoile 0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9757414">
              <a:off x="8782744" y="842251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1" descr="Etoile 01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8158049">
              <a:off x="8376107" y="72422"/>
              <a:ext cx="662592" cy="66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1" descr="Etoile 01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9757414">
              <a:off x="8396434" y="1181205"/>
              <a:ext cx="206341" cy="206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1" descr="Etoile 01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715272" y="500042"/>
              <a:ext cx="214314" cy="214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208</Words>
  <Application>Microsoft Office PowerPoint</Application>
  <PresentationFormat>Экран (4:3)</PresentationFormat>
  <Paragraphs>79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Литература </dc:title>
  <dc:subject>Толстой А. Н. «Приключения Буратино или Золотой ключик»</dc:subject>
  <dc:creator>Орлова Т. И. (г. Камышин)</dc:creator>
  <cp:keywords>Герои сказки. Два мира в сказке.</cp:keywords>
  <dc:description>Автор: Орлова Т. И. – учитель начальных классов МБОУ СОШ № 19 г. Камышин ∙ 2012</dc:description>
  <cp:lastModifiedBy>Admin</cp:lastModifiedBy>
  <cp:revision>124</cp:revision>
  <dcterms:modified xsi:type="dcterms:W3CDTF">2012-04-23T21:28:55Z</dcterms:modified>
  <cp:category>2 класс (программа Л. В. Занкова)</cp:category>
</cp:coreProperties>
</file>