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7" r:id="rId4"/>
    <p:sldId id="263" r:id="rId5"/>
    <p:sldId id="268" r:id="rId6"/>
    <p:sldId id="260" r:id="rId7"/>
    <p:sldId id="270" r:id="rId8"/>
    <p:sldId id="262" r:id="rId9"/>
    <p:sldId id="271" r:id="rId10"/>
    <p:sldId id="261" r:id="rId11"/>
    <p:sldId id="266" r:id="rId12"/>
    <p:sldId id="269" r:id="rId13"/>
    <p:sldId id="26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Rg st="1" end="4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0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heck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heck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heck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heck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heck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heck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heck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heck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heck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heck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hecker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116632"/>
            <a:ext cx="878497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6600" b="1" dirty="0" smtClean="0">
                <a:solidFill>
                  <a:srgbClr val="7030A0"/>
                </a:solidFill>
                <a:latin typeface="Monotype Corsiva" pitchFamily="66" charset="0"/>
              </a:rPr>
              <a:t>Презентация</a:t>
            </a:r>
            <a:endParaRPr lang="en-US" sz="6600" b="1" dirty="0">
              <a:solidFill>
                <a:srgbClr val="7030A0"/>
              </a:solidFill>
              <a:latin typeface="Monotype Corsiva" pitchFamily="66" charset="0"/>
            </a:endParaRPr>
          </a:p>
          <a:p>
            <a:pPr algn="ctr">
              <a:defRPr/>
            </a:pPr>
            <a:r>
              <a:rPr lang="ru-RU" sz="3600" dirty="0" smtClean="0">
                <a:solidFill>
                  <a:srgbClr val="7030A0"/>
                </a:solidFill>
                <a:latin typeface="Monotype Corsiva" pitchFamily="66" charset="0"/>
              </a:rPr>
              <a:t>Для </a:t>
            </a:r>
          </a:p>
          <a:p>
            <a:pPr algn="ctr">
              <a:defRPr/>
            </a:pPr>
            <a:r>
              <a:rPr lang="ru-RU" sz="3600" dirty="0" smtClean="0">
                <a:solidFill>
                  <a:srgbClr val="7030A0"/>
                </a:solidFill>
                <a:latin typeface="Monotype Corsiva" pitchFamily="66" charset="0"/>
              </a:rPr>
              <a:t>Дистанционной олимпиады по музыке 1-4 класс 3 тур 2016-2017 учебный год</a:t>
            </a:r>
            <a:r>
              <a:rPr lang="ru-RU" sz="3600" dirty="0">
                <a:solidFill>
                  <a:schemeClr val="accent4"/>
                </a:solidFill>
                <a:latin typeface="Monotype Corsiva" pitchFamily="66" charset="0"/>
              </a:rPr>
              <a:t/>
            </a:r>
            <a:br>
              <a:rPr lang="ru-RU" sz="3600" dirty="0">
                <a:solidFill>
                  <a:schemeClr val="accent4"/>
                </a:solidFill>
                <a:latin typeface="Monotype Corsiva" pitchFamily="66" charset="0"/>
              </a:rPr>
            </a:br>
            <a:endParaRPr lang="ru-RU" sz="3600" dirty="0">
              <a:solidFill>
                <a:schemeClr val="accent4"/>
              </a:solidFill>
              <a:latin typeface="Monotype Corsiva" pitchFamily="66" charset="0"/>
            </a:endParaRPr>
          </a:p>
          <a:p>
            <a:pPr algn="r">
              <a:defRPr/>
            </a:pPr>
            <a:endParaRPr lang="ru-RU" dirty="0">
              <a:solidFill>
                <a:srgbClr val="7030A0"/>
              </a:solidFill>
              <a:latin typeface="Monotype Corsiva" pitchFamily="66" charset="0"/>
            </a:endParaRPr>
          </a:p>
          <a:p>
            <a:pPr algn="r">
              <a:defRPr/>
            </a:pPr>
            <a:endParaRPr lang="ru-RU" sz="2400" b="1" dirty="0" smtClean="0">
              <a:solidFill>
                <a:srgbClr val="7030A0"/>
              </a:solidFill>
              <a:latin typeface="Monotype Corsiva" pitchFamily="66" charset="0"/>
            </a:endParaRPr>
          </a:p>
          <a:p>
            <a:pPr algn="r">
              <a:defRPr/>
            </a:pPr>
            <a:endParaRPr lang="ru-RU" sz="2400" b="1" dirty="0">
              <a:solidFill>
                <a:srgbClr val="7030A0"/>
              </a:solidFill>
              <a:latin typeface="Monotype Corsiva" pitchFamily="66" charset="0"/>
            </a:endParaRPr>
          </a:p>
          <a:p>
            <a:pPr algn="ctr">
              <a:defRPr/>
            </a:pPr>
            <a:r>
              <a:rPr lang="ru-RU" b="1" dirty="0" err="1" smtClean="0">
                <a:solidFill>
                  <a:srgbClr val="7030A0"/>
                </a:solidFill>
                <a:latin typeface="Monotype Corsiva" pitchFamily="66" charset="0"/>
              </a:rPr>
              <a:t>Сатвалова</a:t>
            </a:r>
            <a:r>
              <a:rPr lang="ru-RU" b="1" dirty="0" smtClean="0">
                <a:solidFill>
                  <a:srgbClr val="7030A0"/>
                </a:solidFill>
                <a:latin typeface="Monotype Corsiva" pitchFamily="66" charset="0"/>
              </a:rPr>
              <a:t> Вика  </a:t>
            </a:r>
          </a:p>
          <a:p>
            <a:pPr algn="ctr">
              <a:defRPr/>
            </a:pPr>
            <a:r>
              <a:rPr lang="ru-RU" b="1" dirty="0" smtClean="0">
                <a:solidFill>
                  <a:srgbClr val="7030A0"/>
                </a:solidFill>
                <a:latin typeface="Monotype Corsiva" pitchFamily="66" charset="0"/>
              </a:rPr>
              <a:t>1а класс</a:t>
            </a:r>
          </a:p>
          <a:p>
            <a:pPr algn="ctr">
              <a:defRPr/>
            </a:pPr>
            <a:endParaRPr lang="ru-RU" b="1" dirty="0">
              <a:solidFill>
                <a:srgbClr val="7030A0"/>
              </a:solidFill>
              <a:latin typeface="Monotype Corsiva" pitchFamily="66" charset="0"/>
            </a:endParaRPr>
          </a:p>
          <a:p>
            <a:pPr algn="just">
              <a:defRPr/>
            </a:pPr>
            <a:r>
              <a:rPr lang="ru-RU" b="1" dirty="0" smtClean="0">
                <a:solidFill>
                  <a:srgbClr val="7030A0"/>
                </a:solidFill>
                <a:latin typeface="Monotype Corsiva" pitchFamily="66" charset="0"/>
              </a:rPr>
              <a:t>                                                                         </a:t>
            </a:r>
            <a:endParaRPr lang="ru-RU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 advTm="5000">
    <p:check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Monotype Corsiva" pitchFamily="66" charset="0"/>
              </a:rPr>
              <a:t>Музыкально </a:t>
            </a:r>
            <a:r>
              <a:rPr lang="ru-RU" b="1" dirty="0" smtClean="0">
                <a:solidFill>
                  <a:srgbClr val="7030A0"/>
                </a:solidFill>
                <a:latin typeface="Monotype Corsiva" pitchFamily="66" charset="0"/>
              </a:rPr>
              <a:t>-теоретический </a:t>
            </a:r>
            <a:br>
              <a:rPr lang="ru-RU" b="1" dirty="0" smtClean="0">
                <a:solidFill>
                  <a:srgbClr val="7030A0"/>
                </a:solidFill>
                <a:latin typeface="Monotype Corsiva" pitchFamily="66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Monotype Corsiva" pitchFamily="66" charset="0"/>
              </a:rPr>
              <a:t>анализ </a:t>
            </a:r>
            <a:r>
              <a:rPr lang="ru-RU" b="1" dirty="0" smtClean="0">
                <a:solidFill>
                  <a:srgbClr val="7030A0"/>
                </a:solidFill>
                <a:latin typeface="Monotype Corsiva" pitchFamily="66" charset="0"/>
              </a:rPr>
              <a:t>песен</a:t>
            </a:r>
            <a:endParaRPr lang="ru-RU" b="1" dirty="0">
              <a:solidFill>
                <a:srgbClr val="7030A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3786214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7030A0"/>
                </a:solidFill>
                <a:latin typeface="Monotype Corsiva" pitchFamily="66" charset="0"/>
              </a:rPr>
              <a:t>	</a:t>
            </a:r>
            <a:r>
              <a:rPr lang="ru-RU" sz="5600" dirty="0" smtClean="0">
                <a:solidFill>
                  <a:srgbClr val="7030A0"/>
                </a:solidFill>
                <a:latin typeface="Monotype Corsiva" pitchFamily="66" charset="0"/>
              </a:rPr>
              <a:t>Кинофильм «Приключение Буратино» очень музыкальный. Каждая песня это не просто слова и музыка к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dirty="0" smtClean="0">
                <a:solidFill>
                  <a:srgbClr val="7030A0"/>
                </a:solidFill>
                <a:latin typeface="Monotype Corsiva" pitchFamily="66" charset="0"/>
              </a:rPr>
              <a:t>происходящему на экране, это в первую  очередь характеристика героев фильма, которая помогает нам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dirty="0" smtClean="0">
                <a:solidFill>
                  <a:srgbClr val="7030A0"/>
                </a:solidFill>
                <a:latin typeface="Monotype Corsiva" pitchFamily="66" charset="0"/>
              </a:rPr>
              <a:t>относится к этим персонажам  хорошо или плохо, сочувствовать, сопереживать или наоборот негодовать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dirty="0" smtClean="0">
                <a:solidFill>
                  <a:srgbClr val="7030A0"/>
                </a:solidFill>
                <a:latin typeface="Monotype Corsiva" pitchFamily="66" charset="0"/>
              </a:rPr>
              <a:t>относительно их поведения.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dirty="0" smtClean="0">
                <a:solidFill>
                  <a:srgbClr val="7030A0"/>
                </a:solidFill>
                <a:latin typeface="Monotype Corsiva" pitchFamily="66" charset="0"/>
              </a:rPr>
              <a:t>	</a:t>
            </a:r>
            <a:r>
              <a:rPr lang="ru-RU" sz="5600" dirty="0" smtClean="0">
                <a:solidFill>
                  <a:srgbClr val="7030A0"/>
                </a:solidFill>
                <a:latin typeface="Monotype Corsiva" pitchFamily="66" charset="0"/>
              </a:rPr>
              <a:t>Во-вторых  это очень богатые по музыкальной форме произведения.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dirty="0" smtClean="0">
                <a:solidFill>
                  <a:srgbClr val="7030A0"/>
                </a:solidFill>
                <a:latin typeface="Monotype Corsiva" pitchFamily="66" charset="0"/>
              </a:rPr>
              <a:t>	</a:t>
            </a:r>
            <a:r>
              <a:rPr lang="ru-RU" sz="5600" dirty="0" smtClean="0">
                <a:solidFill>
                  <a:srgbClr val="7030A0"/>
                </a:solidFill>
                <a:latin typeface="Monotype Corsiva" pitchFamily="66" charset="0"/>
              </a:rPr>
              <a:t>Так песенка </a:t>
            </a:r>
            <a:r>
              <a:rPr lang="ru-RU" sz="5600" dirty="0" err="1" smtClean="0">
                <a:solidFill>
                  <a:srgbClr val="7030A0"/>
                </a:solidFill>
                <a:latin typeface="Monotype Corsiva" pitchFamily="66" charset="0"/>
              </a:rPr>
              <a:t>Дуремара</a:t>
            </a:r>
            <a:r>
              <a:rPr lang="ru-RU" sz="5600" dirty="0" smtClean="0">
                <a:solidFill>
                  <a:srgbClr val="7030A0"/>
                </a:solidFill>
                <a:latin typeface="Monotype Corsiva" pitchFamily="66" charset="0"/>
              </a:rPr>
              <a:t> полностью раскрывает нам этот весьма противоречивый персонаж. Спокойная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dirty="0" smtClean="0">
                <a:solidFill>
                  <a:srgbClr val="7030A0"/>
                </a:solidFill>
                <a:latin typeface="Monotype Corsiva" pitchFamily="66" charset="0"/>
              </a:rPr>
              <a:t>музыка, добрые простые слова и вот нам кажется, что </a:t>
            </a:r>
            <a:r>
              <a:rPr lang="ru-RU" sz="5600" dirty="0" err="1" smtClean="0">
                <a:solidFill>
                  <a:srgbClr val="7030A0"/>
                </a:solidFill>
                <a:latin typeface="Monotype Corsiva" pitchFamily="66" charset="0"/>
              </a:rPr>
              <a:t>Дуремар</a:t>
            </a:r>
            <a:r>
              <a:rPr lang="ru-RU" sz="5600" dirty="0" smtClean="0">
                <a:solidFill>
                  <a:srgbClr val="7030A0"/>
                </a:solidFill>
                <a:latin typeface="Monotype Corsiva" pitchFamily="66" charset="0"/>
              </a:rPr>
              <a:t> – это милый дядечка, любитель природы, но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dirty="0" smtClean="0">
                <a:solidFill>
                  <a:srgbClr val="7030A0"/>
                </a:solidFill>
                <a:latin typeface="Monotype Corsiva" pitchFamily="66" charset="0"/>
              </a:rPr>
              <a:t>нет музыка набирает темп и перед нами предстает истинное лицо </a:t>
            </a:r>
            <a:r>
              <a:rPr lang="ru-RU" sz="5600" dirty="0" err="1" smtClean="0">
                <a:solidFill>
                  <a:srgbClr val="7030A0"/>
                </a:solidFill>
                <a:latin typeface="Monotype Corsiva" pitchFamily="66" charset="0"/>
              </a:rPr>
              <a:t>Дуремара</a:t>
            </a:r>
            <a:r>
              <a:rPr lang="ru-RU" sz="5600" dirty="0" smtClean="0">
                <a:solidFill>
                  <a:srgbClr val="7030A0"/>
                </a:solidFill>
                <a:latin typeface="Monotype Corsiva" pitchFamily="66" charset="0"/>
              </a:rPr>
              <a:t> – злого и корыстного дядьки,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dirty="0" smtClean="0">
                <a:solidFill>
                  <a:srgbClr val="7030A0"/>
                </a:solidFill>
                <a:latin typeface="Monotype Corsiva" pitchFamily="66" charset="0"/>
              </a:rPr>
              <a:t>готового за деньги на любое жульничество. Очень хорошо вписался в эту песенку хор «лягушек»  дополняющего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dirty="0" smtClean="0">
                <a:solidFill>
                  <a:srgbClr val="7030A0"/>
                </a:solidFill>
                <a:latin typeface="Monotype Corsiva" pitchFamily="66" charset="0"/>
              </a:rPr>
              <a:t>истинный образ </a:t>
            </a:r>
            <a:r>
              <a:rPr lang="ru-RU" sz="5600" dirty="0" err="1" smtClean="0">
                <a:solidFill>
                  <a:srgbClr val="7030A0"/>
                </a:solidFill>
                <a:latin typeface="Monotype Corsiva" pitchFamily="66" charset="0"/>
              </a:rPr>
              <a:t>Дуремара</a:t>
            </a:r>
            <a:r>
              <a:rPr lang="ru-RU" sz="5600" dirty="0" smtClean="0">
                <a:solidFill>
                  <a:srgbClr val="7030A0"/>
                </a:solidFill>
                <a:latin typeface="Monotype Corsiva" pitchFamily="66" charset="0"/>
              </a:rPr>
              <a:t>.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dirty="0" smtClean="0">
                <a:solidFill>
                  <a:srgbClr val="7030A0"/>
                </a:solidFill>
                <a:latin typeface="Monotype Corsiva" pitchFamily="66" charset="0"/>
              </a:rPr>
              <a:t>	Песня </a:t>
            </a:r>
            <a:r>
              <a:rPr lang="ru-RU" sz="5600" dirty="0" err="1" smtClean="0">
                <a:solidFill>
                  <a:srgbClr val="7030A0"/>
                </a:solidFill>
                <a:latin typeface="Monotype Corsiva" pitchFamily="66" charset="0"/>
              </a:rPr>
              <a:t>Тортиллы</a:t>
            </a:r>
            <a:r>
              <a:rPr lang="ru-RU" sz="5600" dirty="0" smtClean="0">
                <a:solidFill>
                  <a:srgbClr val="7030A0"/>
                </a:solidFill>
                <a:latin typeface="Monotype Corsiva" pitchFamily="66" charset="0"/>
              </a:rPr>
              <a:t>  - это очень красивый  и грустный романс  о чем то хорошем, но уже таком далеком .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dirty="0" smtClean="0">
                <a:solidFill>
                  <a:srgbClr val="7030A0"/>
                </a:solidFill>
                <a:latin typeface="Monotype Corsiva" pitchFamily="66" charset="0"/>
              </a:rPr>
              <a:t>Это песенка наших бабушек, очень мудрых и любящих нас.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dirty="0" smtClean="0">
                <a:solidFill>
                  <a:srgbClr val="7030A0"/>
                </a:solidFill>
                <a:latin typeface="Monotype Corsiva" pitchFamily="66" charset="0"/>
              </a:rPr>
              <a:t>	Песня «Фонарщиков»  таинственная</a:t>
            </a:r>
            <a:r>
              <a:rPr lang="ru-RU" sz="5600" dirty="0" smtClean="0">
                <a:solidFill>
                  <a:srgbClr val="7030A0"/>
                </a:solidFill>
                <a:latin typeface="Monotype Corsiva" pitchFamily="66" charset="0"/>
              </a:rPr>
              <a:t>, волшебная, вот ночь пришла - темно, но мне не страшно, потому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dirty="0" smtClean="0">
                <a:solidFill>
                  <a:srgbClr val="7030A0"/>
                </a:solidFill>
                <a:latin typeface="Monotype Corsiva" pitchFamily="66" charset="0"/>
              </a:rPr>
              <a:t>что должно случиться, что то хорошее.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dirty="0" smtClean="0">
                <a:solidFill>
                  <a:srgbClr val="7030A0"/>
                </a:solidFill>
                <a:latin typeface="Monotype Corsiva" pitchFamily="66" charset="0"/>
              </a:rPr>
              <a:t>	Музыка, слова, песни –  очень богаты, как по форме , так и по содержанию, возможно без  них фильм был бы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dirty="0" smtClean="0">
                <a:solidFill>
                  <a:srgbClr val="7030A0"/>
                </a:solidFill>
                <a:latin typeface="Monotype Corsiva" pitchFamily="66" charset="0"/>
              </a:rPr>
              <a:t>Грустным повествованием известной нам книги  «Золотой ключик, или Приключения Буратино» А.Н.Толстого.</a:t>
            </a:r>
          </a:p>
          <a:p>
            <a:pPr>
              <a:buNone/>
            </a:pPr>
            <a:r>
              <a:rPr lang="ru-RU" sz="5600" dirty="0" smtClean="0">
                <a:solidFill>
                  <a:srgbClr val="7030A0"/>
                </a:solidFill>
                <a:latin typeface="Monotype Corsiva" pitchFamily="66" charset="0"/>
              </a:rPr>
              <a:t>	</a:t>
            </a:r>
            <a:endParaRPr lang="ru-RU" sz="5600" dirty="0">
              <a:solidFill>
                <a:srgbClr val="7030A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642918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>
                <a:solidFill>
                  <a:srgbClr val="7030A0"/>
                </a:solidFill>
                <a:latin typeface="Monotype Corsiva" pitchFamily="66" charset="0"/>
              </a:rPr>
              <a:t>Понравившиеся песни</a:t>
            </a:r>
            <a:br>
              <a:rPr lang="ru-RU" b="1" dirty="0" smtClean="0">
                <a:solidFill>
                  <a:srgbClr val="7030A0"/>
                </a:solidFill>
                <a:latin typeface="Monotype Corsiva" pitchFamily="66" charset="0"/>
              </a:rPr>
            </a:br>
            <a:endParaRPr lang="ru-RU" b="1" dirty="0">
              <a:solidFill>
                <a:srgbClr val="7030A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  <a:latin typeface="Monotype Corsiva" pitchFamily="66" charset="0"/>
              </a:rPr>
              <a:t>Мне понравились все песни из кинофильма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  <a:latin typeface="Monotype Corsiva" pitchFamily="66" charset="0"/>
              </a:rPr>
              <a:t>«Приключения Буратино», неважно про добрых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  <a:latin typeface="Monotype Corsiva" pitchFamily="66" charset="0"/>
              </a:rPr>
              <a:t>персонажей они или про злых. Они очень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  <a:latin typeface="Monotype Corsiva" pitchFamily="66" charset="0"/>
              </a:rPr>
              <a:t>запоминающиеся , они все родом из детства , так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  <a:latin typeface="Monotype Corsiva" pitchFamily="66" charset="0"/>
              </a:rPr>
              <a:t>говорит моя мама. Из хорошего, доброго детства</a:t>
            </a:r>
            <a:r>
              <a:rPr lang="ru-RU" dirty="0" smtClean="0">
                <a:solidFill>
                  <a:srgbClr val="7030A0"/>
                </a:solidFill>
                <a:latin typeface="Monotype Corsiva" pitchFamily="66" charset="0"/>
              </a:rPr>
              <a:t>, где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  <a:latin typeface="Monotype Corsiva" pitchFamily="66" charset="0"/>
              </a:rPr>
              <a:t>добро всегда побеждает, а злодей просто получает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  <a:latin typeface="Monotype Corsiva" pitchFamily="66" charset="0"/>
              </a:rPr>
              <a:t>хороший урок и потом обязательно станет хорошим. 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  <a:latin typeface="Monotype Corsiva" pitchFamily="66" charset="0"/>
              </a:rPr>
              <a:t> </a:t>
            </a:r>
            <a:endParaRPr lang="ru-RU" dirty="0">
              <a:solidFill>
                <a:srgbClr val="7030A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slow">
    <p:check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latin typeface="Monotype Corsiva" pitchFamily="66" charset="0"/>
              </a:rPr>
              <a:t>Я бы хотела…</a:t>
            </a:r>
            <a:endParaRPr lang="ru-RU" b="1" dirty="0">
              <a:solidFill>
                <a:srgbClr val="7030A0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4000" dirty="0" smtClean="0">
                <a:solidFill>
                  <a:srgbClr val="7030A0"/>
                </a:solidFill>
                <a:latin typeface="Monotype Corsiva" pitchFamily="66" charset="0"/>
              </a:rPr>
              <a:t>Быть, как Буратино – веселой, иметь много друзей, уметь всегда им придти на помощь. Быть, как </a:t>
            </a:r>
            <a:r>
              <a:rPr lang="ru-RU" sz="4000" dirty="0" err="1" smtClean="0">
                <a:solidFill>
                  <a:srgbClr val="7030A0"/>
                </a:solidFill>
                <a:latin typeface="Monotype Corsiva" pitchFamily="66" charset="0"/>
              </a:rPr>
              <a:t>Мальвина</a:t>
            </a:r>
            <a:r>
              <a:rPr lang="ru-RU" sz="4000" dirty="0" smtClean="0">
                <a:solidFill>
                  <a:srgbClr val="7030A0"/>
                </a:solidFill>
                <a:latin typeface="Monotype Corsiva" pitchFamily="66" charset="0"/>
              </a:rPr>
              <a:t> – красивой и умной.</a:t>
            </a:r>
          </a:p>
          <a:p>
            <a:pPr>
              <a:buNone/>
            </a:pPr>
            <a:r>
              <a:rPr lang="ru-RU" sz="4000" dirty="0" smtClean="0">
                <a:solidFill>
                  <a:srgbClr val="7030A0"/>
                </a:solidFill>
                <a:latin typeface="Monotype Corsiva" pitchFamily="66" charset="0"/>
              </a:rPr>
              <a:t> 	Быть, как Пьеро – доброй и честной</a:t>
            </a:r>
            <a:r>
              <a:rPr lang="ru-RU" dirty="0" smtClean="0">
                <a:solidFill>
                  <a:srgbClr val="7030A0"/>
                </a:solidFill>
              </a:rPr>
              <a:t>. 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spd="slow">
    <p:check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8800" b="1" dirty="0" smtClean="0">
                <a:solidFill>
                  <a:srgbClr val="7030A0"/>
                </a:solidFill>
                <a:latin typeface="Monotype Corsiva" pitchFamily="66" charset="0"/>
              </a:rPr>
              <a:t>Спасибо за внимание</a:t>
            </a:r>
            <a:endParaRPr lang="ru-RU" sz="8800" b="1" dirty="0">
              <a:solidFill>
                <a:srgbClr val="7030A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latin typeface="Monotype Corsiva" pitchFamily="66" charset="0"/>
              </a:rPr>
              <a:t>Фильм </a:t>
            </a:r>
            <a:r>
              <a:rPr lang="ru-RU" dirty="0" smtClean="0">
                <a:solidFill>
                  <a:srgbClr val="7030A0"/>
                </a:solidFill>
              </a:rPr>
              <a:t>«</a:t>
            </a:r>
            <a:r>
              <a:rPr lang="ru-RU" b="1" dirty="0" smtClean="0">
                <a:solidFill>
                  <a:srgbClr val="7030A0"/>
                </a:solidFill>
                <a:latin typeface="Monotype Corsiva" pitchFamily="66" charset="0"/>
              </a:rPr>
              <a:t>Приключения Буратино»</a:t>
            </a:r>
            <a:endParaRPr lang="ru-RU" b="1" dirty="0">
              <a:solidFill>
                <a:srgbClr val="7030A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525963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7030A0"/>
                </a:solidFill>
                <a:latin typeface="Georgia" pitchFamily="18" charset="0"/>
              </a:rPr>
              <a:t>«</a:t>
            </a:r>
            <a:r>
              <a:rPr lang="ru-RU" dirty="0" smtClean="0">
                <a:solidFill>
                  <a:srgbClr val="7030A0"/>
                </a:solidFill>
                <a:latin typeface="Georgia" pitchFamily="18" charset="0"/>
              </a:rPr>
              <a:t>Приключения Буратино» — советский двухсерийный музыкальный телевизионный фильм по мотивам сказки Алексея Толстого «Золотой ключик, или Приключения Буратино», созданный на киностудии «</a:t>
            </a:r>
            <a:r>
              <a:rPr lang="ru-RU" dirty="0" err="1" smtClean="0">
                <a:solidFill>
                  <a:srgbClr val="7030A0"/>
                </a:solidFill>
                <a:latin typeface="Georgia" pitchFamily="18" charset="0"/>
              </a:rPr>
              <a:t>Беларусьфильм</a:t>
            </a:r>
            <a:r>
              <a:rPr lang="ru-RU" dirty="0" smtClean="0">
                <a:solidFill>
                  <a:srgbClr val="7030A0"/>
                </a:solidFill>
                <a:latin typeface="Georgia" pitchFamily="18" charset="0"/>
              </a:rPr>
              <a:t>» в 1975 году. Считается культовым. Телепремьера состоялась 1-2 января 1976 года</a:t>
            </a:r>
            <a:endParaRPr lang="ru-RU" dirty="0">
              <a:solidFill>
                <a:srgbClr val="7030A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3" descr="C:\Users\Dinis\Desktop\загружено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714356"/>
            <a:ext cx="3373461" cy="5189940"/>
          </a:xfrm>
          <a:prstGeom prst="rect">
            <a:avLst/>
          </a:prstGeom>
          <a:noFill/>
        </p:spPr>
      </p:pic>
      <p:pic>
        <p:nvPicPr>
          <p:cNvPr id="1028" name="Picture 4" descr="C:\Users\Dinis\Desktop\загружено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1785926"/>
            <a:ext cx="3643317" cy="272897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7030A0"/>
                </a:solidFill>
                <a:latin typeface="Monotype Corsiva" pitchFamily="66" charset="0"/>
              </a:rPr>
              <a:t>Актерский состав</a:t>
            </a:r>
            <a:endParaRPr lang="ru-RU" dirty="0">
              <a:solidFill>
                <a:srgbClr val="7030A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Monotype Corsiva" pitchFamily="66" charset="0"/>
              </a:rPr>
              <a:t>В ролях</a:t>
            </a:r>
          </a:p>
          <a:p>
            <a:r>
              <a:rPr lang="ru-RU" sz="2400" dirty="0" smtClean="0">
                <a:solidFill>
                  <a:srgbClr val="7030A0"/>
                </a:solidFill>
                <a:latin typeface="Monotype Corsiva" pitchFamily="66" charset="0"/>
              </a:rPr>
              <a:t>Дмитрий Иосифов — Буратино</a:t>
            </a:r>
          </a:p>
          <a:p>
            <a:r>
              <a:rPr lang="ru-RU" sz="2400" dirty="0" smtClean="0">
                <a:solidFill>
                  <a:srgbClr val="7030A0"/>
                </a:solidFill>
                <a:latin typeface="Monotype Corsiva" pitchFamily="66" charset="0"/>
              </a:rPr>
              <a:t>Татьяна Проценко — </a:t>
            </a:r>
            <a:r>
              <a:rPr lang="ru-RU" sz="2400" dirty="0" err="1" smtClean="0">
                <a:solidFill>
                  <a:srgbClr val="7030A0"/>
                </a:solidFill>
                <a:latin typeface="Monotype Corsiva" pitchFamily="66" charset="0"/>
              </a:rPr>
              <a:t>Мальвина</a:t>
            </a:r>
            <a:endParaRPr lang="ru-RU" sz="2400" dirty="0" smtClean="0">
              <a:solidFill>
                <a:srgbClr val="7030A0"/>
              </a:solidFill>
              <a:latin typeface="Monotype Corsiva" pitchFamily="66" charset="0"/>
            </a:endParaRPr>
          </a:p>
          <a:p>
            <a:r>
              <a:rPr lang="ru-RU" sz="2400" dirty="0" smtClean="0">
                <a:solidFill>
                  <a:srgbClr val="7030A0"/>
                </a:solidFill>
                <a:latin typeface="Monotype Corsiva" pitchFamily="66" charset="0"/>
              </a:rPr>
              <a:t>Роман </a:t>
            </a:r>
            <a:r>
              <a:rPr lang="ru-RU" sz="2400" dirty="0" err="1" smtClean="0">
                <a:solidFill>
                  <a:srgbClr val="7030A0"/>
                </a:solidFill>
                <a:latin typeface="Monotype Corsiva" pitchFamily="66" charset="0"/>
              </a:rPr>
              <a:t>Столкарц</a:t>
            </a:r>
            <a:r>
              <a:rPr lang="ru-RU" sz="2400" dirty="0" smtClean="0">
                <a:solidFill>
                  <a:srgbClr val="7030A0"/>
                </a:solidFill>
                <a:latin typeface="Monotype Corsiva" pitchFamily="66" charset="0"/>
              </a:rPr>
              <a:t> — Пьеро</a:t>
            </a:r>
          </a:p>
          <a:p>
            <a:r>
              <a:rPr lang="ru-RU" sz="2400" dirty="0" smtClean="0">
                <a:solidFill>
                  <a:srgbClr val="7030A0"/>
                </a:solidFill>
                <a:latin typeface="Monotype Corsiva" pitchFamily="66" charset="0"/>
              </a:rPr>
              <a:t>Томас </a:t>
            </a:r>
            <a:r>
              <a:rPr lang="ru-RU" sz="2400" dirty="0" err="1" smtClean="0">
                <a:solidFill>
                  <a:srgbClr val="7030A0"/>
                </a:solidFill>
                <a:latin typeface="Monotype Corsiva" pitchFamily="66" charset="0"/>
              </a:rPr>
              <a:t>Аугустинас</a:t>
            </a:r>
            <a:r>
              <a:rPr lang="ru-RU" sz="2400" dirty="0" smtClean="0">
                <a:solidFill>
                  <a:srgbClr val="7030A0"/>
                </a:solidFill>
                <a:latin typeface="Monotype Corsiva" pitchFamily="66" charset="0"/>
              </a:rPr>
              <a:t> — </a:t>
            </a:r>
            <a:r>
              <a:rPr lang="ru-RU" sz="2400" dirty="0" err="1" smtClean="0">
                <a:solidFill>
                  <a:srgbClr val="7030A0"/>
                </a:solidFill>
                <a:latin typeface="Monotype Corsiva" pitchFamily="66" charset="0"/>
              </a:rPr>
              <a:t>Артемон</a:t>
            </a:r>
            <a:endParaRPr lang="ru-RU" sz="2400" dirty="0" smtClean="0">
              <a:solidFill>
                <a:srgbClr val="7030A0"/>
              </a:solidFill>
              <a:latin typeface="Monotype Corsiva" pitchFamily="66" charset="0"/>
            </a:endParaRPr>
          </a:p>
          <a:p>
            <a:r>
              <a:rPr lang="ru-RU" sz="2400" dirty="0" smtClean="0">
                <a:solidFill>
                  <a:srgbClr val="7030A0"/>
                </a:solidFill>
                <a:latin typeface="Monotype Corsiva" pitchFamily="66" charset="0"/>
              </a:rPr>
              <a:t>Григорий </a:t>
            </a:r>
            <a:r>
              <a:rPr lang="ru-RU" sz="2400" dirty="0" err="1" smtClean="0">
                <a:solidFill>
                  <a:srgbClr val="7030A0"/>
                </a:solidFill>
                <a:latin typeface="Monotype Corsiva" pitchFamily="66" charset="0"/>
              </a:rPr>
              <a:t>Светлорусов</a:t>
            </a:r>
            <a:r>
              <a:rPr lang="ru-RU" sz="2400" dirty="0" smtClean="0">
                <a:solidFill>
                  <a:srgbClr val="7030A0"/>
                </a:solidFill>
                <a:latin typeface="Monotype Corsiva" pitchFamily="66" charset="0"/>
              </a:rPr>
              <a:t> — Арлекин</a:t>
            </a:r>
          </a:p>
          <a:p>
            <a:r>
              <a:rPr lang="ru-RU" sz="2400" dirty="0" smtClean="0">
                <a:solidFill>
                  <a:srgbClr val="7030A0"/>
                </a:solidFill>
                <a:latin typeface="Monotype Corsiva" pitchFamily="66" charset="0"/>
              </a:rPr>
              <a:t>Николай </a:t>
            </a:r>
            <a:r>
              <a:rPr lang="ru-RU" sz="2400" dirty="0" err="1" smtClean="0">
                <a:solidFill>
                  <a:srgbClr val="7030A0"/>
                </a:solidFill>
                <a:latin typeface="Monotype Corsiva" pitchFamily="66" charset="0"/>
              </a:rPr>
              <a:t>Гринько</a:t>
            </a:r>
            <a:r>
              <a:rPr lang="ru-RU" sz="2400" dirty="0" smtClean="0">
                <a:solidFill>
                  <a:srgbClr val="7030A0"/>
                </a:solidFill>
                <a:latin typeface="Monotype Corsiva" pitchFamily="66" charset="0"/>
              </a:rPr>
              <a:t> — папа Карло</a:t>
            </a:r>
          </a:p>
          <a:p>
            <a:r>
              <a:rPr lang="ru-RU" sz="2400" dirty="0" smtClean="0">
                <a:solidFill>
                  <a:srgbClr val="7030A0"/>
                </a:solidFill>
                <a:latin typeface="Monotype Corsiva" pitchFamily="66" charset="0"/>
              </a:rPr>
              <a:t>Юрий Катин-Ярцев — Джузеппе</a:t>
            </a:r>
          </a:p>
          <a:p>
            <a:r>
              <a:rPr lang="ru-RU" sz="2400" dirty="0" err="1" smtClean="0">
                <a:solidFill>
                  <a:srgbClr val="7030A0"/>
                </a:solidFill>
                <a:latin typeface="Monotype Corsiva" pitchFamily="66" charset="0"/>
              </a:rPr>
              <a:t>Рина</a:t>
            </a:r>
            <a:r>
              <a:rPr lang="ru-RU" sz="2400" dirty="0" smtClean="0">
                <a:solidFill>
                  <a:srgbClr val="7030A0"/>
                </a:solidFill>
                <a:latin typeface="Monotype Corsiva" pitchFamily="66" charset="0"/>
              </a:rPr>
              <a:t> Зелёная — черепаха </a:t>
            </a:r>
            <a:r>
              <a:rPr lang="ru-RU" sz="2400" dirty="0" err="1" smtClean="0">
                <a:solidFill>
                  <a:srgbClr val="7030A0"/>
                </a:solidFill>
                <a:latin typeface="Monotype Corsiva" pitchFamily="66" charset="0"/>
              </a:rPr>
              <a:t>Тортила</a:t>
            </a:r>
            <a:endParaRPr lang="ru-RU" sz="2400" dirty="0" smtClean="0">
              <a:solidFill>
                <a:srgbClr val="7030A0"/>
              </a:solidFill>
              <a:latin typeface="Monotype Corsiva" pitchFamily="66" charset="0"/>
            </a:endParaRPr>
          </a:p>
          <a:p>
            <a:r>
              <a:rPr lang="ru-RU" sz="2400" dirty="0" smtClean="0">
                <a:solidFill>
                  <a:srgbClr val="7030A0"/>
                </a:solidFill>
                <a:latin typeface="Monotype Corsiva" pitchFamily="66" charset="0"/>
              </a:rPr>
              <a:t>Владимир </a:t>
            </a:r>
            <a:r>
              <a:rPr lang="ru-RU" sz="2400" dirty="0" err="1" smtClean="0">
                <a:solidFill>
                  <a:srgbClr val="7030A0"/>
                </a:solidFill>
                <a:latin typeface="Monotype Corsiva" pitchFamily="66" charset="0"/>
              </a:rPr>
              <a:t>Этуш</a:t>
            </a:r>
            <a:r>
              <a:rPr lang="ru-RU" sz="2400" dirty="0" smtClean="0">
                <a:solidFill>
                  <a:srgbClr val="7030A0"/>
                </a:solidFill>
                <a:latin typeface="Monotype Corsiva" pitchFamily="66" charset="0"/>
              </a:rPr>
              <a:t> — </a:t>
            </a:r>
            <a:r>
              <a:rPr lang="ru-RU" sz="2400" dirty="0" err="1" smtClean="0">
                <a:solidFill>
                  <a:srgbClr val="7030A0"/>
                </a:solidFill>
                <a:latin typeface="Monotype Corsiva" pitchFamily="66" charset="0"/>
              </a:rPr>
              <a:t>Карабас-Барабас</a:t>
            </a:r>
            <a:endParaRPr lang="ru-RU" sz="2400" dirty="0" smtClean="0">
              <a:solidFill>
                <a:srgbClr val="7030A0"/>
              </a:solidFill>
              <a:latin typeface="Monotype Corsiva" pitchFamily="66" charset="0"/>
            </a:endParaRPr>
          </a:p>
          <a:p>
            <a:r>
              <a:rPr lang="ru-RU" sz="2400" dirty="0" smtClean="0">
                <a:solidFill>
                  <a:srgbClr val="7030A0"/>
                </a:solidFill>
                <a:latin typeface="Monotype Corsiva" pitchFamily="66" charset="0"/>
              </a:rPr>
              <a:t>Ролан Быков — кот </a:t>
            </a:r>
            <a:r>
              <a:rPr lang="ru-RU" sz="2400" dirty="0" err="1" smtClean="0">
                <a:solidFill>
                  <a:srgbClr val="7030A0"/>
                </a:solidFill>
                <a:latin typeface="Monotype Corsiva" pitchFamily="66" charset="0"/>
              </a:rPr>
              <a:t>Базилио</a:t>
            </a:r>
            <a:endParaRPr lang="ru-RU" sz="2400" dirty="0" smtClean="0">
              <a:solidFill>
                <a:srgbClr val="7030A0"/>
              </a:solidFill>
              <a:latin typeface="Monotype Corsiva" pitchFamily="66" charset="0"/>
            </a:endParaRPr>
          </a:p>
          <a:p>
            <a:r>
              <a:rPr lang="ru-RU" sz="2400" dirty="0" smtClean="0">
                <a:solidFill>
                  <a:srgbClr val="7030A0"/>
                </a:solidFill>
                <a:latin typeface="Monotype Corsiva" pitchFamily="66" charset="0"/>
              </a:rPr>
              <a:t>Елена </a:t>
            </a:r>
            <a:r>
              <a:rPr lang="ru-RU" sz="2400" dirty="0" err="1" smtClean="0">
                <a:solidFill>
                  <a:srgbClr val="7030A0"/>
                </a:solidFill>
                <a:latin typeface="Monotype Corsiva" pitchFamily="66" charset="0"/>
              </a:rPr>
              <a:t>Санаева</a:t>
            </a:r>
            <a:r>
              <a:rPr lang="ru-RU" sz="2400" dirty="0" smtClean="0">
                <a:solidFill>
                  <a:srgbClr val="7030A0"/>
                </a:solidFill>
                <a:latin typeface="Monotype Corsiva" pitchFamily="66" charset="0"/>
              </a:rPr>
              <a:t> — лиса Алиса</a:t>
            </a:r>
          </a:p>
          <a:p>
            <a:r>
              <a:rPr lang="ru-RU" sz="2400" dirty="0" smtClean="0">
                <a:solidFill>
                  <a:srgbClr val="7030A0"/>
                </a:solidFill>
                <a:latin typeface="Monotype Corsiva" pitchFamily="66" charset="0"/>
              </a:rPr>
              <a:t>Владимир Басов — </a:t>
            </a:r>
            <a:r>
              <a:rPr lang="ru-RU" sz="2400" dirty="0" err="1" smtClean="0">
                <a:solidFill>
                  <a:srgbClr val="7030A0"/>
                </a:solidFill>
                <a:latin typeface="Monotype Corsiva" pitchFamily="66" charset="0"/>
              </a:rPr>
              <a:t>Дуремар</a:t>
            </a:r>
            <a:endParaRPr lang="ru-RU" sz="2400" dirty="0" smtClean="0">
              <a:solidFill>
                <a:srgbClr val="7030A0"/>
              </a:solidFill>
              <a:latin typeface="Monotype Corsiva" pitchFamily="66" charset="0"/>
            </a:endParaRPr>
          </a:p>
          <a:p>
            <a:r>
              <a:rPr lang="ru-RU" sz="2400" dirty="0" err="1" smtClean="0">
                <a:solidFill>
                  <a:srgbClr val="7030A0"/>
                </a:solidFill>
                <a:latin typeface="Monotype Corsiva" pitchFamily="66" charset="0"/>
              </a:rPr>
              <a:t>Баадур</a:t>
            </a:r>
            <a:r>
              <a:rPr lang="ru-RU" sz="2400" dirty="0" smtClean="0">
                <a:solidFill>
                  <a:srgbClr val="7030A0"/>
                </a:solidFill>
                <a:latin typeface="Monotype Corsiva" pitchFamily="66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Monotype Corsiva" pitchFamily="66" charset="0"/>
              </a:rPr>
              <a:t>Цуладзе</a:t>
            </a:r>
            <a:r>
              <a:rPr lang="ru-RU" sz="2400" dirty="0" smtClean="0">
                <a:solidFill>
                  <a:srgbClr val="7030A0"/>
                </a:solidFill>
                <a:latin typeface="Monotype Corsiva" pitchFamily="66" charset="0"/>
              </a:rPr>
              <a:t> — хозяин харчевни трёх пескарей</a:t>
            </a:r>
            <a:endParaRPr lang="ru-RU" sz="2200" dirty="0" smtClean="0">
              <a:latin typeface="Monotype Corsiva" pitchFamily="66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Dinis\Desktop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285860"/>
            <a:ext cx="3857652" cy="2889515"/>
          </a:xfrm>
          <a:prstGeom prst="rect">
            <a:avLst/>
          </a:prstGeom>
          <a:noFill/>
        </p:spPr>
      </p:pic>
      <p:pic>
        <p:nvPicPr>
          <p:cNvPr id="5" name="Picture 3" descr="C:\Users\Dinis\Desktop\images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285728"/>
            <a:ext cx="3452839" cy="2609704"/>
          </a:xfrm>
          <a:prstGeom prst="rect">
            <a:avLst/>
          </a:prstGeom>
          <a:noFill/>
        </p:spPr>
      </p:pic>
      <p:pic>
        <p:nvPicPr>
          <p:cNvPr id="6" name="Picture 4" descr="C:\Users\Dinis\Desktop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82274" y="3112425"/>
            <a:ext cx="3714776" cy="278249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heck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  <a:latin typeface="Monotype Corsiva" pitchFamily="66" charset="0"/>
              </a:rPr>
              <a:t>Съёмочная группа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411481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7030A0"/>
                </a:solidFill>
                <a:latin typeface="Monotype Corsiva" pitchFamily="66" charset="0"/>
              </a:rPr>
              <a:t>Сценарий Инны Веткиной</a:t>
            </a:r>
          </a:p>
          <a:p>
            <a:r>
              <a:rPr lang="ru-RU" dirty="0" smtClean="0">
                <a:solidFill>
                  <a:srgbClr val="7030A0"/>
                </a:solidFill>
                <a:latin typeface="Monotype Corsiva" pitchFamily="66" charset="0"/>
              </a:rPr>
              <a:t>Постановка Леонида Нечаева</a:t>
            </a:r>
          </a:p>
          <a:p>
            <a:r>
              <a:rPr lang="ru-RU" dirty="0" smtClean="0">
                <a:solidFill>
                  <a:srgbClr val="7030A0"/>
                </a:solidFill>
                <a:latin typeface="Monotype Corsiva" pitchFamily="66" charset="0"/>
              </a:rPr>
              <a:t>Главный оператор: Юрий </a:t>
            </a:r>
            <a:r>
              <a:rPr lang="ru-RU" dirty="0" err="1" smtClean="0">
                <a:solidFill>
                  <a:srgbClr val="7030A0"/>
                </a:solidFill>
                <a:latin typeface="Monotype Corsiva" pitchFamily="66" charset="0"/>
              </a:rPr>
              <a:t>Елхов</a:t>
            </a:r>
            <a:endParaRPr lang="ru-RU" dirty="0" smtClean="0">
              <a:solidFill>
                <a:srgbClr val="7030A0"/>
              </a:solidFill>
              <a:latin typeface="Monotype Corsiva" pitchFamily="66" charset="0"/>
            </a:endParaRPr>
          </a:p>
          <a:p>
            <a:r>
              <a:rPr lang="ru-RU" dirty="0" smtClean="0">
                <a:solidFill>
                  <a:srgbClr val="7030A0"/>
                </a:solidFill>
                <a:latin typeface="Monotype Corsiva" pitchFamily="66" charset="0"/>
              </a:rPr>
              <a:t>Главный художник: Леонид Ершов</a:t>
            </a:r>
          </a:p>
          <a:p>
            <a:r>
              <a:rPr lang="ru-RU" dirty="0" smtClean="0">
                <a:solidFill>
                  <a:srgbClr val="7030A0"/>
                </a:solidFill>
                <a:latin typeface="Monotype Corsiva" pitchFamily="66" charset="0"/>
              </a:rPr>
              <a:t>Музыка Алексея Рыбникова</a:t>
            </a:r>
          </a:p>
          <a:p>
            <a:r>
              <a:rPr lang="ru-RU" dirty="0" smtClean="0">
                <a:solidFill>
                  <a:srgbClr val="7030A0"/>
                </a:solidFill>
                <a:latin typeface="Monotype Corsiva" pitchFamily="66" charset="0"/>
              </a:rPr>
              <a:t>Стихи Булата Окуджавы, Юрия </a:t>
            </a:r>
            <a:r>
              <a:rPr lang="ru-RU" dirty="0" err="1" smtClean="0">
                <a:solidFill>
                  <a:srgbClr val="7030A0"/>
                </a:solidFill>
                <a:latin typeface="Monotype Corsiva" pitchFamily="66" charset="0"/>
              </a:rPr>
              <a:t>Энтина</a:t>
            </a:r>
            <a:endParaRPr lang="ru-RU" dirty="0" smtClean="0">
              <a:solidFill>
                <a:srgbClr val="7030A0"/>
              </a:solidFill>
              <a:latin typeface="Monotype Corsiva" pitchFamily="66" charset="0"/>
            </a:endParaRPr>
          </a:p>
          <a:p>
            <a:r>
              <a:rPr lang="ru-RU" dirty="0" smtClean="0">
                <a:solidFill>
                  <a:srgbClr val="7030A0"/>
                </a:solidFill>
                <a:latin typeface="Monotype Corsiva" pitchFamily="66" charset="0"/>
              </a:rPr>
              <a:t>Роли озвучивали: Алексей </a:t>
            </a:r>
            <a:r>
              <a:rPr lang="ru-RU" dirty="0" err="1" smtClean="0">
                <a:solidFill>
                  <a:srgbClr val="7030A0"/>
                </a:solidFill>
                <a:latin typeface="Monotype Corsiva" pitchFamily="66" charset="0"/>
              </a:rPr>
              <a:t>Консовский</a:t>
            </a:r>
            <a:r>
              <a:rPr lang="ru-RU" dirty="0" smtClean="0">
                <a:solidFill>
                  <a:srgbClr val="7030A0"/>
                </a:solidFill>
                <a:latin typeface="Monotype Corsiva" pitchFamily="66" charset="0"/>
              </a:rPr>
              <a:t> (Говорящий Сверчок), Гарри Бардин (паук)</a:t>
            </a:r>
            <a:endParaRPr lang="ru-RU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Dinis\Desktop\images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26074"/>
            <a:ext cx="3143272" cy="2517122"/>
          </a:xfrm>
          <a:prstGeom prst="rect">
            <a:avLst/>
          </a:prstGeom>
          <a:noFill/>
        </p:spPr>
      </p:pic>
      <p:pic>
        <p:nvPicPr>
          <p:cNvPr id="1027" name="Picture 3" descr="C:\Users\Dinis\Desktop\images (5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547544"/>
            <a:ext cx="3548059" cy="2657619"/>
          </a:xfrm>
          <a:prstGeom prst="rect">
            <a:avLst/>
          </a:prstGeom>
          <a:noFill/>
        </p:spPr>
      </p:pic>
      <p:pic>
        <p:nvPicPr>
          <p:cNvPr id="1028" name="Picture 4" descr="C:\Users\Dinis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0298" y="3357562"/>
            <a:ext cx="3417908" cy="25965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heck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latin typeface="Monotype Corsiva" pitchFamily="66" charset="0"/>
              </a:rPr>
              <a:t>Авторы слов и музыки</a:t>
            </a:r>
            <a:endParaRPr lang="ru-RU" b="1" dirty="0">
              <a:solidFill>
                <a:srgbClr val="7030A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00175"/>
            <a:ext cx="8229600" cy="4143404"/>
          </a:xfrm>
        </p:spPr>
        <p:txBody>
          <a:bodyPr>
            <a:normAutofit/>
          </a:bodyPr>
          <a:lstStyle/>
          <a:p>
            <a:r>
              <a:rPr lang="ru-RU" sz="1400" b="1" dirty="0" smtClean="0">
                <a:solidFill>
                  <a:srgbClr val="7030A0"/>
                </a:solidFill>
                <a:latin typeface="Georgia" pitchFamily="18" charset="0"/>
              </a:rPr>
              <a:t>Название песни -  автор -  исполнитель </a:t>
            </a:r>
          </a:p>
          <a:p>
            <a:r>
              <a:rPr lang="ru-RU" sz="1200" dirty="0" smtClean="0">
                <a:solidFill>
                  <a:srgbClr val="7030A0"/>
                </a:solidFill>
                <a:latin typeface="Georgia" pitchFamily="18" charset="0"/>
              </a:rPr>
              <a:t>Песня </a:t>
            </a:r>
            <a:r>
              <a:rPr lang="ru-RU" sz="1200" dirty="0" err="1" smtClean="0">
                <a:solidFill>
                  <a:srgbClr val="7030A0"/>
                </a:solidFill>
                <a:latin typeface="Georgia" pitchFamily="18" charset="0"/>
              </a:rPr>
              <a:t>Дуремара</a:t>
            </a:r>
            <a:r>
              <a:rPr lang="ru-RU" sz="1200" dirty="0" smtClean="0">
                <a:solidFill>
                  <a:srgbClr val="7030A0"/>
                </a:solidFill>
                <a:latin typeface="Georgia" pitchFamily="18" charset="0"/>
              </a:rPr>
              <a:t> -Юрий </a:t>
            </a:r>
            <a:r>
              <a:rPr lang="ru-RU" sz="1200" dirty="0" err="1" smtClean="0">
                <a:solidFill>
                  <a:srgbClr val="7030A0"/>
                </a:solidFill>
                <a:latin typeface="Georgia" pitchFamily="18" charset="0"/>
              </a:rPr>
              <a:t>Энтин</a:t>
            </a:r>
            <a:r>
              <a:rPr lang="ru-RU" sz="1200" dirty="0" smtClean="0">
                <a:solidFill>
                  <a:srgbClr val="7030A0"/>
                </a:solidFill>
                <a:latin typeface="Georgia" pitchFamily="18" charset="0"/>
              </a:rPr>
              <a:t> -Владимир Басов (куплеты) и вокальный ансамбль </a:t>
            </a:r>
            <a:r>
              <a:rPr lang="ru-RU" sz="1200" dirty="0" err="1" smtClean="0">
                <a:solidFill>
                  <a:srgbClr val="7030A0"/>
                </a:solidFill>
                <a:latin typeface="Georgia" pitchFamily="18" charset="0"/>
              </a:rPr>
              <a:t>ТЮЗа</a:t>
            </a:r>
            <a:r>
              <a:rPr lang="ru-RU" sz="1200" dirty="0" smtClean="0">
                <a:solidFill>
                  <a:srgbClr val="7030A0"/>
                </a:solidFill>
                <a:latin typeface="Georgia" pitchFamily="18" charset="0"/>
              </a:rPr>
              <a:t> (припев)</a:t>
            </a:r>
          </a:p>
          <a:p>
            <a:r>
              <a:rPr lang="ru-RU" sz="1200" dirty="0" smtClean="0">
                <a:solidFill>
                  <a:srgbClr val="7030A0"/>
                </a:solidFill>
                <a:latin typeface="Georgia" pitchFamily="18" charset="0"/>
              </a:rPr>
              <a:t>Песня Карабаса - Булат Окуджава - Владимир </a:t>
            </a:r>
            <a:r>
              <a:rPr lang="ru-RU" sz="1200" dirty="0" err="1" smtClean="0">
                <a:solidFill>
                  <a:srgbClr val="7030A0"/>
                </a:solidFill>
                <a:latin typeface="Georgia" pitchFamily="18" charset="0"/>
              </a:rPr>
              <a:t>Этуш</a:t>
            </a:r>
            <a:endParaRPr lang="ru-RU" sz="1200" dirty="0" smtClean="0">
              <a:solidFill>
                <a:srgbClr val="7030A0"/>
              </a:solidFill>
              <a:latin typeface="Georgia" pitchFamily="18" charset="0"/>
            </a:endParaRPr>
          </a:p>
          <a:p>
            <a:r>
              <a:rPr lang="ru-RU" sz="1200" dirty="0" smtClean="0">
                <a:solidFill>
                  <a:srgbClr val="7030A0"/>
                </a:solidFill>
                <a:latin typeface="Georgia" pitchFamily="18" charset="0"/>
              </a:rPr>
              <a:t>Первая песня Карабаса - Булат Окуджава -Владимир </a:t>
            </a:r>
            <a:r>
              <a:rPr lang="ru-RU" sz="1200" dirty="0" err="1" smtClean="0">
                <a:solidFill>
                  <a:srgbClr val="7030A0"/>
                </a:solidFill>
                <a:latin typeface="Georgia" pitchFamily="18" charset="0"/>
              </a:rPr>
              <a:t>Этуш</a:t>
            </a:r>
            <a:r>
              <a:rPr lang="ru-RU" sz="1200" dirty="0" smtClean="0">
                <a:solidFill>
                  <a:srgbClr val="7030A0"/>
                </a:solidFill>
                <a:latin typeface="Georgia" pitchFamily="18" charset="0"/>
              </a:rPr>
              <a:t> (куплеты) и детский ансамбль (припев)</a:t>
            </a:r>
          </a:p>
          <a:p>
            <a:r>
              <a:rPr lang="ru-RU" sz="1200" dirty="0" smtClean="0">
                <a:solidFill>
                  <a:srgbClr val="7030A0"/>
                </a:solidFill>
                <a:latin typeface="Georgia" pitchFamily="18" charset="0"/>
              </a:rPr>
              <a:t>Песня фонарщиков - Булат Окуджава - Вокально-инструментальный ансамбль «Верные друзья»</a:t>
            </a:r>
          </a:p>
          <a:p>
            <a:r>
              <a:rPr lang="ru-RU" sz="1200" dirty="0" smtClean="0">
                <a:solidFill>
                  <a:srgbClr val="7030A0"/>
                </a:solidFill>
                <a:latin typeface="Georgia" pitchFamily="18" charset="0"/>
              </a:rPr>
              <a:t>Песня пауков и Буратино - Юрий </a:t>
            </a:r>
            <a:r>
              <a:rPr lang="ru-RU" sz="1200" dirty="0" err="1" smtClean="0">
                <a:solidFill>
                  <a:srgbClr val="7030A0"/>
                </a:solidFill>
                <a:latin typeface="Georgia" pitchFamily="18" charset="0"/>
              </a:rPr>
              <a:t>Энтин</a:t>
            </a:r>
            <a:r>
              <a:rPr lang="ru-RU" sz="1200" dirty="0" smtClean="0">
                <a:solidFill>
                  <a:srgbClr val="7030A0"/>
                </a:solidFill>
                <a:latin typeface="Georgia" pitchFamily="18" charset="0"/>
              </a:rPr>
              <a:t> -Гарри Бардин (куплеты) и Татьяна </a:t>
            </a:r>
            <a:r>
              <a:rPr lang="ru-RU" sz="1200" dirty="0" err="1" smtClean="0">
                <a:solidFill>
                  <a:srgbClr val="7030A0"/>
                </a:solidFill>
                <a:latin typeface="Georgia" pitchFamily="18" charset="0"/>
              </a:rPr>
              <a:t>Канаева</a:t>
            </a:r>
            <a:r>
              <a:rPr lang="ru-RU" sz="1200" dirty="0" smtClean="0">
                <a:solidFill>
                  <a:srgbClr val="7030A0"/>
                </a:solidFill>
                <a:latin typeface="Georgia" pitchFamily="18" charset="0"/>
              </a:rPr>
              <a:t> (припев)</a:t>
            </a:r>
          </a:p>
          <a:p>
            <a:r>
              <a:rPr lang="ru-RU" sz="1200" dirty="0" smtClean="0">
                <a:solidFill>
                  <a:srgbClr val="7030A0"/>
                </a:solidFill>
                <a:latin typeface="Georgia" pitchFamily="18" charset="0"/>
              </a:rPr>
              <a:t>Песня кукол - Юрий </a:t>
            </a:r>
            <a:r>
              <a:rPr lang="ru-RU" sz="1200" dirty="0" err="1" smtClean="0">
                <a:solidFill>
                  <a:srgbClr val="7030A0"/>
                </a:solidFill>
                <a:latin typeface="Georgia" pitchFamily="18" charset="0"/>
              </a:rPr>
              <a:t>Энтин</a:t>
            </a:r>
            <a:r>
              <a:rPr lang="ru-RU" sz="1200" dirty="0" smtClean="0">
                <a:solidFill>
                  <a:srgbClr val="7030A0"/>
                </a:solidFill>
                <a:latin typeface="Georgia" pitchFamily="18" charset="0"/>
              </a:rPr>
              <a:t> - Детский ансамбль</a:t>
            </a:r>
          </a:p>
          <a:p>
            <a:r>
              <a:rPr lang="ru-RU" sz="1200" dirty="0" smtClean="0">
                <a:solidFill>
                  <a:srgbClr val="7030A0"/>
                </a:solidFill>
                <a:latin typeface="Georgia" pitchFamily="18" charset="0"/>
              </a:rPr>
              <a:t>Песня о Поле Чудес - Булат Окуджава - Елена </a:t>
            </a:r>
            <a:r>
              <a:rPr lang="ru-RU" sz="1200" dirty="0" err="1" smtClean="0">
                <a:solidFill>
                  <a:srgbClr val="7030A0"/>
                </a:solidFill>
                <a:latin typeface="Georgia" pitchFamily="18" charset="0"/>
              </a:rPr>
              <a:t>Санаева</a:t>
            </a:r>
            <a:r>
              <a:rPr lang="ru-RU" sz="1200" dirty="0" smtClean="0">
                <a:solidFill>
                  <a:srgbClr val="7030A0"/>
                </a:solidFill>
                <a:latin typeface="Georgia" pitchFamily="18" charset="0"/>
              </a:rPr>
              <a:t> и Ролан Быков</a:t>
            </a:r>
          </a:p>
          <a:p>
            <a:r>
              <a:rPr lang="ru-RU" sz="1200" dirty="0" smtClean="0">
                <a:solidFill>
                  <a:srgbClr val="7030A0"/>
                </a:solidFill>
                <a:latin typeface="Georgia" pitchFamily="18" charset="0"/>
              </a:rPr>
              <a:t>Серенада Пьеро - Булат Окуджава - Ирина </a:t>
            </a:r>
            <a:r>
              <a:rPr lang="ru-RU" sz="1200" dirty="0" err="1" smtClean="0">
                <a:solidFill>
                  <a:srgbClr val="7030A0"/>
                </a:solidFill>
                <a:latin typeface="Georgia" pitchFamily="18" charset="0"/>
              </a:rPr>
              <a:t>Понаровская</a:t>
            </a:r>
            <a:endParaRPr lang="ru-RU" sz="1200" dirty="0" smtClean="0">
              <a:solidFill>
                <a:srgbClr val="7030A0"/>
              </a:solidFill>
              <a:latin typeface="Georgia" pitchFamily="18" charset="0"/>
            </a:endParaRPr>
          </a:p>
          <a:p>
            <a:r>
              <a:rPr lang="ru-RU" sz="1200" dirty="0" smtClean="0">
                <a:solidFill>
                  <a:srgbClr val="7030A0"/>
                </a:solidFill>
                <a:latin typeface="Georgia" pitchFamily="18" charset="0"/>
              </a:rPr>
              <a:t>Песня папы Карло - Булат Окуджава - Николай </a:t>
            </a:r>
            <a:r>
              <a:rPr lang="ru-RU" sz="1200" dirty="0" err="1" smtClean="0">
                <a:solidFill>
                  <a:srgbClr val="7030A0"/>
                </a:solidFill>
                <a:latin typeface="Georgia" pitchFamily="18" charset="0"/>
              </a:rPr>
              <a:t>Гринько</a:t>
            </a:r>
            <a:endParaRPr lang="ru-RU" sz="1200" dirty="0" smtClean="0">
              <a:solidFill>
                <a:srgbClr val="7030A0"/>
              </a:solidFill>
              <a:latin typeface="Georgia" pitchFamily="18" charset="0"/>
            </a:endParaRPr>
          </a:p>
          <a:p>
            <a:r>
              <a:rPr lang="ru-RU" sz="1200" dirty="0" err="1" smtClean="0">
                <a:solidFill>
                  <a:srgbClr val="7030A0"/>
                </a:solidFill>
                <a:latin typeface="Georgia" pitchFamily="18" charset="0"/>
              </a:rPr>
              <a:t>Бу-ра-ти-но</a:t>
            </a:r>
            <a:r>
              <a:rPr lang="ru-RU" sz="1200" dirty="0" smtClean="0">
                <a:solidFill>
                  <a:srgbClr val="7030A0"/>
                </a:solidFill>
                <a:latin typeface="Georgia" pitchFamily="18" charset="0"/>
              </a:rPr>
              <a:t>! (Вступительная) - Юрий </a:t>
            </a:r>
            <a:r>
              <a:rPr lang="ru-RU" sz="1200" dirty="0" err="1" smtClean="0">
                <a:solidFill>
                  <a:srgbClr val="7030A0"/>
                </a:solidFill>
                <a:latin typeface="Georgia" pitchFamily="18" charset="0"/>
              </a:rPr>
              <a:t>Энтин</a:t>
            </a:r>
            <a:r>
              <a:rPr lang="ru-RU" sz="1200" dirty="0" smtClean="0">
                <a:solidFill>
                  <a:srgbClr val="7030A0"/>
                </a:solidFill>
                <a:latin typeface="Georgia" pitchFamily="18" charset="0"/>
              </a:rPr>
              <a:t> - Нина Бродская</a:t>
            </a:r>
          </a:p>
          <a:p>
            <a:r>
              <a:rPr lang="ru-RU" sz="1200" dirty="0" smtClean="0">
                <a:solidFill>
                  <a:srgbClr val="7030A0"/>
                </a:solidFill>
                <a:latin typeface="Georgia" pitchFamily="18" charset="0"/>
              </a:rPr>
              <a:t>Романс </a:t>
            </a:r>
            <a:r>
              <a:rPr lang="ru-RU" sz="1200" dirty="0" err="1" smtClean="0">
                <a:solidFill>
                  <a:srgbClr val="7030A0"/>
                </a:solidFill>
                <a:latin typeface="Georgia" pitchFamily="18" charset="0"/>
              </a:rPr>
              <a:t>Тортилы</a:t>
            </a:r>
            <a:r>
              <a:rPr lang="ru-RU" sz="1200" dirty="0" smtClean="0">
                <a:solidFill>
                  <a:srgbClr val="7030A0"/>
                </a:solidFill>
                <a:latin typeface="Georgia" pitchFamily="18" charset="0"/>
              </a:rPr>
              <a:t> - Юрий </a:t>
            </a:r>
            <a:r>
              <a:rPr lang="ru-RU" sz="1200" dirty="0" err="1" smtClean="0">
                <a:solidFill>
                  <a:srgbClr val="7030A0"/>
                </a:solidFill>
                <a:latin typeface="Georgia" pitchFamily="18" charset="0"/>
              </a:rPr>
              <a:t>Энтин</a:t>
            </a:r>
            <a:r>
              <a:rPr lang="ru-RU" sz="1200" dirty="0" smtClean="0">
                <a:solidFill>
                  <a:srgbClr val="7030A0"/>
                </a:solidFill>
                <a:latin typeface="Georgia" pitchFamily="18" charset="0"/>
              </a:rPr>
              <a:t> - </a:t>
            </a:r>
            <a:r>
              <a:rPr lang="ru-RU" sz="1200" dirty="0" err="1" smtClean="0">
                <a:solidFill>
                  <a:srgbClr val="7030A0"/>
                </a:solidFill>
                <a:latin typeface="Georgia" pitchFamily="18" charset="0"/>
              </a:rPr>
              <a:t>Рина</a:t>
            </a:r>
            <a:r>
              <a:rPr lang="ru-RU" sz="1200" dirty="0" smtClean="0">
                <a:solidFill>
                  <a:srgbClr val="7030A0"/>
                </a:solidFill>
                <a:latin typeface="Georgia" pitchFamily="18" charset="0"/>
              </a:rPr>
              <a:t> Зелёная</a:t>
            </a:r>
          </a:p>
          <a:p>
            <a:r>
              <a:rPr lang="ru-RU" sz="1200" dirty="0" smtClean="0">
                <a:solidFill>
                  <a:srgbClr val="7030A0"/>
                </a:solidFill>
                <a:latin typeface="Georgia" pitchFamily="18" charset="0"/>
              </a:rPr>
              <a:t>О жадинах, хвастунах и </a:t>
            </a:r>
            <a:r>
              <a:rPr lang="ru-RU" sz="1200" dirty="0" err="1" smtClean="0">
                <a:solidFill>
                  <a:srgbClr val="7030A0"/>
                </a:solidFill>
                <a:latin typeface="Georgia" pitchFamily="18" charset="0"/>
              </a:rPr>
              <a:t>дураках</a:t>
            </a:r>
            <a:r>
              <a:rPr lang="ru-RU" sz="1200" dirty="0" smtClean="0">
                <a:solidFill>
                  <a:srgbClr val="7030A0"/>
                </a:solidFill>
                <a:latin typeface="Georgia" pitchFamily="18" charset="0"/>
              </a:rPr>
              <a:t> - Булат Окуджава - Ролан Быков и Елена </a:t>
            </a:r>
            <a:r>
              <a:rPr lang="ru-RU" sz="1200" dirty="0" err="1" smtClean="0">
                <a:solidFill>
                  <a:srgbClr val="7030A0"/>
                </a:solidFill>
                <a:latin typeface="Georgia" pitchFamily="18" charset="0"/>
              </a:rPr>
              <a:t>Санаева</a:t>
            </a:r>
            <a:endParaRPr lang="ru-RU" sz="1200" dirty="0" smtClean="0">
              <a:solidFill>
                <a:srgbClr val="7030A0"/>
              </a:solidFill>
              <a:latin typeface="Georgia" pitchFamily="18" charset="0"/>
            </a:endParaRPr>
          </a:p>
          <a:p>
            <a:r>
              <a:rPr lang="ru-RU" sz="1200" dirty="0" err="1" smtClean="0">
                <a:solidFill>
                  <a:srgbClr val="7030A0"/>
                </a:solidFill>
                <a:latin typeface="Georgia" pitchFamily="18" charset="0"/>
              </a:rPr>
              <a:t>Бу-ра-ти-но</a:t>
            </a:r>
            <a:r>
              <a:rPr lang="ru-RU" sz="1200" dirty="0" smtClean="0">
                <a:solidFill>
                  <a:srgbClr val="7030A0"/>
                </a:solidFill>
                <a:latin typeface="Georgia" pitchFamily="18" charset="0"/>
              </a:rPr>
              <a:t>! (Заключительная) - Юрий </a:t>
            </a:r>
            <a:r>
              <a:rPr lang="ru-RU" sz="1200" dirty="0" err="1" smtClean="0">
                <a:solidFill>
                  <a:srgbClr val="7030A0"/>
                </a:solidFill>
                <a:latin typeface="Georgia" pitchFamily="18" charset="0"/>
              </a:rPr>
              <a:t>Энтин</a:t>
            </a:r>
            <a:r>
              <a:rPr lang="ru-RU" sz="1200" dirty="0" smtClean="0">
                <a:solidFill>
                  <a:srgbClr val="7030A0"/>
                </a:solidFill>
                <a:latin typeface="Georgia" pitchFamily="18" charset="0"/>
              </a:rPr>
              <a:t> - Юрий Катин-Ярцев, Николай </a:t>
            </a:r>
            <a:r>
              <a:rPr lang="ru-RU" sz="1200" dirty="0" err="1" smtClean="0">
                <a:solidFill>
                  <a:srgbClr val="7030A0"/>
                </a:solidFill>
                <a:latin typeface="Georgia" pitchFamily="18" charset="0"/>
              </a:rPr>
              <a:t>Гринько</a:t>
            </a:r>
            <a:r>
              <a:rPr lang="ru-RU" sz="1200" dirty="0" smtClean="0">
                <a:solidFill>
                  <a:srgbClr val="7030A0"/>
                </a:solidFill>
                <a:latin typeface="Georgia" pitchFamily="18" charset="0"/>
              </a:rPr>
              <a:t>, Григорий </a:t>
            </a:r>
            <a:r>
              <a:rPr lang="ru-RU" sz="1200" dirty="0" err="1" smtClean="0">
                <a:solidFill>
                  <a:srgbClr val="7030A0"/>
                </a:solidFill>
                <a:latin typeface="Georgia" pitchFamily="18" charset="0"/>
              </a:rPr>
              <a:t>Светлорусов</a:t>
            </a:r>
            <a:r>
              <a:rPr lang="ru-RU" sz="1200" dirty="0" smtClean="0">
                <a:solidFill>
                  <a:srgbClr val="7030A0"/>
                </a:solidFill>
                <a:latin typeface="Georgia" pitchFamily="18" charset="0"/>
              </a:rPr>
              <a:t>, Томас </a:t>
            </a:r>
            <a:r>
              <a:rPr lang="ru-RU" sz="1200" dirty="0" err="1" smtClean="0">
                <a:solidFill>
                  <a:srgbClr val="7030A0"/>
                </a:solidFill>
                <a:latin typeface="Georgia" pitchFamily="18" charset="0"/>
              </a:rPr>
              <a:t>Аугустинас</a:t>
            </a:r>
            <a:r>
              <a:rPr lang="ru-RU" sz="1200" dirty="0" smtClean="0">
                <a:solidFill>
                  <a:srgbClr val="7030A0"/>
                </a:solidFill>
                <a:latin typeface="Georgia" pitchFamily="18" charset="0"/>
              </a:rPr>
              <a:t>, Ирина </a:t>
            </a:r>
            <a:r>
              <a:rPr lang="ru-RU" sz="1200" dirty="0" err="1" smtClean="0">
                <a:solidFill>
                  <a:srgbClr val="7030A0"/>
                </a:solidFill>
                <a:latin typeface="Georgia" pitchFamily="18" charset="0"/>
              </a:rPr>
              <a:t>Понаровская</a:t>
            </a:r>
            <a:r>
              <a:rPr lang="ru-RU" sz="1200" dirty="0" smtClean="0">
                <a:solidFill>
                  <a:srgbClr val="7030A0"/>
                </a:solidFill>
                <a:latin typeface="Georgia" pitchFamily="18" charset="0"/>
              </a:rPr>
              <a:t>, Татьяна Проценко и Татьяна </a:t>
            </a:r>
            <a:r>
              <a:rPr lang="ru-RU" sz="1200" dirty="0" err="1" smtClean="0">
                <a:solidFill>
                  <a:srgbClr val="7030A0"/>
                </a:solidFill>
                <a:latin typeface="Georgia" pitchFamily="18" charset="0"/>
              </a:rPr>
              <a:t>Канаева</a:t>
            </a:r>
            <a:endParaRPr lang="ru-RU" sz="1200" dirty="0" smtClean="0">
              <a:solidFill>
                <a:srgbClr val="7030A0"/>
              </a:solidFill>
              <a:latin typeface="Georgia" pitchFamily="18" charset="0"/>
            </a:endParaRPr>
          </a:p>
          <a:p>
            <a:endParaRPr lang="ru-RU" sz="1000" dirty="0">
              <a:latin typeface="Georgia" pitchFamily="18" charset="0"/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Dinis\Desktop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71480"/>
            <a:ext cx="4311656" cy="3024595"/>
          </a:xfrm>
          <a:prstGeom prst="rect">
            <a:avLst/>
          </a:prstGeom>
          <a:noFill/>
        </p:spPr>
      </p:pic>
      <p:pic>
        <p:nvPicPr>
          <p:cNvPr id="4099" name="Picture 3" descr="C:\Users\Dinis\Desktop\загружено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3429000"/>
            <a:ext cx="3677150" cy="275431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hecker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252</Words>
  <PresentationFormat>Экран (4:3)</PresentationFormat>
  <Paragraphs>81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Фильм «Приключения Буратино»</vt:lpstr>
      <vt:lpstr>Слайд 3</vt:lpstr>
      <vt:lpstr>Актерский состав</vt:lpstr>
      <vt:lpstr>Слайд 5</vt:lpstr>
      <vt:lpstr>Съёмочная группа</vt:lpstr>
      <vt:lpstr>Слайд 7</vt:lpstr>
      <vt:lpstr>Авторы слов и музыки</vt:lpstr>
      <vt:lpstr>Слайд 9</vt:lpstr>
      <vt:lpstr>Музыкально -теоретический  анализ песен</vt:lpstr>
      <vt:lpstr>Понравившиеся песни </vt:lpstr>
      <vt:lpstr>Я бы хотела…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Dinis</dc:creator>
  <cp:lastModifiedBy>Dinis</cp:lastModifiedBy>
  <cp:revision>32</cp:revision>
  <dcterms:created xsi:type="dcterms:W3CDTF">2016-11-06T05:57:09Z</dcterms:created>
  <dcterms:modified xsi:type="dcterms:W3CDTF">2017-02-26T12:01:11Z</dcterms:modified>
</cp:coreProperties>
</file>