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ic.academic.ru/dic.nsf/ruwiki/294812" TargetMode="External"/><Relationship Id="rId3" Type="http://schemas.openxmlformats.org/officeDocument/2006/relationships/hyperlink" Target="https://ru.wikipedia.org/wiki/%D0%A2%D0%BE%D0%BB%D1%81%D1%82%D0%BE%D0%B9,_%D0%90%D0%BB%D0%B5%D0%BA%D1%81%D0%B5%D0%B9_%D0%9D%D0%B8%D0%BA%D0%BE%D0%BB%D0%B0%D0%B5%D0%B2%D0%B8%D1%87" TargetMode="External"/><Relationship Id="rId7" Type="http://schemas.openxmlformats.org/officeDocument/2006/relationships/hyperlink" Target="https://ru.wikipedia.org/wiki/%D0%9F%D1%80%D0%B8%D0%BA%D0%BB%D1%8E%D1%87%D0%B5%D0%BD%D0%B8%D1%8F_%D0%91%D1%83%D1%80%D0%B0%D1%82%D0%B8%D0%BD%D0%BE_(%D1%84%D0%B8%D0%BB%D1%8C%D0%BC)" TargetMode="External"/><Relationship Id="rId2" Type="http://schemas.openxmlformats.org/officeDocument/2006/relationships/hyperlink" Target="https://ru.wikipedia.org/wiki/%D0%A2%D0%B5%D0%BB%D0%B5%D0%B2%D0%B8%D0%B7%D0%B8%D0%BE%D0%BD%D0%BD%D1%8B%D0%B9_%D1%84%D0%B8%D0%BB%D1%8C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1%83%D0%BB%D1%8C%D1%82%D0%BE%D0%B2%D1%8B%D0%B9_%D1%84%D0%B8%D0%BB%D1%8C%D0%BC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s://ru.wikipedia.org/wiki/%D0%91%D0%B5%D0%BB%D0%B0%D1%80%D1%83%D1%81%D1%8C%D1%84%D0%B8%D0%BB%D1%8C%D0%BC" TargetMode="External"/><Relationship Id="rId10" Type="http://schemas.openxmlformats.org/officeDocument/2006/relationships/hyperlink" Target="http://dic.academic.ru/dic.nsf/ruwiki/530" TargetMode="External"/><Relationship Id="rId4" Type="http://schemas.openxmlformats.org/officeDocument/2006/relationships/hyperlink" Target="https://ru.wikipedia.org/wiki/%D0%97%D0%BE%D0%BB%D0%BE%D1%82%D0%BE%D0%B9_%D0%BA%D0%BB%D1%8E%D1%87%D0%B8%D0%BA,_%D0%B8%D0%BB%D0%B8_%D0%9F%D1%80%D0%B8%D0%BA%D0%BB%D1%8E%D1%87%D0%B5%D0%BD%D0%B8%D1%8F_%D0%91%D1%83%D1%80%D0%B0%D1%82%D0%B8%D0%BD%D0%BE" TargetMode="External"/><Relationship Id="rId9" Type="http://schemas.openxmlformats.org/officeDocument/2006/relationships/hyperlink" Target="http://dic.academic.ru/dic.nsf/ruwiki/625236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ic.academic.ru/dic.nsf/ruwiki/92288" TargetMode="External"/><Relationship Id="rId13" Type="http://schemas.openxmlformats.org/officeDocument/2006/relationships/hyperlink" Target="http://dic.academic.ru/dic.nsf/ruwiki/826403" TargetMode="External"/><Relationship Id="rId18" Type="http://schemas.openxmlformats.org/officeDocument/2006/relationships/hyperlink" Target="http://dic.academic.ru/dic.nsf/ruwiki/102372" TargetMode="External"/><Relationship Id="rId3" Type="http://schemas.openxmlformats.org/officeDocument/2006/relationships/hyperlink" Target="http://dic.academic.ru/dic.nsf/ruwiki/158196" TargetMode="External"/><Relationship Id="rId7" Type="http://schemas.openxmlformats.org/officeDocument/2006/relationships/hyperlink" Target="http://dic.academic.ru/dic.nsf/ruwiki/309856" TargetMode="External"/><Relationship Id="rId12" Type="http://schemas.openxmlformats.org/officeDocument/2006/relationships/hyperlink" Target="http://dic.academic.ru/dic.nsf/ruwiki/96587" TargetMode="External"/><Relationship Id="rId17" Type="http://schemas.openxmlformats.org/officeDocument/2006/relationships/hyperlink" Target="http://dic.academic.ru/dic.nsf/ruwiki/99864" TargetMode="External"/><Relationship Id="rId2" Type="http://schemas.openxmlformats.org/officeDocument/2006/relationships/hyperlink" Target="http://dic.academic.ru/dic.nsf/ruwiki/277320" TargetMode="External"/><Relationship Id="rId16" Type="http://schemas.openxmlformats.org/officeDocument/2006/relationships/hyperlink" Target="http://dic.academic.ru/dic.nsf/ruwiki/302056" TargetMode="External"/><Relationship Id="rId20" Type="http://schemas.openxmlformats.org/officeDocument/2006/relationships/hyperlink" Target="http://dic.academic.ru/dic.nsf/ruwiki/2077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c.academic.ru/dic.nsf/ruwiki/166643" TargetMode="External"/><Relationship Id="rId11" Type="http://schemas.openxmlformats.org/officeDocument/2006/relationships/hyperlink" Target="http://dic.academic.ru/dic.nsf/ruwiki/927488" TargetMode="External"/><Relationship Id="rId5" Type="http://schemas.openxmlformats.org/officeDocument/2006/relationships/hyperlink" Target="http://dic.academic.ru/dic.nsf/ruwiki/316928" TargetMode="External"/><Relationship Id="rId15" Type="http://schemas.openxmlformats.org/officeDocument/2006/relationships/hyperlink" Target="http://dic.academic.ru/dic.nsf/ruwiki/242822" TargetMode="External"/><Relationship Id="rId10" Type="http://schemas.openxmlformats.org/officeDocument/2006/relationships/hyperlink" Target="http://dic.academic.ru/dic.nsf/ruwiki/190246" TargetMode="External"/><Relationship Id="rId19" Type="http://schemas.openxmlformats.org/officeDocument/2006/relationships/hyperlink" Target="http://dic.academic.ru/dic.nsf/ruwiki/622934" TargetMode="External"/><Relationship Id="rId4" Type="http://schemas.openxmlformats.org/officeDocument/2006/relationships/hyperlink" Target="http://dic.academic.ru/dic.nsf/ruwiki/1251665" TargetMode="External"/><Relationship Id="rId9" Type="http://schemas.openxmlformats.org/officeDocument/2006/relationships/hyperlink" Target="http://dic.academic.ru/dic.nsf/ruwiki/380396" TargetMode="External"/><Relationship Id="rId14" Type="http://schemas.openxmlformats.org/officeDocument/2006/relationships/hyperlink" Target="http://dic.academic.ru/dic.nsf/ruwiki/36345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Buratino_-_Buratino_OST_Priklyucheniya_Buratino_(iPlayer.fm).mp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40;&#1083;&#1077;&#1082;&#1089;&#1077;&#1081;%20&#1056;&#1099;&#1073;&#1085;&#1080;&#1082;&#1086;&#1074;_-_&#1055;&#1077;&#1089;&#1085;&#1103;%20&#1060;&#1086;&#1085;&#1072;&#1088;&#1097;&#1080;&#1082;&#1086;&#1074;%20(&#1080;&#1079;%20&#1082;%252F&#1092;%20-&#1055;&#1088;&#1080;&#1082;&#1083;&#1102;&#1095;&#1077;&#1085;&#1080;&#1103;%20&#1041;&#1091;&#1088;&#1072;&#1090;&#1080;&#1085;&#1086;-).mp3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file:///C:\Users\user\Desktop\Muzyka_iz_k_f_Buratino_-_Pole_chudes_(xMusic.me).mp3" TargetMode="External"/><Relationship Id="rId13" Type="http://schemas.openxmlformats.org/officeDocument/2006/relationships/image" Target="../media/image5.png"/><Relationship Id="rId3" Type="http://schemas.openxmlformats.org/officeDocument/2006/relationships/audio" Target="file:///C:\Users\user\Desktop\Pesnya_-_duremara_(xMusic.me).mp3" TargetMode="External"/><Relationship Id="rId7" Type="http://schemas.openxmlformats.org/officeDocument/2006/relationships/audio" Target="file:///C:\Users\user\Desktop\Pesenka_cherepahi_-_Tortilly_(iPlayer.fm).mp3" TargetMode="External"/><Relationship Id="rId12" Type="http://schemas.openxmlformats.org/officeDocument/2006/relationships/image" Target="../media/image12.png"/><Relationship Id="rId2" Type="http://schemas.openxmlformats.org/officeDocument/2006/relationships/audio" Target="file:///C:\Users\user\Desktop\Pesni_iz_k_f_Priklyucheniya_Buratino_-_Pesnya_Kukol_sheptalka_(iPlayer.fm).mp3" TargetMode="External"/><Relationship Id="rId1" Type="http://schemas.openxmlformats.org/officeDocument/2006/relationships/audio" Target="file:///C:\Users\user\Desktop\Pesnya_-_Papy_Karlo_(xMusic.me).mp3" TargetMode="External"/><Relationship Id="rId6" Type="http://schemas.openxmlformats.org/officeDocument/2006/relationships/audio" Target="file:///C:\Users\user\Desktop\&#1040;&#1083;&#1077;&#1082;&#1089;&#1077;&#1081;%20&#1056;&#1099;&#1073;&#1085;&#1080;&#1082;&#1086;&#1074;_-_&#1055;&#1077;&#1089;&#1085;&#1103;%20&#1087;&#1072;&#1091;&#1082;&#1086;&#1074;%20&#1080;%20&#1041;&#1091;&#1088;&#1072;&#1090;&#1080;&#1085;&#1086;.mp3" TargetMode="External"/><Relationship Id="rId11" Type="http://schemas.openxmlformats.org/officeDocument/2006/relationships/image" Target="../media/image11.png"/><Relationship Id="rId5" Type="http://schemas.openxmlformats.org/officeDocument/2006/relationships/audio" Target="file:///C:\Users\user\Desktop\Karabas_Barabas_-_Buratino_(iPlayer.fm).mp3" TargetMode="External"/><Relationship Id="rId10" Type="http://schemas.openxmlformats.org/officeDocument/2006/relationships/slideLayout" Target="../slideLayouts/slideLayout2.xml"/><Relationship Id="rId4" Type="http://schemas.openxmlformats.org/officeDocument/2006/relationships/audio" Target="file:///C:\Users\user\Desktop\kot_Bazilio_i_lisa_Alisa_-_pesnya_i_tanec_(xMusic.me).mp3" TargetMode="External"/><Relationship Id="rId9" Type="http://schemas.openxmlformats.org/officeDocument/2006/relationships/audio" Target="file:///C:\Users\user\Desktop\Pesnya_Pero_-_Malvina._(xMusic.me).mp3" TargetMode="External"/><Relationship Id="rId1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0"/>
              </a:srgbClr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«Приключения Буратино» (1975)</a:t>
            </a:r>
            <a:endParaRPr lang="ru-RU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149080"/>
            <a:ext cx="3304456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Выполнил: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Латыпов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Эдгар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 2 класса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СОШ№7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Г.Туймазы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motri-filmu.ru/uploads/posts/2013-01/1358629774_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904"/>
            <a:ext cx="2880320" cy="3989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www.detivkino.ru/kartinki/buratino_00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36912"/>
            <a:ext cx="5112568" cy="3834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r>
              <a:rPr lang="ru-RU" dirty="0" smtClean="0"/>
              <a:t>Это очень любимый всем фильм, который не теряет свою популярность на протяжении более 40 лет! Это доказывает статус всеми любимого и интересного фильма для детей!</a:t>
            </a:r>
            <a:endParaRPr lang="ru-RU" dirty="0"/>
          </a:p>
        </p:txBody>
      </p:sp>
      <p:pic>
        <p:nvPicPr>
          <p:cNvPr id="33794" name="Picture 2" descr="https://1.bp.blogspot.com/-kDZxl6rOkQc/V8fLUnkqY8I/AAAAAAAABx4/XF8l_tw7IJkDLR8Bi8Pxg07gtztS3bW8QCLcB/s1600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564904"/>
            <a:ext cx="5328592" cy="3996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Краткая характеристика мюзикла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Приключения Буратино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 — советский двухсерийный музыкальный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tooltip="Телевизионный фильм"/>
              </a:rPr>
              <a:t>телевизионный фильм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по мотивам сказки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tooltip="Толстой, Алексей Николаевич"/>
              </a:rPr>
              <a:t>Алексея Толстого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tooltip="Золотой ключик, или Приключения Буратино"/>
              </a:rPr>
              <a:t>Золотой ключик, или Приключения Буратино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созданный на киностудии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5" tooltip="Беларусьфильм"/>
              </a:rPr>
              <a:t>Беларусьфильм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в 1975 году. Считается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 tooltip="Культовый фильм"/>
              </a:rPr>
              <a:t>культовым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  <a:hlinkClick r:id="rId7"/>
              </a:rPr>
              <a:t>[1]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Телепремьера состоялась 1-2 января 1976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Режиссёр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Леонид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 Нечаев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 сценария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9"/>
              </a:rPr>
              <a:t>Инна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9"/>
              </a:rPr>
              <a:t> 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9"/>
              </a:rPr>
              <a:t>Веткина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Оператор Юрий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Елхов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Композитор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10"/>
              </a:rPr>
              <a:t>Алексей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10"/>
              </a:rPr>
              <a:t> Рыбников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/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ttps://im0-tub-ru.yandex.net/i?id=c8627c6f5319be2b607f18dd50837271&amp;n=33&amp;h=215&amp;w=22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40152" y="4077072"/>
            <a:ext cx="2133600" cy="204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ролях: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u="sng" dirty="0" smtClean="0">
                <a:hlinkClick r:id="rId2"/>
              </a:rPr>
              <a:t>Дима Иосифов</a:t>
            </a:r>
            <a:r>
              <a:rPr lang="ru-RU" dirty="0" smtClean="0"/>
              <a:t> — </a:t>
            </a:r>
            <a:r>
              <a:rPr lang="ru-RU" i="1" u="sng" dirty="0" smtClean="0">
                <a:hlinkClick r:id="rId3"/>
              </a:rPr>
              <a:t>Буратино</a:t>
            </a:r>
            <a:r>
              <a:rPr lang="ru-RU" dirty="0" smtClean="0"/>
              <a:t> (озвучила Татьяна </a:t>
            </a:r>
            <a:r>
              <a:rPr lang="ru-RU" dirty="0" err="1" smtClean="0"/>
              <a:t>Канаева</a:t>
            </a:r>
            <a:r>
              <a:rPr lang="ru-RU" dirty="0" smtClean="0"/>
              <a:t>)</a:t>
            </a:r>
          </a:p>
          <a:p>
            <a:r>
              <a:rPr lang="ru-RU" u="sng" dirty="0" smtClean="0">
                <a:hlinkClick r:id="rId4"/>
              </a:rPr>
              <a:t>Таня Проценко</a:t>
            </a:r>
            <a:r>
              <a:rPr lang="ru-RU" dirty="0" smtClean="0"/>
              <a:t> — </a:t>
            </a:r>
            <a:r>
              <a:rPr lang="ru-RU" i="1" u="sng" dirty="0" err="1" smtClean="0">
                <a:hlinkClick r:id="rId5"/>
              </a:rPr>
              <a:t>Мальвина</a:t>
            </a:r>
            <a:endParaRPr lang="ru-RU" dirty="0" smtClean="0"/>
          </a:p>
          <a:p>
            <a:r>
              <a:rPr lang="ru-RU" dirty="0" smtClean="0"/>
              <a:t>Роман </a:t>
            </a:r>
            <a:r>
              <a:rPr lang="ru-RU" dirty="0" err="1" smtClean="0"/>
              <a:t>Столкарц</a:t>
            </a:r>
            <a:r>
              <a:rPr lang="ru-RU" dirty="0" smtClean="0"/>
              <a:t> — </a:t>
            </a:r>
            <a:r>
              <a:rPr lang="ru-RU" i="1" u="sng" dirty="0" smtClean="0">
                <a:hlinkClick r:id="rId6"/>
              </a:rPr>
              <a:t>Пьеро</a:t>
            </a:r>
            <a:endParaRPr lang="ru-RU" dirty="0" smtClean="0"/>
          </a:p>
          <a:p>
            <a:r>
              <a:rPr lang="ru-RU" dirty="0" smtClean="0"/>
              <a:t>Томас </a:t>
            </a:r>
            <a:r>
              <a:rPr lang="ru-RU" dirty="0" err="1" smtClean="0"/>
              <a:t>Аугустинас</a:t>
            </a:r>
            <a:r>
              <a:rPr lang="ru-RU" dirty="0" smtClean="0"/>
              <a:t> — </a:t>
            </a:r>
            <a:r>
              <a:rPr lang="ru-RU" i="1" dirty="0" smtClean="0"/>
              <a:t>пудель </a:t>
            </a:r>
            <a:r>
              <a:rPr lang="ru-RU" i="1" dirty="0" err="1" smtClean="0"/>
              <a:t>Артемон</a:t>
            </a:r>
            <a:endParaRPr lang="ru-RU" dirty="0" smtClean="0"/>
          </a:p>
          <a:p>
            <a:r>
              <a:rPr lang="ru-RU" dirty="0" smtClean="0"/>
              <a:t>Григорий </a:t>
            </a:r>
            <a:r>
              <a:rPr lang="ru-RU" dirty="0" err="1" smtClean="0"/>
              <a:t>Светлорусов</a:t>
            </a:r>
            <a:r>
              <a:rPr lang="ru-RU" dirty="0" smtClean="0"/>
              <a:t> — </a:t>
            </a:r>
            <a:r>
              <a:rPr lang="ru-RU" i="1" u="sng" dirty="0" smtClean="0">
                <a:hlinkClick r:id="rId7"/>
              </a:rPr>
              <a:t>Арлекин</a:t>
            </a:r>
            <a:endParaRPr lang="ru-RU" dirty="0" smtClean="0"/>
          </a:p>
          <a:p>
            <a:r>
              <a:rPr lang="ru-RU" u="sng" dirty="0" smtClean="0">
                <a:hlinkClick r:id="rId8"/>
              </a:rPr>
              <a:t>Николай </a:t>
            </a:r>
            <a:r>
              <a:rPr lang="ru-RU" u="sng" dirty="0" err="1" smtClean="0">
                <a:hlinkClick r:id="rId8"/>
              </a:rPr>
              <a:t>Гринько</a:t>
            </a:r>
            <a:r>
              <a:rPr lang="ru-RU" dirty="0" smtClean="0"/>
              <a:t> — </a:t>
            </a:r>
            <a:r>
              <a:rPr lang="ru-RU" i="1" u="sng" dirty="0" smtClean="0">
                <a:hlinkClick r:id="rId9"/>
              </a:rPr>
              <a:t>Папа Карло</a:t>
            </a:r>
            <a:endParaRPr lang="ru-RU" dirty="0" smtClean="0"/>
          </a:p>
          <a:p>
            <a:r>
              <a:rPr lang="ru-RU" u="sng" dirty="0" smtClean="0">
                <a:hlinkClick r:id="rId10"/>
              </a:rPr>
              <a:t>Юрий Катин-Ярцев</a:t>
            </a:r>
            <a:r>
              <a:rPr lang="ru-RU" dirty="0" smtClean="0"/>
              <a:t> — </a:t>
            </a:r>
            <a:r>
              <a:rPr lang="ru-RU" i="1" dirty="0" err="1" smtClean="0"/>
              <a:t>Джузеппе-Сизый</a:t>
            </a:r>
            <a:r>
              <a:rPr lang="ru-RU" i="1" dirty="0" smtClean="0"/>
              <a:t> нос</a:t>
            </a:r>
            <a:endParaRPr lang="ru-RU" dirty="0" smtClean="0"/>
          </a:p>
          <a:p>
            <a:r>
              <a:rPr lang="ru-RU" u="sng" dirty="0" err="1" smtClean="0">
                <a:hlinkClick r:id="rId11"/>
              </a:rPr>
              <a:t>Рина</a:t>
            </a:r>
            <a:r>
              <a:rPr lang="ru-RU" u="sng" dirty="0" smtClean="0">
                <a:hlinkClick r:id="rId11"/>
              </a:rPr>
              <a:t> Зелёная</a:t>
            </a:r>
            <a:r>
              <a:rPr lang="ru-RU" dirty="0" smtClean="0"/>
              <a:t> — </a:t>
            </a:r>
            <a:r>
              <a:rPr lang="ru-RU" i="1" dirty="0" smtClean="0"/>
              <a:t>черепаха </a:t>
            </a:r>
            <a:r>
              <a:rPr lang="ru-RU" i="1" dirty="0" err="1" smtClean="0"/>
              <a:t>Тортила</a:t>
            </a:r>
            <a:endParaRPr lang="ru-RU" dirty="0" smtClean="0"/>
          </a:p>
          <a:p>
            <a:r>
              <a:rPr lang="ru-RU" u="sng" dirty="0" smtClean="0">
                <a:hlinkClick r:id="rId12"/>
              </a:rPr>
              <a:t>Владимир </a:t>
            </a:r>
            <a:r>
              <a:rPr lang="ru-RU" u="sng" dirty="0" err="1" smtClean="0">
                <a:hlinkClick r:id="rId12"/>
              </a:rPr>
              <a:t>Этуш</a:t>
            </a:r>
            <a:r>
              <a:rPr lang="ru-RU" dirty="0" smtClean="0"/>
              <a:t> — </a:t>
            </a:r>
            <a:r>
              <a:rPr lang="ru-RU" i="1" dirty="0" err="1" smtClean="0"/>
              <a:t>Карабас-Барабас</a:t>
            </a:r>
            <a:endParaRPr lang="ru-RU" dirty="0" smtClean="0"/>
          </a:p>
          <a:p>
            <a:r>
              <a:rPr lang="ru-RU" u="sng" dirty="0" smtClean="0">
                <a:hlinkClick r:id="rId13"/>
              </a:rPr>
              <a:t>Ролан Быков</a:t>
            </a:r>
            <a:r>
              <a:rPr lang="ru-RU" dirty="0" smtClean="0"/>
              <a:t> — </a:t>
            </a:r>
            <a:r>
              <a:rPr lang="ru-RU" i="1" u="sng" dirty="0" smtClean="0">
                <a:hlinkClick r:id="rId14"/>
              </a:rPr>
              <a:t>Кот </a:t>
            </a:r>
            <a:r>
              <a:rPr lang="ru-RU" i="1" u="sng" dirty="0" err="1" smtClean="0">
                <a:hlinkClick r:id="rId14"/>
              </a:rPr>
              <a:t>Базилио</a:t>
            </a:r>
            <a:endParaRPr lang="ru-RU" dirty="0" smtClean="0"/>
          </a:p>
          <a:p>
            <a:r>
              <a:rPr lang="ru-RU" u="sng" dirty="0" smtClean="0">
                <a:hlinkClick r:id="rId15"/>
              </a:rPr>
              <a:t>Елена </a:t>
            </a:r>
            <a:r>
              <a:rPr lang="ru-RU" u="sng" dirty="0" err="1" smtClean="0">
                <a:hlinkClick r:id="rId15"/>
              </a:rPr>
              <a:t>Санаева</a:t>
            </a:r>
            <a:r>
              <a:rPr lang="ru-RU" dirty="0" smtClean="0"/>
              <a:t> — </a:t>
            </a:r>
            <a:r>
              <a:rPr lang="ru-RU" i="1" u="sng" dirty="0" smtClean="0">
                <a:hlinkClick r:id="rId16"/>
              </a:rPr>
              <a:t>Лиса Алиса</a:t>
            </a:r>
            <a:endParaRPr lang="ru-RU" dirty="0" smtClean="0"/>
          </a:p>
          <a:p>
            <a:r>
              <a:rPr lang="ru-RU" u="sng" dirty="0" smtClean="0">
                <a:hlinkClick r:id="rId17"/>
              </a:rPr>
              <a:t>Владимир Басов</a:t>
            </a:r>
            <a:r>
              <a:rPr lang="ru-RU" dirty="0" smtClean="0"/>
              <a:t> — </a:t>
            </a:r>
            <a:r>
              <a:rPr lang="ru-RU" i="1" dirty="0" err="1" smtClean="0"/>
              <a:t>Дуремар</a:t>
            </a:r>
            <a:endParaRPr lang="ru-RU" dirty="0" smtClean="0"/>
          </a:p>
          <a:p>
            <a:r>
              <a:rPr lang="ru-RU" u="sng" dirty="0" err="1" smtClean="0">
                <a:hlinkClick r:id="rId18"/>
              </a:rPr>
              <a:t>Баадур</a:t>
            </a:r>
            <a:r>
              <a:rPr lang="ru-RU" u="sng" dirty="0" smtClean="0">
                <a:hlinkClick r:id="rId18"/>
              </a:rPr>
              <a:t> </a:t>
            </a:r>
            <a:r>
              <a:rPr lang="ru-RU" u="sng" dirty="0" err="1" smtClean="0">
                <a:hlinkClick r:id="rId18"/>
              </a:rPr>
              <a:t>Цуладзе</a:t>
            </a:r>
            <a:r>
              <a:rPr lang="ru-RU" dirty="0" smtClean="0"/>
              <a:t> — </a:t>
            </a:r>
            <a:r>
              <a:rPr lang="ru-RU" i="1" dirty="0" smtClean="0"/>
              <a:t>Хозяин харчевни</a:t>
            </a:r>
            <a:endParaRPr lang="ru-RU" dirty="0" smtClean="0"/>
          </a:p>
          <a:p>
            <a:r>
              <a:rPr lang="ru-RU" u="sng" dirty="0" smtClean="0">
                <a:hlinkClick r:id="rId19"/>
              </a:rPr>
              <a:t>Валентин Букин</a:t>
            </a:r>
            <a:r>
              <a:rPr lang="ru-RU" dirty="0" smtClean="0"/>
              <a:t> — </a:t>
            </a:r>
            <a:r>
              <a:rPr lang="ru-RU" i="1" dirty="0" smtClean="0"/>
              <a:t>Главный Полицейский</a:t>
            </a:r>
            <a:endParaRPr lang="ru-RU" dirty="0" smtClean="0"/>
          </a:p>
          <a:p>
            <a:r>
              <a:rPr lang="ru-RU" u="sng" dirty="0" smtClean="0">
                <a:hlinkClick r:id="rId20"/>
              </a:rPr>
              <a:t>Алексей </a:t>
            </a:r>
            <a:r>
              <a:rPr lang="ru-RU" u="sng" dirty="0" err="1" smtClean="0">
                <a:hlinkClick r:id="rId20"/>
              </a:rPr>
              <a:t>Консовский</a:t>
            </a:r>
            <a:r>
              <a:rPr lang="ru-RU" dirty="0" smtClean="0"/>
              <a:t> — </a:t>
            </a:r>
            <a:r>
              <a:rPr lang="ru-RU" i="1" dirty="0" smtClean="0"/>
              <a:t>голос Говорящего Сверчка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Музыкально-теоретический анализ песен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Песня </a:t>
            </a:r>
            <a:r>
              <a:rPr lang="ru-RU" dirty="0" smtClean="0"/>
              <a:t>«Буратино</a:t>
            </a:r>
            <a:r>
              <a:rPr lang="ru-RU" dirty="0" smtClean="0"/>
              <a:t>»: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Buratino_-_Buratino_OST_Priklyucheniya_Buratino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707904" y="2060848"/>
            <a:ext cx="304800" cy="304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1560" y="2564904"/>
            <a:ext cx="7848872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Песня Буратино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 озорное музыкальное произведение о маленьком, но очень находчивом Мальчишке, выструганном из полена. Малыши будут очарованы этой зажигательной мелодией, созданной талантливейшим детским композитором А. Рыбниковым на слова не менее выдающегося автора поэтических текстов для детей Ю.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Энтина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55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402832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песни: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Вступление</a:t>
            </a:r>
            <a:endParaRPr lang="ru-RU" dirty="0" smtClean="0"/>
          </a:p>
          <a:p>
            <a:r>
              <a:rPr lang="ru-RU" dirty="0" smtClean="0"/>
              <a:t>Куплет </a:t>
            </a:r>
            <a:r>
              <a:rPr lang="ru-RU" dirty="0" smtClean="0"/>
              <a:t>1</a:t>
            </a:r>
            <a:endParaRPr lang="ru-RU" dirty="0" smtClean="0"/>
          </a:p>
          <a:p>
            <a:r>
              <a:rPr lang="ru-RU" dirty="0" err="1" smtClean="0"/>
              <a:t>Прехорус</a:t>
            </a:r>
            <a:r>
              <a:rPr lang="ru-RU" dirty="0" smtClean="0"/>
              <a:t> </a:t>
            </a:r>
            <a:r>
              <a:rPr lang="ru-RU" dirty="0" smtClean="0"/>
              <a:t>1</a:t>
            </a:r>
            <a:endParaRPr lang="ru-RU" dirty="0" smtClean="0"/>
          </a:p>
          <a:p>
            <a:r>
              <a:rPr lang="ru-RU" dirty="0" smtClean="0"/>
              <a:t>Припев </a:t>
            </a:r>
            <a:r>
              <a:rPr lang="ru-RU" dirty="0" smtClean="0"/>
              <a:t>1</a:t>
            </a:r>
            <a:endParaRPr lang="ru-RU" dirty="0" smtClean="0"/>
          </a:p>
          <a:p>
            <a:r>
              <a:rPr lang="ru-RU" dirty="0" err="1" smtClean="0"/>
              <a:t>Постхорус</a:t>
            </a:r>
            <a:endParaRPr lang="ru-RU" dirty="0" smtClean="0"/>
          </a:p>
          <a:p>
            <a:r>
              <a:rPr lang="ru-RU" dirty="0" smtClean="0"/>
              <a:t>Куплет </a:t>
            </a:r>
            <a:r>
              <a:rPr lang="ru-RU" dirty="0" smtClean="0"/>
              <a:t>2</a:t>
            </a:r>
            <a:endParaRPr lang="ru-RU" dirty="0" smtClean="0"/>
          </a:p>
          <a:p>
            <a:r>
              <a:rPr lang="ru-RU" dirty="0" err="1" smtClean="0"/>
              <a:t>Прехорус</a:t>
            </a:r>
            <a:r>
              <a:rPr lang="ru-RU" dirty="0" smtClean="0"/>
              <a:t> </a:t>
            </a:r>
            <a:r>
              <a:rPr lang="ru-RU" dirty="0" smtClean="0"/>
              <a:t>2</a:t>
            </a:r>
            <a:endParaRPr lang="ru-RU" dirty="0" smtClean="0"/>
          </a:p>
          <a:p>
            <a:r>
              <a:rPr lang="ru-RU" dirty="0" smtClean="0"/>
              <a:t>Припев </a:t>
            </a:r>
            <a:r>
              <a:rPr lang="ru-RU" dirty="0" smtClean="0"/>
              <a:t>2</a:t>
            </a:r>
            <a:endParaRPr lang="ru-RU" dirty="0" smtClean="0"/>
          </a:p>
          <a:p>
            <a:r>
              <a:rPr lang="ru-RU" dirty="0" smtClean="0"/>
              <a:t>Куплет 3</a:t>
            </a:r>
          </a:p>
          <a:p>
            <a:r>
              <a:rPr lang="ru-RU" dirty="0" smtClean="0"/>
              <a:t>Бридж</a:t>
            </a:r>
            <a:endParaRPr lang="ru-RU" dirty="0" smtClean="0"/>
          </a:p>
          <a:p>
            <a:r>
              <a:rPr lang="ru-RU" dirty="0" smtClean="0"/>
              <a:t>Припев </a:t>
            </a:r>
            <a:r>
              <a:rPr lang="ru-RU" dirty="0" smtClean="0"/>
              <a:t>3</a:t>
            </a:r>
            <a:endParaRPr lang="ru-RU" dirty="0" smtClean="0"/>
          </a:p>
          <a:p>
            <a:r>
              <a:rPr lang="ru-RU" dirty="0" smtClean="0"/>
              <a:t>Концовка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1556792"/>
            <a:ext cx="4248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Простая трехчастная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www.detivkino.ru/kartinki/buratino_02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780928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/>
          <a:lstStyle/>
          <a:p>
            <a:r>
              <a:rPr lang="ru-RU" dirty="0" smtClean="0"/>
              <a:t>Темп: </a:t>
            </a:r>
            <a:r>
              <a:rPr lang="en-US" dirty="0" smtClean="0"/>
              <a:t>allegro </a:t>
            </a:r>
            <a:r>
              <a:rPr lang="en-US" dirty="0" smtClean="0"/>
              <a:t>moderato</a:t>
            </a:r>
            <a:endParaRPr lang="ru-RU" dirty="0" smtClean="0"/>
          </a:p>
          <a:p>
            <a:r>
              <a:rPr lang="ru-RU" dirty="0" smtClean="0"/>
              <a:t>Ритм: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Динамика:</a:t>
            </a:r>
          </a:p>
          <a:p>
            <a:r>
              <a:rPr lang="ru-RU" dirty="0" smtClean="0"/>
              <a:t>Тональность: мажорная</a:t>
            </a:r>
          </a:p>
        </p:txBody>
      </p:sp>
      <p:pic>
        <p:nvPicPr>
          <p:cNvPr id="14338" name="Picture 2" descr="Песня &quot;Бу-ра-ти-но&quot; из фильма &quot;Приключения Буратино&quot;: но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4968552" cy="3477988"/>
          </a:xfrm>
          <a:prstGeom prst="rect">
            <a:avLst/>
          </a:prstGeom>
          <a:noFill/>
        </p:spPr>
      </p:pic>
      <p:pic>
        <p:nvPicPr>
          <p:cNvPr id="14342" name="Picture 6" descr="Music dynamic mezzo forte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365104"/>
            <a:ext cx="504056" cy="352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3681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есня фонарщиков: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Алексей Рыбников_-_Песня Фонарщиков (из к%2Fф -Приключения Буратино-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3568" y="980728"/>
            <a:ext cx="720080" cy="7200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79712" y="119675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песни: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844824"/>
            <a:ext cx="28083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Вступление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Куплет 1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Прехорус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Припев 1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Постхорус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Куплет 2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Прехорус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Припев 2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Концовка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1916832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Тональность </a:t>
            </a:r>
            <a:r>
              <a:rPr lang="ru-RU" dirty="0" smtClean="0"/>
              <a:t>: минорная</a:t>
            </a:r>
          </a:p>
          <a:p>
            <a:r>
              <a:rPr lang="ru-RU" dirty="0" smtClean="0"/>
              <a:t>Динамика 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2708920"/>
            <a:ext cx="4329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Инструмент:</a:t>
            </a:r>
            <a:r>
              <a:rPr lang="ru-RU" dirty="0" smtClean="0"/>
              <a:t> фортепиано, гитара, голос.</a:t>
            </a:r>
            <a:endParaRPr lang="ru-RU" dirty="0"/>
          </a:p>
        </p:txBody>
      </p:sp>
      <p:pic>
        <p:nvPicPr>
          <p:cNvPr id="10" name="Picture 6" descr="Music dynamic mezzo forte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276872"/>
            <a:ext cx="504056" cy="352839"/>
          </a:xfrm>
          <a:prstGeom prst="rect">
            <a:avLst/>
          </a:prstGeom>
          <a:noFill/>
        </p:spPr>
      </p:pic>
      <p:pic>
        <p:nvPicPr>
          <p:cNvPr id="31748" name="Picture 4" descr="http://www.detivkino.ru/kartinki/buratino_048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3068960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0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Также использовались песни: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ru-RU" dirty="0" smtClean="0"/>
              <a:t>- песня папы Карло</a:t>
            </a:r>
          </a:p>
          <a:p>
            <a:r>
              <a:rPr lang="ru-RU" dirty="0" smtClean="0"/>
              <a:t>- песня кукол «Страшный Карабас»</a:t>
            </a:r>
          </a:p>
          <a:p>
            <a:r>
              <a:rPr lang="ru-RU" dirty="0" smtClean="0"/>
              <a:t>- песня </a:t>
            </a:r>
            <a:r>
              <a:rPr lang="ru-RU" dirty="0" err="1" smtClean="0"/>
              <a:t>Дуремара</a:t>
            </a:r>
            <a:endParaRPr lang="ru-RU" dirty="0" smtClean="0"/>
          </a:p>
          <a:p>
            <a:r>
              <a:rPr lang="ru-RU" dirty="0" smtClean="0"/>
              <a:t>- песня-танец лисы Алисы и кота </a:t>
            </a:r>
            <a:r>
              <a:rPr lang="ru-RU" dirty="0" err="1" smtClean="0"/>
              <a:t>Базилио</a:t>
            </a:r>
            <a:endParaRPr lang="ru-RU" dirty="0" smtClean="0"/>
          </a:p>
          <a:p>
            <a:r>
              <a:rPr lang="ru-RU" dirty="0" smtClean="0"/>
              <a:t>- песня Карабаса </a:t>
            </a:r>
            <a:r>
              <a:rPr lang="ru-RU" dirty="0" err="1" smtClean="0"/>
              <a:t>Барабаса</a:t>
            </a:r>
            <a:endParaRPr lang="ru-RU" dirty="0" smtClean="0"/>
          </a:p>
          <a:p>
            <a:r>
              <a:rPr lang="ru-RU" dirty="0" smtClean="0"/>
              <a:t>- песня Пауков и Буратино</a:t>
            </a:r>
          </a:p>
          <a:p>
            <a:r>
              <a:rPr lang="ru-RU" dirty="0" smtClean="0"/>
              <a:t>- песня «Поле чудес»</a:t>
            </a:r>
          </a:p>
          <a:p>
            <a:r>
              <a:rPr lang="ru-RU" dirty="0" smtClean="0"/>
              <a:t>- песня черепахи </a:t>
            </a:r>
            <a:r>
              <a:rPr lang="ru-RU" dirty="0" err="1" smtClean="0"/>
              <a:t>Тортилы</a:t>
            </a:r>
            <a:endParaRPr lang="ru-RU" dirty="0" smtClean="0"/>
          </a:p>
          <a:p>
            <a:r>
              <a:rPr lang="ru-RU" dirty="0" smtClean="0"/>
              <a:t>- песня </a:t>
            </a:r>
            <a:r>
              <a:rPr lang="ru-RU" dirty="0" smtClean="0"/>
              <a:t>Пьеро</a:t>
            </a:r>
            <a:endParaRPr lang="ru-RU" dirty="0" smtClean="0"/>
          </a:p>
        </p:txBody>
      </p:sp>
      <p:pic>
        <p:nvPicPr>
          <p:cNvPr id="4" name="Pesnya_-_Papy_Karlo_(xMusic.m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 cstate="print"/>
          <a:stretch>
            <a:fillRect/>
          </a:stretch>
        </p:blipFill>
        <p:spPr>
          <a:xfrm>
            <a:off x="3995936" y="1700808"/>
            <a:ext cx="304800" cy="304800"/>
          </a:xfrm>
          <a:prstGeom prst="rect">
            <a:avLst/>
          </a:prstGeom>
        </p:spPr>
      </p:pic>
      <p:pic>
        <p:nvPicPr>
          <p:cNvPr id="5" name="Pesni_iz_k_f_Priklyucheniya_Buratino_-_Pesnya_Kukol_sheptalka_(iPlayer.f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6372200" y="2204864"/>
            <a:ext cx="304800" cy="304800"/>
          </a:xfrm>
          <a:prstGeom prst="rect">
            <a:avLst/>
          </a:prstGeom>
        </p:spPr>
      </p:pic>
      <p:pic>
        <p:nvPicPr>
          <p:cNvPr id="6" name="Pesnya_-_duremara_(xMusic.me)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 cstate="print"/>
          <a:stretch>
            <a:fillRect/>
          </a:stretch>
        </p:blipFill>
        <p:spPr>
          <a:xfrm>
            <a:off x="3707904" y="2636912"/>
            <a:ext cx="304800" cy="304800"/>
          </a:xfrm>
          <a:prstGeom prst="rect">
            <a:avLst/>
          </a:prstGeom>
        </p:spPr>
      </p:pic>
      <p:pic>
        <p:nvPicPr>
          <p:cNvPr id="7" name="kot_Bazilio_i_lisa_Alisa_-_pesnya_i_tanec_(xMusic.me)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1" cstate="print"/>
          <a:stretch>
            <a:fillRect/>
          </a:stretch>
        </p:blipFill>
        <p:spPr>
          <a:xfrm>
            <a:off x="7380312" y="3140968"/>
            <a:ext cx="304800" cy="304800"/>
          </a:xfrm>
          <a:prstGeom prst="rect">
            <a:avLst/>
          </a:prstGeom>
        </p:spPr>
      </p:pic>
      <p:pic>
        <p:nvPicPr>
          <p:cNvPr id="8" name="Karabas_Barabas_-_Buratino_(iPlayer.fm)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1" cstate="print"/>
          <a:stretch>
            <a:fillRect/>
          </a:stretch>
        </p:blipFill>
        <p:spPr>
          <a:xfrm>
            <a:off x="4932040" y="3501008"/>
            <a:ext cx="304800" cy="304800"/>
          </a:xfrm>
          <a:prstGeom prst="rect">
            <a:avLst/>
          </a:prstGeom>
        </p:spPr>
      </p:pic>
      <p:pic>
        <p:nvPicPr>
          <p:cNvPr id="9" name="Алексей Рыбников_-_Песня пауков и Буратино.mp3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2" cstate="print"/>
          <a:stretch>
            <a:fillRect/>
          </a:stretch>
        </p:blipFill>
        <p:spPr>
          <a:xfrm>
            <a:off x="4932040" y="4077072"/>
            <a:ext cx="304800" cy="304800"/>
          </a:xfrm>
          <a:prstGeom prst="rect">
            <a:avLst/>
          </a:prstGeom>
        </p:spPr>
      </p:pic>
      <p:pic>
        <p:nvPicPr>
          <p:cNvPr id="10" name="Pesenka_cherepahi_-_Tortilly_(iPlayer.fm).mp3">
            <a:hlinkClick r:id="" action="ppaction://media"/>
          </p:cNvPr>
          <p:cNvPicPr>
            <a:picLocks noRot="1" noChangeAspect="1"/>
          </p:cNvPicPr>
          <p:nvPr>
            <a:audioFile r:link="rId7"/>
          </p:nvPr>
        </p:nvPicPr>
        <p:blipFill>
          <a:blip r:embed="rId13" cstate="print"/>
          <a:stretch>
            <a:fillRect/>
          </a:stretch>
        </p:blipFill>
        <p:spPr>
          <a:xfrm>
            <a:off x="4860032" y="5085184"/>
            <a:ext cx="304800" cy="304800"/>
          </a:xfrm>
          <a:prstGeom prst="rect">
            <a:avLst/>
          </a:prstGeom>
        </p:spPr>
      </p:pic>
      <p:pic>
        <p:nvPicPr>
          <p:cNvPr id="11" name="Muzyka_iz_k_f_Buratino_-_Pole_chudes_(xMusic.me).mp3">
            <a:hlinkClick r:id="" action="ppaction://media"/>
          </p:cNvPr>
          <p:cNvPicPr>
            <a:picLocks noRot="1" noChangeAspect="1"/>
          </p:cNvPicPr>
          <p:nvPr>
            <a:audioFile r:link="rId8"/>
          </p:nvPr>
        </p:nvPicPr>
        <p:blipFill>
          <a:blip r:embed="rId12" cstate="print"/>
          <a:stretch>
            <a:fillRect/>
          </a:stretch>
        </p:blipFill>
        <p:spPr>
          <a:xfrm>
            <a:off x="3995936" y="4509120"/>
            <a:ext cx="304800" cy="304800"/>
          </a:xfrm>
          <a:prstGeom prst="rect">
            <a:avLst/>
          </a:prstGeom>
        </p:spPr>
      </p:pic>
      <p:pic>
        <p:nvPicPr>
          <p:cNvPr id="12" name="Pesnya_Pero_-_Malvina._(xMusic.me).mp3">
            <a:hlinkClick r:id="" action="ppaction://media"/>
          </p:cNvPr>
          <p:cNvPicPr>
            <a:picLocks noRot="1" noChangeAspect="1"/>
          </p:cNvPicPr>
          <p:nvPr>
            <a:audioFile r:link="rId9"/>
          </p:nvPr>
        </p:nvPicPr>
        <p:blipFill>
          <a:blip r:embed="rId12" cstate="print"/>
          <a:stretch>
            <a:fillRect/>
          </a:stretch>
        </p:blipFill>
        <p:spPr>
          <a:xfrm>
            <a:off x="3059832" y="5517232"/>
            <a:ext cx="304800" cy="304800"/>
          </a:xfrm>
          <a:prstGeom prst="rect">
            <a:avLst/>
          </a:prstGeom>
        </p:spPr>
      </p:pic>
      <p:pic>
        <p:nvPicPr>
          <p:cNvPr id="32770" name="Picture 2" descr="https://www.startfilm.ru/images/base/film/24_08_13/big_59216_rsryoryerssrrryos-rssrsryorr.rrsryos-2.1975.mkv_snapshot_00.42.10_2013.08.24_19.37.38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64088" y="3789040"/>
            <a:ext cx="3482177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5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719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510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7449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8134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6578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3625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1264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12868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Моё мнение: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Больше всего в этом замечательном фильме мне понравилась песня Буратино, так как эта песня очень жизнерадостная, позитивная и вдохновляющая. Как только перед твоими глазами выйдет название фильма, в голове всплывают звуки этой песни.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225</Words>
  <Application>Microsoft Office PowerPoint</Application>
  <PresentationFormat>Экран (4:3)</PresentationFormat>
  <Paragraphs>83</Paragraphs>
  <Slides>11</Slides>
  <Notes>0</Notes>
  <HiddenSlides>0</HiddenSlides>
  <MMClips>11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«Приключения Буратино» (1975)</vt:lpstr>
      <vt:lpstr>Краткая характеристика мюзикла </vt:lpstr>
      <vt:lpstr>В ролях:</vt:lpstr>
      <vt:lpstr>Музыкально-теоретический анализ песен</vt:lpstr>
      <vt:lpstr>Структура песни:</vt:lpstr>
      <vt:lpstr>Слайд 6</vt:lpstr>
      <vt:lpstr>Песня фонарщиков: </vt:lpstr>
      <vt:lpstr>Также использовались песни:</vt:lpstr>
      <vt:lpstr>Моё мнение:</vt:lpstr>
      <vt:lpstr>Слайд 10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 (1975)</dc:title>
  <dc:creator>user</dc:creator>
  <cp:lastModifiedBy>user</cp:lastModifiedBy>
  <cp:revision>10</cp:revision>
  <dcterms:created xsi:type="dcterms:W3CDTF">2017-02-25T05:46:35Z</dcterms:created>
  <dcterms:modified xsi:type="dcterms:W3CDTF">2017-02-25T07:17:53Z</dcterms:modified>
</cp:coreProperties>
</file>