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4" r:id="rId3"/>
    <p:sldId id="258" r:id="rId4"/>
    <p:sldId id="256" r:id="rId5"/>
    <p:sldId id="259" r:id="rId6"/>
    <p:sldId id="260" r:id="rId7"/>
    <p:sldId id="261" r:id="rId8"/>
    <p:sldId id="262" r:id="rId9"/>
    <p:sldId id="265" r:id="rId10"/>
    <p:sldId id="263"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7" d="100"/>
          <a:sy n="47" d="100"/>
        </p:scale>
        <p:origin x="-109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21.02.2017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21.02.2017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21.02.2017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21.02.2017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21.02.2017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21.02.2017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21.02.2017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21.02.2017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21.02.2017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21.02.2017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21.02.2017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21.02.2017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hyperlink" Target="https://ru.wikipedia.org/wiki/%D0%91%D0%B0%D1%81%D0%BE%D0%B2,_%D0%92%D0%BB%D0%B0%D0%B4%D0%B8%D0%BC%D0%B8%D1%80_%D0%9F%D0%B0%D0%B2%D0%BB%D0%BE%D0%B2%D0%B8%D1%87" TargetMode="External"/><Relationship Id="rId13" Type="http://schemas.openxmlformats.org/officeDocument/2006/relationships/hyperlink" Target="https://ru.wikipedia.org/w/index.php?title=%D0%9A%D0%B0%D0%BD%D0%B0%D0%B5%D0%B2%D0%B0,_%D0%A2%D0%B0%D1%82%D1%8C%D1%8F%D0%BD%D0%B0_%D0%90%D0%BB%D0%B5%D0%BA%D1%81%D0%B0%D0%BD%D0%B4%D1%80%D0%BE%D0%B2%D0%BD%D0%B0&amp;action=edit&amp;redlink=1" TargetMode="External"/><Relationship Id="rId3" Type="http://schemas.openxmlformats.org/officeDocument/2006/relationships/hyperlink" Target="https://ru.wikipedia.org/wiki/%D0%AD%D0%BD%D1%82%D0%B8%D0%BD,_%D0%AE%D1%80%D0%B8%D0%B9_%D0%A1%D0%B5%D1%80%D0%B3%D0%B5%D0%B5%D0%B2%D0%B8%D1%87" TargetMode="External"/><Relationship Id="rId7" Type="http://schemas.openxmlformats.org/officeDocument/2006/relationships/hyperlink" Target="https://ru.wikipedia.org/wiki/%D0%AD%D1%82%D1%83%D1%88,_%D0%92%D0%BB%D0%B0%D0%B4%D0%B8%D0%BC%D0%B8%D1%80_%D0%90%D0%B1%D1%80%D0%B0%D0%BC%D0%BE%D0%B2%D0%B8%D1%87" TargetMode="External"/><Relationship Id="rId12" Type="http://schemas.openxmlformats.org/officeDocument/2006/relationships/hyperlink" Target="https://ru.wikipedia.org/wiki/%D0%91%D0%B0%D1%80%D0%B4%D0%B8%D0%BD,_%D0%93%D0%B0%D1%80%D1%80%D0%B8_%D0%AF%D0%BA%D0%BE%D0%B2%D0%BB%D0%B5%D0%B2%D0%B8%D1%87" TargetMode="External"/><Relationship Id="rId17" Type="http://schemas.openxmlformats.org/officeDocument/2006/relationships/hyperlink" Target="https://ru.wikipedia.org/wiki/%D0%9F%D1%80%D0%BE%D1%86%D0%B5%D0%BD%D0%BA%D0%BE,_%D0%A2%D0%B0%D1%82%D1%8C%D1%8F%D0%BD%D0%B0_%D0%90%D0%BD%D0%B0%D1%82%D0%BE%D0%BB%D1%8C%D0%B5%D0%B2%D0%BD%D0%B0" TargetMode="External"/><Relationship Id="rId2" Type="http://schemas.openxmlformats.org/officeDocument/2006/relationships/image" Target="../media/image1.jpg"/><Relationship Id="rId16" Type="http://schemas.openxmlformats.org/officeDocument/2006/relationships/hyperlink" Target="https://ru.wikipedia.org/wiki/%D0%9A%D0%B0%D1%82%D0%B8%D0%BD-%D0%AF%D1%80%D1%86%D0%B5%D0%B2,_%D0%AE%D1%80%D0%B8%D0%B9_%D0%92%D0%B0%D1%81%D0%B8%D0%BB%D1%8C%D0%B5%D0%B2%D0%B8%D1%87" TargetMode="External"/><Relationship Id="rId1" Type="http://schemas.openxmlformats.org/officeDocument/2006/relationships/slideLayout" Target="../slideLayouts/slideLayout1.xml"/><Relationship Id="rId6" Type="http://schemas.openxmlformats.org/officeDocument/2006/relationships/hyperlink" Target="https://ru.wikipedia.org/wiki/%D0%93%D1%80%D0%B8%D0%BD%D1%8C%D0%BA%D0%BE,_%D0%9D%D0%B8%D0%BA%D0%BE%D0%BB%D0%B0%D0%B9_%D0%93%D1%80%D0%B8%D0%B3%D0%BE%D1%80%D1%8C%D0%B5%D0%B2%D0%B8%D1%87" TargetMode="External"/><Relationship Id="rId11" Type="http://schemas.openxmlformats.org/officeDocument/2006/relationships/hyperlink" Target="https://ru.wikipedia.org/wiki/%D0%A1%D0%B0%D0%BD%D0%B0%D0%B5%D0%B2%D0%B0,_%D0%95%D0%BB%D0%B5%D0%BD%D0%B0_%D0%92%D1%81%D0%B5%D0%B2%D0%BE%D0%BB%D0%BE%D0%B4%D0%BE%D0%B2%D0%BD%D0%B0" TargetMode="External"/><Relationship Id="rId5" Type="http://schemas.openxmlformats.org/officeDocument/2006/relationships/hyperlink" Target="https://ru.wikipedia.org/wiki/%D0%9E%D0%BA%D1%83%D0%B4%D0%B6%D0%B0%D0%B2%D0%B0,_%D0%91%D1%83%D0%BB%D0%B0%D1%82_%D0%A8%D0%B0%D0%BB%D0%B2%D0%BE%D0%B2%D0%B8%D1%87" TargetMode="External"/><Relationship Id="rId15" Type="http://schemas.openxmlformats.org/officeDocument/2006/relationships/hyperlink" Target="https://ru.wikipedia.org/wiki/%D0%9F%D0%BE%D0%BD%D0%B0%D1%80%D0%BE%D0%B2%D1%81%D0%BA%D0%B0%D1%8F,_%D0%98%D1%80%D0%B8%D0%BD%D0%B0_%D0%92%D0%B8%D1%82%D0%B0%D0%BB%D1%8C%D0%B5%D0%B2%D0%BD%D0%B0" TargetMode="External"/><Relationship Id="rId10" Type="http://schemas.openxmlformats.org/officeDocument/2006/relationships/hyperlink" Target="https://ru.wikipedia.org/wiki/%D0%91%D1%8B%D0%BA%D0%BE%D0%B2,_%D0%A0%D0%BE%D0%BB%D0%B0%D0%BD_%D0%90%D0%BD%D0%B0%D1%82%D0%BE%D0%BB%D1%8C%D0%B5%D0%B2%D0%B8%D1%87" TargetMode="External"/><Relationship Id="rId4" Type="http://schemas.openxmlformats.org/officeDocument/2006/relationships/hyperlink" Target="https://ru.wikipedia.org/wiki/%D0%91%D1%80%D0%BE%D0%B4%D1%81%D0%BA%D0%B0%D1%8F,_%D0%9D%D0%B8%D0%BD%D0%B0_%D0%90%D0%BB%D0%B5%D0%BA%D1%81%D0%B0%D0%BD%D0%B4%D1%80%D0%BE%D0%B2%D0%BD%D0%B0" TargetMode="External"/><Relationship Id="rId9" Type="http://schemas.openxmlformats.org/officeDocument/2006/relationships/hyperlink" Target="https://ru.wikipedia.org/wiki/%D0%A2%D0%B5%D0%B0%D1%82%D1%80_%D1%8E%D0%BD%D0%BE%D0%B3%D0%BE_%D0%B7%D1%80%D0%B8%D1%82%D0%B5%D0%BB%D1%8F" TargetMode="External"/><Relationship Id="rId14" Type="http://schemas.openxmlformats.org/officeDocument/2006/relationships/hyperlink" Target="https://ru.wikipedia.org/wiki/%D0%97%D0%B5%D0%BB%D1%91%D0%BD%D0%B0%D1%8F,_%D0%A0%D0%B8%D0%BD%D0%B0_%D0%92%D0%B0%D1%81%D0%B8%D0%BB%D1%8C%D0%B5%D0%B2%D0%BD%D0%B0"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ru.wikipedia.org/wiki/%D0%A0%D1%8B%D0%B1%D0%BD%D0%B8%D0%BA%D0%BE%D0%B2,_%D0%90%D0%BB%D0%B5%D0%BA%D1%81%D0%B5%D0%B9_%D0%9B%D1%8C%D0%B2%D0%BE%D0%B2%D0%B8%D1%87" TargetMode="External"/><Relationship Id="rId3" Type="http://schemas.openxmlformats.org/officeDocument/2006/relationships/hyperlink" Target="https://ru.wikipedia.org/wiki/%D0%91%D0%B5%D0%BB%D0%B0%D1%80%D1%83%D1%81%D1%8C%D1%84%D0%B8%D0%BB%D1%8C%D0%BC" TargetMode="External"/><Relationship Id="rId7" Type="http://schemas.openxmlformats.org/officeDocument/2006/relationships/hyperlink" Target="https://ru.wikipedia.org/w/index.php?title=%D0%95%D1%80%D1%88%D0%BE%D0%B2,_%D0%9B%D0%B5%D0%BE%D0%BD%D0%B8%D0%B4_%D0%9F%D0%B5%D1%82%D1%80%D0%BE%D0%B2%D0%B8%D1%87&amp;action=edit&amp;redlink=1" TargetMode="External"/><Relationship Id="rId12" Type="http://schemas.openxmlformats.org/officeDocument/2006/relationships/hyperlink" Target="https://ru.wikipedia.org/wiki/%D0%91%D0%B0%D1%80%D0%B4%D0%B8%D0%BD,_%D0%93%D0%B0%D1%80%D1%80%D0%B8_%D0%AF%D0%BA%D0%BE%D0%B2%D0%BB%D0%B5%D0%B2%D0%B8%D1%87" TargetMode="Externa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s://ru.wikipedia.org/wiki/%D0%95%D0%BB%D1%85%D0%BE%D0%B2,_%D0%AE%D1%80%D0%B8%D0%B9_%D0%90%D0%BB%D0%B5%D0%BA%D1%81%D0%B0%D0%BD%D0%B4%D1%80%D0%BE%D0%B2%D0%B8%D1%87" TargetMode="External"/><Relationship Id="rId11" Type="http://schemas.openxmlformats.org/officeDocument/2006/relationships/hyperlink" Target="https://ru.wikipedia.org/wiki/%D0%9A%D0%BE%D0%BD%D1%81%D0%BE%D0%B2%D1%81%D0%BA%D0%B8%D0%B9,_%D0%90%D0%BB%D0%B5%D0%BA%D1%81%D0%B5%D0%B9_%D0%90%D0%BD%D0%B0%D1%82%D0%BE%D0%BB%D1%8C%D0%B5%D0%B2%D0%B8%D1%87" TargetMode="External"/><Relationship Id="rId5" Type="http://schemas.openxmlformats.org/officeDocument/2006/relationships/hyperlink" Target="https://ru.wikipedia.org/wiki/%D0%9D%D0%B5%D1%87%D0%B0%D0%B5%D0%B2,_%D0%9B%D0%B5%D0%BE%D0%BD%D0%B8%D0%B4_%D0%90%D0%BB%D0%B5%D0%BA%D1%81%D0%B5%D0%B5%D0%B2%D0%B8%D1%87" TargetMode="External"/><Relationship Id="rId10" Type="http://schemas.openxmlformats.org/officeDocument/2006/relationships/hyperlink" Target="https://ru.wikipedia.org/wiki/%D0%AD%D0%BD%D1%82%D0%B8%D0%BD,_%D0%AE%D1%80%D0%B8%D0%B9_%D0%A1%D0%B5%D1%80%D0%B3%D0%B5%D0%B5%D0%B2%D0%B8%D1%87" TargetMode="External"/><Relationship Id="rId4" Type="http://schemas.openxmlformats.org/officeDocument/2006/relationships/hyperlink" Target="https://ru.wikipedia.org/wiki/%D0%92%D0%B5%D1%82%D0%BA%D0%B8%D0%BD%D0%B0,_%D0%98%D0%BD%D0%BD%D0%B0_%D0%98%D0%B2%D0%B0%D0%BD%D0%BE%D0%B2%D0%BD%D0%B0" TargetMode="External"/><Relationship Id="rId9" Type="http://schemas.openxmlformats.org/officeDocument/2006/relationships/hyperlink" Target="https://ru.wikipedia.org/wiki/%D0%9E%D0%BA%D1%83%D0%B4%D0%B6%D0%B0%D0%B2%D0%B0,_%D0%91%D1%83%D0%BB%D0%B0%D1%82_%D0%A8%D0%B0%D0%BB%D0%B2%D0%BE%D0%B2%D0%B8%D1%87"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12" y="19184"/>
            <a:ext cx="9144000" cy="6838816"/>
          </a:xfrm>
          <a:prstGeom prst="rect">
            <a:avLst/>
          </a:prstGeom>
        </p:spPr>
      </p:pic>
      <p:sp>
        <p:nvSpPr>
          <p:cNvPr id="2" name="Заголовок 1"/>
          <p:cNvSpPr>
            <a:spLocks noGrp="1"/>
          </p:cNvSpPr>
          <p:nvPr>
            <p:ph type="ctrTitle"/>
          </p:nvPr>
        </p:nvSpPr>
        <p:spPr>
          <a:xfrm>
            <a:off x="706512" y="1241294"/>
            <a:ext cx="7772400" cy="2187674"/>
          </a:xfrm>
        </p:spPr>
        <p:txBody>
          <a:bodyPr>
            <a:noAutofit/>
          </a:bodyPr>
          <a:lstStyle/>
          <a:p>
            <a:r>
              <a:rPr lang="ru-RU" sz="7200" dirty="0" smtClean="0">
                <a:solidFill>
                  <a:srgbClr val="FF0000"/>
                </a:solidFill>
                <a:latin typeface="Franklin Gothic Demi" pitchFamily="34" charset="0"/>
              </a:rPr>
              <a:t>«Приключения Буратино»</a:t>
            </a:r>
            <a:endParaRPr lang="ru-RU" sz="7200" dirty="0">
              <a:solidFill>
                <a:srgbClr val="FF0000"/>
              </a:solidFill>
              <a:latin typeface="Franklin Gothic Demi" pitchFamily="34" charset="0"/>
            </a:endParaRPr>
          </a:p>
        </p:txBody>
      </p:sp>
      <p:sp>
        <p:nvSpPr>
          <p:cNvPr id="3" name="Подзаголовок 2"/>
          <p:cNvSpPr>
            <a:spLocks noGrp="1"/>
          </p:cNvSpPr>
          <p:nvPr>
            <p:ph type="subTitle" idx="1"/>
          </p:nvPr>
        </p:nvSpPr>
        <p:spPr>
          <a:xfrm>
            <a:off x="1763688" y="4437112"/>
            <a:ext cx="6400800" cy="1270992"/>
          </a:xfrm>
        </p:spPr>
        <p:txBody>
          <a:bodyPr/>
          <a:lstStyle/>
          <a:p>
            <a:pPr algn="r"/>
            <a:r>
              <a:rPr lang="ru-RU" dirty="0" smtClean="0">
                <a:solidFill>
                  <a:schemeClr val="tx1"/>
                </a:solidFill>
                <a:latin typeface="Franklin Gothic Demi" pitchFamily="34" charset="0"/>
              </a:rPr>
              <a:t>Выполнил: Марсель </a:t>
            </a:r>
          </a:p>
          <a:p>
            <a:pPr algn="r"/>
            <a:r>
              <a:rPr lang="ru-RU" dirty="0" err="1" smtClean="0">
                <a:solidFill>
                  <a:schemeClr val="tx1"/>
                </a:solidFill>
                <a:latin typeface="Franklin Gothic Demi" pitchFamily="34" charset="0"/>
              </a:rPr>
              <a:t>Асылгареев</a:t>
            </a:r>
            <a:endParaRPr lang="ru-RU" dirty="0">
              <a:solidFill>
                <a:schemeClr val="tx1"/>
              </a:solidFill>
              <a:latin typeface="Franklin Gothic Demi" pitchFamily="34" charset="0"/>
            </a:endParaRPr>
          </a:p>
        </p:txBody>
      </p:sp>
    </p:spTree>
    <p:extLst>
      <p:ext uri="{BB962C8B-B14F-4D97-AF65-F5344CB8AC3E}">
        <p14:creationId xmlns:p14="http://schemas.microsoft.com/office/powerpoint/2010/main" val="3698130206"/>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12" y="19184"/>
            <a:ext cx="9144000" cy="6838816"/>
          </a:xfrm>
          <a:prstGeom prst="rect">
            <a:avLst/>
          </a:prstGeom>
        </p:spPr>
      </p:pic>
      <p:sp>
        <p:nvSpPr>
          <p:cNvPr id="2" name="Заголовок 1"/>
          <p:cNvSpPr>
            <a:spLocks noGrp="1"/>
          </p:cNvSpPr>
          <p:nvPr>
            <p:ph type="ctrTitle"/>
          </p:nvPr>
        </p:nvSpPr>
        <p:spPr>
          <a:xfrm>
            <a:off x="179512" y="188640"/>
            <a:ext cx="8784976" cy="6408712"/>
          </a:xfrm>
        </p:spPr>
        <p:txBody>
          <a:bodyPr>
            <a:noAutofit/>
          </a:bodyPr>
          <a:lstStyle/>
          <a:p>
            <a:pPr algn="just"/>
            <a:r>
              <a:rPr lang="ru-RU" sz="2000" dirty="0" err="1">
                <a:solidFill>
                  <a:srgbClr val="FF0000"/>
                </a:solidFill>
                <a:latin typeface="Franklin Gothic Demi" pitchFamily="34" charset="0"/>
              </a:rPr>
              <a:t>Артемон</a:t>
            </a:r>
            <a:r>
              <a:rPr lang="ru-RU" sz="2000" dirty="0">
                <a:latin typeface="Franklin Gothic Demi" pitchFamily="34" charset="0"/>
              </a:rPr>
              <a:t> – пудель Мальвины, вместе с которым она сбежала от Карабаса </a:t>
            </a:r>
            <a:r>
              <a:rPr lang="ru-RU" sz="2000" dirty="0" err="1">
                <a:latin typeface="Franklin Gothic Demi" pitchFamily="34" charset="0"/>
              </a:rPr>
              <a:t>Барабаса</a:t>
            </a:r>
            <a:r>
              <a:rPr lang="ru-RU" sz="2000" dirty="0">
                <a:latin typeface="Franklin Gothic Demi" pitchFamily="34" charset="0"/>
              </a:rPr>
              <a:t>. Защищает ее, помогает воспитывать мальчиков. </a:t>
            </a:r>
            <a:r>
              <a:rPr lang="ru-RU" sz="2000" dirty="0" smtClean="0">
                <a:latin typeface="Franklin Gothic Demi" pitchFamily="34" charset="0"/>
              </a:rPr>
              <a:t/>
            </a:r>
            <a:br>
              <a:rPr lang="ru-RU" sz="2000" dirty="0" smtClean="0">
                <a:latin typeface="Franklin Gothic Demi" pitchFamily="34" charset="0"/>
              </a:rPr>
            </a:br>
            <a:r>
              <a:rPr lang="ru-RU" sz="2000" dirty="0" smtClean="0">
                <a:solidFill>
                  <a:srgbClr val="FF0000"/>
                </a:solidFill>
                <a:latin typeface="Franklin Gothic Demi" pitchFamily="34" charset="0"/>
              </a:rPr>
              <a:t>Пьеро</a:t>
            </a:r>
            <a:r>
              <a:rPr lang="ru-RU" sz="2000" dirty="0" smtClean="0">
                <a:latin typeface="Franklin Gothic Demi" pitchFamily="34" charset="0"/>
              </a:rPr>
              <a:t> </a:t>
            </a:r>
            <a:r>
              <a:rPr lang="ru-RU" sz="2000" dirty="0">
                <a:latin typeface="Franklin Gothic Demi" pitchFamily="34" charset="0"/>
              </a:rPr>
              <a:t>– печальный артист кукольного театра, </a:t>
            </a:r>
            <a:r>
              <a:rPr lang="ru-RU" sz="2000" dirty="0" err="1">
                <a:latin typeface="Franklin Gothic Demi" pitchFamily="34" charset="0"/>
              </a:rPr>
              <a:t>которму</a:t>
            </a:r>
            <a:r>
              <a:rPr lang="ru-RU" sz="2000" dirty="0">
                <a:latin typeface="Franklin Gothic Demi" pitchFamily="34" charset="0"/>
              </a:rPr>
              <a:t> все время достаются подзатыльники от </a:t>
            </a:r>
            <a:r>
              <a:rPr lang="ru-RU" sz="2000" dirty="0" err="1">
                <a:latin typeface="Franklin Gothic Demi" pitchFamily="34" charset="0"/>
              </a:rPr>
              <a:t>Арлекино</a:t>
            </a:r>
            <a:r>
              <a:rPr lang="ru-RU" sz="2000" dirty="0">
                <a:latin typeface="Franklin Gothic Demi" pitchFamily="34" charset="0"/>
              </a:rPr>
              <a:t> по сценариям Карабаса </a:t>
            </a:r>
            <a:r>
              <a:rPr lang="ru-RU" sz="2000" dirty="0" err="1">
                <a:latin typeface="Franklin Gothic Demi" pitchFamily="34" charset="0"/>
              </a:rPr>
              <a:t>Барабаса</a:t>
            </a:r>
            <a:r>
              <a:rPr lang="ru-RU" sz="2000" dirty="0">
                <a:latin typeface="Franklin Gothic Demi" pitchFamily="34" charset="0"/>
              </a:rPr>
              <a:t>. Он влюблен в Мальвину, пишет ей стихи, скучает по ней. В конце концов он отправляется на поиски и с помощью Буратино находит ее. Пьеро согласен учиться хорошим манерам, грамоте - чему угодно, лишь бы быть рядом с ней. </a:t>
            </a:r>
            <a:r>
              <a:rPr lang="ru-RU" sz="2000" dirty="0" smtClean="0">
                <a:latin typeface="Franklin Gothic Demi" pitchFamily="34" charset="0"/>
              </a:rPr>
              <a:t/>
            </a:r>
            <a:br>
              <a:rPr lang="ru-RU" sz="2000" dirty="0" smtClean="0">
                <a:latin typeface="Franklin Gothic Demi" pitchFamily="34" charset="0"/>
              </a:rPr>
            </a:br>
            <a:r>
              <a:rPr lang="ru-RU" sz="2000" dirty="0" smtClean="0">
                <a:solidFill>
                  <a:srgbClr val="FF0000"/>
                </a:solidFill>
                <a:latin typeface="Franklin Gothic Demi" pitchFamily="34" charset="0"/>
              </a:rPr>
              <a:t>Лиса </a:t>
            </a:r>
            <a:r>
              <a:rPr lang="ru-RU" sz="2000" dirty="0">
                <a:solidFill>
                  <a:srgbClr val="FF0000"/>
                </a:solidFill>
                <a:latin typeface="Franklin Gothic Demi" pitchFamily="34" charset="0"/>
              </a:rPr>
              <a:t>Алиса и кот </a:t>
            </a:r>
            <a:r>
              <a:rPr lang="ru-RU" sz="2000" dirty="0" err="1">
                <a:solidFill>
                  <a:srgbClr val="FF0000"/>
                </a:solidFill>
                <a:latin typeface="Franklin Gothic Demi" pitchFamily="34" charset="0"/>
              </a:rPr>
              <a:t>Базилио</a:t>
            </a:r>
            <a:r>
              <a:rPr lang="ru-RU" sz="2000" dirty="0">
                <a:solidFill>
                  <a:srgbClr val="FF0000"/>
                </a:solidFill>
                <a:latin typeface="Franklin Gothic Demi" pitchFamily="34" charset="0"/>
              </a:rPr>
              <a:t> </a:t>
            </a:r>
            <a:r>
              <a:rPr lang="ru-RU" sz="2000" dirty="0">
                <a:latin typeface="Franklin Gothic Demi" pitchFamily="34" charset="0"/>
              </a:rPr>
              <a:t>– нищие жулики. </a:t>
            </a:r>
            <a:r>
              <a:rPr lang="ru-RU" sz="2000" dirty="0" err="1">
                <a:latin typeface="Franklin Gothic Demi" pitchFamily="34" charset="0"/>
              </a:rPr>
              <a:t>Базилио</a:t>
            </a:r>
            <a:r>
              <a:rPr lang="ru-RU" sz="2000" dirty="0">
                <a:latin typeface="Franklin Gothic Demi" pitchFamily="34" charset="0"/>
              </a:rPr>
              <a:t> часто притворяется слепым, чтобы обманывать прохожих. Они пытаются отобрать у Буратино пять золотых монет, которые ему дал Карабас </a:t>
            </a:r>
            <a:r>
              <a:rPr lang="ru-RU" sz="2000" dirty="0" err="1">
                <a:latin typeface="Franklin Gothic Demi" pitchFamily="34" charset="0"/>
              </a:rPr>
              <a:t>Барабас</a:t>
            </a:r>
            <a:r>
              <a:rPr lang="ru-RU" sz="2000" dirty="0">
                <a:latin typeface="Franklin Gothic Demi" pitchFamily="34" charset="0"/>
              </a:rPr>
              <a:t>. Сначала Алиса и </a:t>
            </a:r>
            <a:r>
              <a:rPr lang="ru-RU" sz="2000" dirty="0" err="1">
                <a:latin typeface="Franklin Gothic Demi" pitchFamily="34" charset="0"/>
              </a:rPr>
              <a:t>Базилио</a:t>
            </a:r>
            <a:r>
              <a:rPr lang="ru-RU" sz="2000" dirty="0">
                <a:latin typeface="Franklin Gothic Demi" pitchFamily="34" charset="0"/>
              </a:rPr>
              <a:t> пытаются выманить их хитростью, обещая вырастить Денежное дерево на Поле Чудес в Стране дураков. Потом, притворившись разбойниками, хотят отобрать монеты силой. В итоге им удается украсть зарытые на Поле Чудес монеты. После Страны Дураков помогают Карабасу </a:t>
            </a:r>
            <a:r>
              <a:rPr lang="ru-RU" sz="2000" dirty="0" err="1">
                <a:latin typeface="Franklin Gothic Demi" pitchFamily="34" charset="0"/>
              </a:rPr>
              <a:t>Барабасу</a:t>
            </a:r>
            <a:r>
              <a:rPr lang="ru-RU" sz="2000" dirty="0">
                <a:latin typeface="Franklin Gothic Demi" pitchFamily="34" charset="0"/>
              </a:rPr>
              <a:t> ловить Буратино. </a:t>
            </a:r>
            <a:r>
              <a:rPr lang="ru-RU" sz="2000" dirty="0" smtClean="0">
                <a:latin typeface="Franklin Gothic Demi" pitchFamily="34" charset="0"/>
              </a:rPr>
              <a:t/>
            </a:r>
            <a:br>
              <a:rPr lang="ru-RU" sz="2000" dirty="0" smtClean="0">
                <a:latin typeface="Franklin Gothic Demi" pitchFamily="34" charset="0"/>
              </a:rPr>
            </a:br>
            <a:r>
              <a:rPr lang="ru-RU" sz="2000" dirty="0" err="1" smtClean="0">
                <a:solidFill>
                  <a:srgbClr val="FF0000"/>
                </a:solidFill>
                <a:latin typeface="Franklin Gothic Demi" pitchFamily="34" charset="0"/>
              </a:rPr>
              <a:t>Тортила</a:t>
            </a:r>
            <a:r>
              <a:rPr lang="ru-RU" sz="2000" dirty="0" smtClean="0">
                <a:latin typeface="Franklin Gothic Demi" pitchFamily="34" charset="0"/>
              </a:rPr>
              <a:t> </a:t>
            </a:r>
            <a:r>
              <a:rPr lang="ru-RU" sz="2000" dirty="0">
                <a:latin typeface="Franklin Gothic Demi" pitchFamily="34" charset="0"/>
              </a:rPr>
              <a:t>- старая мудрая черепаха. Она спасает Буратино из воды, учит отличать плохих людей от хороших, дарит золотой ключик. Говорящий сверчок – живет в каморке папы Карло за нарисованным очагом. Дает Буратино полезный совет в начале повествования. </a:t>
            </a:r>
            <a:endParaRPr lang="ru-RU" sz="2000" dirty="0"/>
          </a:p>
        </p:txBody>
      </p:sp>
    </p:spTree>
    <p:extLst>
      <p:ext uri="{BB962C8B-B14F-4D97-AF65-F5344CB8AC3E}">
        <p14:creationId xmlns:p14="http://schemas.microsoft.com/office/powerpoint/2010/main" val="353873000"/>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12" y="19184"/>
            <a:ext cx="9144000" cy="6838816"/>
          </a:xfrm>
          <a:prstGeom prst="rect">
            <a:avLst/>
          </a:prstGeom>
        </p:spPr>
      </p:pic>
      <p:graphicFrame>
        <p:nvGraphicFramePr>
          <p:cNvPr id="5" name="Таблица 4"/>
          <p:cNvGraphicFramePr>
            <a:graphicFrameLocks noGrp="1"/>
          </p:cNvGraphicFramePr>
          <p:nvPr>
            <p:extLst>
              <p:ext uri="{D42A27DB-BD31-4B8C-83A1-F6EECF244321}">
                <p14:modId xmlns:p14="http://schemas.microsoft.com/office/powerpoint/2010/main" val="1302110034"/>
              </p:ext>
            </p:extLst>
          </p:nvPr>
        </p:nvGraphicFramePr>
        <p:xfrm>
          <a:off x="20712" y="52368"/>
          <a:ext cx="9123288" cy="7028600"/>
        </p:xfrm>
        <a:graphic>
          <a:graphicData uri="http://schemas.openxmlformats.org/drawingml/2006/table">
            <a:tbl>
              <a:tblPr/>
              <a:tblGrid>
                <a:gridCol w="2145227"/>
                <a:gridCol w="2864677"/>
                <a:gridCol w="1395612"/>
                <a:gridCol w="2717772"/>
              </a:tblGrid>
              <a:tr h="212498">
                <a:tc>
                  <a:txBody>
                    <a:bodyPr/>
                    <a:lstStyle/>
                    <a:p>
                      <a:r>
                        <a:rPr lang="ru-RU" sz="1400" b="0" dirty="0">
                          <a:solidFill>
                            <a:srgbClr val="FF0000"/>
                          </a:solidFill>
                          <a:effectLst/>
                          <a:latin typeface="Franklin Gothic Demi" pitchFamily="34" charset="0"/>
                        </a:rPr>
                        <a:t>Название песни</a:t>
                      </a:r>
                    </a:p>
                  </a:txBody>
                  <a:tcPr marL="24465" marR="53516"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ru-RU" sz="1400" b="0">
                          <a:solidFill>
                            <a:srgbClr val="FF0000"/>
                          </a:solidFill>
                          <a:effectLst/>
                          <a:latin typeface="Franklin Gothic Demi" pitchFamily="34" charset="0"/>
                        </a:rPr>
                        <a:t>Вступительные слова</a:t>
                      </a:r>
                    </a:p>
                  </a:txBody>
                  <a:tcPr marL="24465" marR="53516"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ru-RU" sz="1400" b="0">
                          <a:solidFill>
                            <a:srgbClr val="FF0000"/>
                          </a:solidFill>
                          <a:effectLst/>
                          <a:latin typeface="Franklin Gothic Demi" pitchFamily="34" charset="0"/>
                        </a:rPr>
                        <a:t>Автор текста</a:t>
                      </a:r>
                    </a:p>
                  </a:txBody>
                  <a:tcPr marL="24465" marR="53516"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ru-RU" sz="1400" b="0" dirty="0">
                          <a:solidFill>
                            <a:srgbClr val="FF0000"/>
                          </a:solidFill>
                          <a:effectLst/>
                          <a:latin typeface="Franklin Gothic Demi" pitchFamily="34" charset="0"/>
                        </a:rPr>
                        <a:t>Исполнитель</a:t>
                      </a:r>
                    </a:p>
                  </a:txBody>
                  <a:tcPr marL="24465" marR="53516"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r>
              <a:tr h="304051">
                <a:tc>
                  <a:txBody>
                    <a:bodyPr/>
                    <a:lstStyle/>
                    <a:p>
                      <a:r>
                        <a:rPr lang="ru-RU" sz="1400" b="0">
                          <a:effectLst/>
                          <a:latin typeface="Franklin Gothic Demi" pitchFamily="34" charset="0"/>
                        </a:rPr>
                        <a:t>Бу-ра-ти-но! (Вступительная)</a:t>
                      </a: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ru-RU" sz="1400" b="0" i="1">
                          <a:effectLst/>
                          <a:latin typeface="Franklin Gothic Demi" pitchFamily="34" charset="0"/>
                        </a:rPr>
                        <a:t>Кто доброй сказкой входит в дом?</a:t>
                      </a:r>
                      <a:endParaRPr lang="ru-RU" sz="1400" b="0">
                        <a:effectLst/>
                        <a:latin typeface="Franklin Gothic Demi" pitchFamily="34" charset="0"/>
                      </a:endParaRP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ru-RU" sz="1400" b="0" u="none" strike="noStrike">
                          <a:solidFill>
                            <a:srgbClr val="0B0080"/>
                          </a:solidFill>
                          <a:effectLst/>
                          <a:latin typeface="Franklin Gothic Demi" pitchFamily="34" charset="0"/>
                          <a:hlinkClick r:id="rId3" tooltip="Энтин, Юрий Сергеевич"/>
                        </a:rPr>
                        <a:t>Юрий Энтин</a:t>
                      </a:r>
                      <a:endParaRPr lang="ru-RU" sz="1400" b="0">
                        <a:effectLst/>
                        <a:latin typeface="Franklin Gothic Demi" pitchFamily="34" charset="0"/>
                      </a:endParaRP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ru-RU" sz="1400" b="0" u="none" strike="noStrike">
                          <a:solidFill>
                            <a:srgbClr val="0B0080"/>
                          </a:solidFill>
                          <a:effectLst/>
                          <a:latin typeface="Franklin Gothic Demi" pitchFamily="34" charset="0"/>
                          <a:hlinkClick r:id="rId4" tooltip="Бродская, Нина Александровна"/>
                        </a:rPr>
                        <a:t>Нина Бродская</a:t>
                      </a:r>
                      <a:endParaRPr lang="ru-RU" sz="1400" b="0">
                        <a:effectLst/>
                        <a:latin typeface="Franklin Gothic Demi" pitchFamily="34" charset="0"/>
                      </a:endParaRP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r>
              <a:tr h="395603">
                <a:tc>
                  <a:txBody>
                    <a:bodyPr/>
                    <a:lstStyle/>
                    <a:p>
                      <a:r>
                        <a:rPr lang="ru-RU" sz="1400" b="0">
                          <a:effectLst/>
                          <a:latin typeface="Franklin Gothic Demi" pitchFamily="34" charset="0"/>
                        </a:rPr>
                        <a:t>Песня фонарщиков</a:t>
                      </a: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ru-RU" sz="1400" b="0" i="1">
                          <a:effectLst/>
                          <a:latin typeface="Franklin Gothic Demi" pitchFamily="34" charset="0"/>
                        </a:rPr>
                        <a:t>Мы люди неплохие: как вечер — мы в пути.</a:t>
                      </a:r>
                      <a:endParaRPr lang="ru-RU" sz="1400" b="0">
                        <a:effectLst/>
                        <a:latin typeface="Franklin Gothic Demi" pitchFamily="34" charset="0"/>
                      </a:endParaRP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rowSpan="3">
                  <a:txBody>
                    <a:bodyPr/>
                    <a:lstStyle/>
                    <a:p>
                      <a:r>
                        <a:rPr lang="ru-RU" sz="1400" b="0" u="none" strike="noStrike">
                          <a:solidFill>
                            <a:srgbClr val="0B0080"/>
                          </a:solidFill>
                          <a:effectLst/>
                          <a:latin typeface="Franklin Gothic Demi" pitchFamily="34" charset="0"/>
                          <a:hlinkClick r:id="rId5" tooltip="Окуджава, Булат Шалвович"/>
                        </a:rPr>
                        <a:t>Булат Окуджава</a:t>
                      </a:r>
                      <a:endParaRPr lang="ru-RU" sz="1400" b="0">
                        <a:effectLst/>
                        <a:latin typeface="Franklin Gothic Demi" pitchFamily="34" charset="0"/>
                      </a:endParaRP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ru-RU" sz="1400" b="0">
                          <a:effectLst/>
                          <a:latin typeface="Franklin Gothic Demi" pitchFamily="34" charset="0"/>
                        </a:rPr>
                        <a:t>Вокально-инструментальный ансамбль «Верные друзья»</a:t>
                      </a: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r>
              <a:tr h="395603">
                <a:tc>
                  <a:txBody>
                    <a:bodyPr/>
                    <a:lstStyle/>
                    <a:p>
                      <a:r>
                        <a:rPr lang="ru-RU" sz="1400" b="0">
                          <a:effectLst/>
                          <a:latin typeface="Franklin Gothic Demi" pitchFamily="34" charset="0"/>
                        </a:rPr>
                        <a:t>Песня папы Карло</a:t>
                      </a: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ru-RU" sz="1400" b="0" i="1">
                          <a:effectLst/>
                          <a:latin typeface="Franklin Gothic Demi" pitchFamily="34" charset="0"/>
                        </a:rPr>
                        <a:t>Из пахучих завитушек, стружек и колечек…</a:t>
                      </a:r>
                      <a:endParaRPr lang="ru-RU" sz="1400" b="0">
                        <a:effectLst/>
                        <a:latin typeface="Franklin Gothic Demi" pitchFamily="34" charset="0"/>
                      </a:endParaRP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vMerge="1">
                  <a:txBody>
                    <a:bodyPr/>
                    <a:lstStyle/>
                    <a:p>
                      <a:endParaRPr lang="ru-RU"/>
                    </a:p>
                  </a:txBody>
                  <a:tcPr/>
                </a:tc>
                <a:tc>
                  <a:txBody>
                    <a:bodyPr/>
                    <a:lstStyle/>
                    <a:p>
                      <a:r>
                        <a:rPr lang="ru-RU" sz="1400" b="0" u="none" strike="noStrike">
                          <a:solidFill>
                            <a:srgbClr val="0B0080"/>
                          </a:solidFill>
                          <a:effectLst/>
                          <a:latin typeface="Franklin Gothic Demi" pitchFamily="34" charset="0"/>
                          <a:hlinkClick r:id="rId6" tooltip="Гринько, Николай Григорьевич"/>
                        </a:rPr>
                        <a:t>Николай Гринько</a:t>
                      </a:r>
                      <a:endParaRPr lang="ru-RU" sz="1400" b="0">
                        <a:effectLst/>
                        <a:latin typeface="Franklin Gothic Demi" pitchFamily="34" charset="0"/>
                      </a:endParaRP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r>
              <a:tr h="487156">
                <a:tc>
                  <a:txBody>
                    <a:bodyPr/>
                    <a:lstStyle/>
                    <a:p>
                      <a:r>
                        <a:rPr lang="ru-RU" sz="1400" b="0">
                          <a:effectLst/>
                          <a:latin typeface="Franklin Gothic Demi" pitchFamily="34" charset="0"/>
                        </a:rPr>
                        <a:t>Первая песня Карабаса</a:t>
                      </a: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ru-RU" sz="1400" b="0" i="1">
                          <a:effectLst/>
                          <a:latin typeface="Franklin Gothic Demi" pitchFamily="34" charset="0"/>
                        </a:rPr>
                        <a:t>Я на спектакль приглашаю: там будет множество затей.</a:t>
                      </a:r>
                      <a:endParaRPr lang="ru-RU" sz="1400" b="0">
                        <a:effectLst/>
                        <a:latin typeface="Franklin Gothic Demi" pitchFamily="34" charset="0"/>
                      </a:endParaRP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vMerge="1">
                  <a:txBody>
                    <a:bodyPr/>
                    <a:lstStyle/>
                    <a:p>
                      <a:endParaRPr lang="ru-RU"/>
                    </a:p>
                  </a:txBody>
                  <a:tcPr/>
                </a:tc>
                <a:tc>
                  <a:txBody>
                    <a:bodyPr/>
                    <a:lstStyle/>
                    <a:p>
                      <a:r>
                        <a:rPr lang="ru-RU" sz="1400" b="0" u="none" strike="noStrike">
                          <a:solidFill>
                            <a:srgbClr val="0B0080"/>
                          </a:solidFill>
                          <a:effectLst/>
                          <a:latin typeface="Franklin Gothic Demi" pitchFamily="34" charset="0"/>
                          <a:hlinkClick r:id="rId7" tooltip="Этуш, Владимир Абрамович"/>
                        </a:rPr>
                        <a:t>Владимир Этуш</a:t>
                      </a:r>
                      <a:r>
                        <a:rPr lang="ru-RU" sz="1400" b="0">
                          <a:effectLst/>
                          <a:latin typeface="Franklin Gothic Demi" pitchFamily="34" charset="0"/>
                        </a:rPr>
                        <a:t> (куплеты) и детский ансамбль (припев)</a:t>
                      </a: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r>
              <a:tr h="487156">
                <a:tc>
                  <a:txBody>
                    <a:bodyPr/>
                    <a:lstStyle/>
                    <a:p>
                      <a:r>
                        <a:rPr lang="ru-RU" sz="1400" b="0">
                          <a:effectLst/>
                          <a:latin typeface="Franklin Gothic Demi" pitchFamily="34" charset="0"/>
                        </a:rPr>
                        <a:t>Песня Дуремара</a:t>
                      </a: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ru-RU" sz="1400" b="0" i="1">
                          <a:effectLst/>
                          <a:latin typeface="Franklin Gothic Demi" pitchFamily="34" charset="0"/>
                        </a:rPr>
                        <a:t>О птичках поёт птицелов.</a:t>
                      </a:r>
                      <a:endParaRPr lang="ru-RU" sz="1400" b="0">
                        <a:effectLst/>
                        <a:latin typeface="Franklin Gothic Demi" pitchFamily="34" charset="0"/>
                      </a:endParaRP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rowSpan="2">
                  <a:txBody>
                    <a:bodyPr/>
                    <a:lstStyle/>
                    <a:p>
                      <a:r>
                        <a:rPr lang="ru-RU" sz="1400" b="0">
                          <a:effectLst/>
                          <a:latin typeface="Franklin Gothic Demi" pitchFamily="34" charset="0"/>
                        </a:rPr>
                        <a:t>Юрий Энтин</a:t>
                      </a: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ru-RU" sz="1400" b="0" u="none" strike="noStrike">
                          <a:solidFill>
                            <a:srgbClr val="0B0080"/>
                          </a:solidFill>
                          <a:effectLst/>
                          <a:latin typeface="Franklin Gothic Demi" pitchFamily="34" charset="0"/>
                          <a:hlinkClick r:id="rId8" tooltip="Басов, Владимир Павлович"/>
                        </a:rPr>
                        <a:t>Владимир Басов</a:t>
                      </a:r>
                      <a:r>
                        <a:rPr lang="ru-RU" sz="1400" b="0">
                          <a:effectLst/>
                          <a:latin typeface="Franklin Gothic Demi" pitchFamily="34" charset="0"/>
                        </a:rPr>
                        <a:t> (куплеты) и вокальный ансамбль </a:t>
                      </a:r>
                      <a:r>
                        <a:rPr lang="ru-RU" sz="1400" b="0" u="none" strike="noStrike">
                          <a:solidFill>
                            <a:srgbClr val="0B0080"/>
                          </a:solidFill>
                          <a:effectLst/>
                          <a:latin typeface="Franklin Gothic Demi" pitchFamily="34" charset="0"/>
                          <a:hlinkClick r:id="rId9" tooltip="Театр юного зрителя"/>
                        </a:rPr>
                        <a:t>ТЮЗа</a:t>
                      </a:r>
                      <a:r>
                        <a:rPr lang="ru-RU" sz="1400" b="0">
                          <a:effectLst/>
                          <a:latin typeface="Franklin Gothic Demi" pitchFamily="34" charset="0"/>
                        </a:rPr>
                        <a:t> (припев)</a:t>
                      </a: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r>
              <a:tr h="395603">
                <a:tc>
                  <a:txBody>
                    <a:bodyPr/>
                    <a:lstStyle/>
                    <a:p>
                      <a:r>
                        <a:rPr lang="ru-RU" sz="1400" b="0">
                          <a:effectLst/>
                          <a:latin typeface="Franklin Gothic Demi" pitchFamily="34" charset="0"/>
                        </a:rPr>
                        <a:t>Песня кукол</a:t>
                      </a: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ru-RU" sz="1400" b="0" i="1">
                          <a:effectLst/>
                          <a:latin typeface="Franklin Gothic Demi" pitchFamily="34" charset="0"/>
                        </a:rPr>
                        <a:t>У Карабаса страшный бас и страшная гримаса.</a:t>
                      </a:r>
                      <a:endParaRPr lang="ru-RU" sz="1400" b="0">
                        <a:effectLst/>
                        <a:latin typeface="Franklin Gothic Demi" pitchFamily="34" charset="0"/>
                      </a:endParaRP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vMerge="1">
                  <a:txBody>
                    <a:bodyPr/>
                    <a:lstStyle/>
                    <a:p>
                      <a:endParaRPr lang="ru-RU"/>
                    </a:p>
                  </a:txBody>
                  <a:tcPr/>
                </a:tc>
                <a:tc>
                  <a:txBody>
                    <a:bodyPr/>
                    <a:lstStyle/>
                    <a:p>
                      <a:r>
                        <a:rPr lang="ru-RU" sz="1400" b="0">
                          <a:effectLst/>
                          <a:latin typeface="Franklin Gothic Demi" pitchFamily="34" charset="0"/>
                        </a:rPr>
                        <a:t>Детский ансамбль</a:t>
                      </a: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r>
              <a:tr h="487156">
                <a:tc>
                  <a:txBody>
                    <a:bodyPr/>
                    <a:lstStyle/>
                    <a:p>
                      <a:r>
                        <a:rPr lang="ru-RU" sz="1400" b="0">
                          <a:effectLst/>
                          <a:latin typeface="Franklin Gothic Demi" pitchFamily="34" charset="0"/>
                        </a:rPr>
                        <a:t>О жадинах, хвастунах и дураках</a:t>
                      </a: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ru-RU" sz="1400" b="0" i="1">
                          <a:effectLst/>
                          <a:latin typeface="Franklin Gothic Demi" pitchFamily="34" charset="0"/>
                        </a:rPr>
                        <a:t>Пока живут на свете хвастуны, мы прославлять судьбу свою должны.</a:t>
                      </a:r>
                      <a:endParaRPr lang="ru-RU" sz="1400" b="0">
                        <a:effectLst/>
                        <a:latin typeface="Franklin Gothic Demi" pitchFamily="34" charset="0"/>
                      </a:endParaRP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rowSpan="2">
                  <a:txBody>
                    <a:bodyPr/>
                    <a:lstStyle/>
                    <a:p>
                      <a:r>
                        <a:rPr lang="ru-RU" sz="1400" b="0">
                          <a:effectLst/>
                          <a:latin typeface="Franklin Gothic Demi" pitchFamily="34" charset="0"/>
                        </a:rPr>
                        <a:t>Булат Окуджава</a:t>
                      </a: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ru-RU" sz="1400" b="0" u="none" strike="noStrike">
                          <a:solidFill>
                            <a:srgbClr val="0B0080"/>
                          </a:solidFill>
                          <a:effectLst/>
                          <a:latin typeface="Franklin Gothic Demi" pitchFamily="34" charset="0"/>
                          <a:hlinkClick r:id="rId10" tooltip="Быков, Ролан Анатольевич"/>
                        </a:rPr>
                        <a:t>Ролан Быков</a:t>
                      </a:r>
                      <a:r>
                        <a:rPr lang="ru-RU" sz="1400" b="0">
                          <a:effectLst/>
                          <a:latin typeface="Franklin Gothic Demi" pitchFamily="34" charset="0"/>
                        </a:rPr>
                        <a:t> и </a:t>
                      </a:r>
                      <a:r>
                        <a:rPr lang="ru-RU" sz="1400" b="0" u="none" strike="noStrike">
                          <a:solidFill>
                            <a:srgbClr val="0B0080"/>
                          </a:solidFill>
                          <a:effectLst/>
                          <a:latin typeface="Franklin Gothic Demi" pitchFamily="34" charset="0"/>
                          <a:hlinkClick r:id="rId11" tooltip="Санаева, Елена Всеволодовна"/>
                        </a:rPr>
                        <a:t>Елена Санаева</a:t>
                      </a:r>
                      <a:endParaRPr lang="ru-RU" sz="1400" b="0">
                        <a:effectLst/>
                        <a:latin typeface="Franklin Gothic Demi" pitchFamily="34" charset="0"/>
                      </a:endParaRP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r>
              <a:tr h="212498">
                <a:tc>
                  <a:txBody>
                    <a:bodyPr/>
                    <a:lstStyle/>
                    <a:p>
                      <a:r>
                        <a:rPr lang="ru-RU" sz="1400" b="0">
                          <a:effectLst/>
                          <a:latin typeface="Franklin Gothic Demi" pitchFamily="34" charset="0"/>
                        </a:rPr>
                        <a:t>Песня Карабаса</a:t>
                      </a: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ru-RU" sz="1400" b="0" i="1">
                          <a:effectLst/>
                          <a:latin typeface="Franklin Gothic Demi" pitchFamily="34" charset="0"/>
                        </a:rPr>
                        <a:t>Считайте меня подлым.</a:t>
                      </a:r>
                      <a:endParaRPr lang="ru-RU" sz="1400" b="0">
                        <a:effectLst/>
                        <a:latin typeface="Franklin Gothic Demi" pitchFamily="34" charset="0"/>
                      </a:endParaRP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vMerge="1">
                  <a:txBody>
                    <a:bodyPr/>
                    <a:lstStyle/>
                    <a:p>
                      <a:endParaRPr lang="ru-RU"/>
                    </a:p>
                  </a:txBody>
                  <a:tcPr/>
                </a:tc>
                <a:tc>
                  <a:txBody>
                    <a:bodyPr/>
                    <a:lstStyle/>
                    <a:p>
                      <a:r>
                        <a:rPr lang="ru-RU" sz="1400" b="0">
                          <a:effectLst/>
                          <a:latin typeface="Franklin Gothic Demi" pitchFamily="34" charset="0"/>
                        </a:rPr>
                        <a:t>Владимир Этуш</a:t>
                      </a: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r>
              <a:tr h="395603">
                <a:tc>
                  <a:txBody>
                    <a:bodyPr/>
                    <a:lstStyle/>
                    <a:p>
                      <a:r>
                        <a:rPr lang="ru-RU" sz="1400" b="0">
                          <a:effectLst/>
                          <a:latin typeface="Franklin Gothic Demi" pitchFamily="34" charset="0"/>
                        </a:rPr>
                        <a:t>Песня пауков и Буратино</a:t>
                      </a: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ru-RU" sz="1400" b="0" i="1">
                          <a:effectLst/>
                          <a:latin typeface="Franklin Gothic Demi" pitchFamily="34" charset="0"/>
                        </a:rPr>
                        <a:t>Детям грубым, непослушным, место лишь в чулане душном.</a:t>
                      </a:r>
                      <a:endParaRPr lang="ru-RU" sz="1400" b="0">
                        <a:effectLst/>
                        <a:latin typeface="Franklin Gothic Demi" pitchFamily="34" charset="0"/>
                      </a:endParaRP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ru-RU" sz="1400" b="0">
                          <a:effectLst/>
                          <a:latin typeface="Franklin Gothic Demi" pitchFamily="34" charset="0"/>
                        </a:rPr>
                        <a:t>Юрий Энтин</a:t>
                      </a: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ru-RU" sz="1400" b="0" u="none" strike="noStrike">
                          <a:solidFill>
                            <a:srgbClr val="0B0080"/>
                          </a:solidFill>
                          <a:effectLst/>
                          <a:latin typeface="Franklin Gothic Demi" pitchFamily="34" charset="0"/>
                          <a:hlinkClick r:id="rId12" tooltip="Бардин, Гарри Яковлевич"/>
                        </a:rPr>
                        <a:t>Гарри Бардин</a:t>
                      </a:r>
                      <a:r>
                        <a:rPr lang="ru-RU" sz="1400" b="0">
                          <a:effectLst/>
                          <a:latin typeface="Franklin Gothic Demi" pitchFamily="34" charset="0"/>
                        </a:rPr>
                        <a:t> (куплеты) и </a:t>
                      </a:r>
                      <a:r>
                        <a:rPr lang="ru-RU" sz="1400" b="0" u="none" strike="noStrike">
                          <a:solidFill>
                            <a:srgbClr val="A55858"/>
                          </a:solidFill>
                          <a:effectLst/>
                          <a:latin typeface="Franklin Gothic Demi" pitchFamily="34" charset="0"/>
                          <a:hlinkClick r:id="rId13" tooltip="Канаева, Татьяна Александровна (страница отсутствует)"/>
                        </a:rPr>
                        <a:t>Татьяна Канаева</a:t>
                      </a:r>
                      <a:r>
                        <a:rPr lang="ru-RU" sz="1400" b="0">
                          <a:effectLst/>
                          <a:latin typeface="Franklin Gothic Demi" pitchFamily="34" charset="0"/>
                        </a:rPr>
                        <a:t> (припев)</a:t>
                      </a: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r>
              <a:tr h="304051">
                <a:tc>
                  <a:txBody>
                    <a:bodyPr/>
                    <a:lstStyle/>
                    <a:p>
                      <a:r>
                        <a:rPr lang="ru-RU" sz="1400" b="0">
                          <a:effectLst/>
                          <a:latin typeface="Franklin Gothic Demi" pitchFamily="34" charset="0"/>
                        </a:rPr>
                        <a:t>Песня о Поле Чудес</a:t>
                      </a: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ru-RU" sz="1400" b="0" i="1">
                          <a:effectLst/>
                          <a:latin typeface="Franklin Gothic Demi" pitchFamily="34" charset="0"/>
                        </a:rPr>
                        <a:t>Не прячьте ваши денежки по банкам и углам.</a:t>
                      </a:r>
                      <a:endParaRPr lang="ru-RU" sz="1400" b="0">
                        <a:effectLst/>
                        <a:latin typeface="Franklin Gothic Demi" pitchFamily="34" charset="0"/>
                      </a:endParaRP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ru-RU" sz="1400" b="0">
                          <a:effectLst/>
                          <a:latin typeface="Franklin Gothic Demi" pitchFamily="34" charset="0"/>
                        </a:rPr>
                        <a:t>Булат Окуджава</a:t>
                      </a: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ru-RU" sz="1400" b="0">
                          <a:effectLst/>
                          <a:latin typeface="Franklin Gothic Demi" pitchFamily="34" charset="0"/>
                        </a:rPr>
                        <a:t>Елена Санаева и Ролан Быков</a:t>
                      </a: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r>
              <a:tr h="487156">
                <a:tc>
                  <a:txBody>
                    <a:bodyPr/>
                    <a:lstStyle/>
                    <a:p>
                      <a:r>
                        <a:rPr lang="ru-RU" sz="1400" b="0">
                          <a:effectLst/>
                          <a:latin typeface="Franklin Gothic Demi" pitchFamily="34" charset="0"/>
                        </a:rPr>
                        <a:t>Романс Тортилы</a:t>
                      </a: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ru-RU" sz="1400" b="0" i="1">
                          <a:effectLst/>
                          <a:latin typeface="Franklin Gothic Demi" pitchFamily="34" charset="0"/>
                        </a:rPr>
                        <a:t>Затянулась бурой тиной гладь старинного пруда…</a:t>
                      </a:r>
                      <a:endParaRPr lang="ru-RU" sz="1400" b="0">
                        <a:effectLst/>
                        <a:latin typeface="Franklin Gothic Demi" pitchFamily="34" charset="0"/>
                      </a:endParaRP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ru-RU" sz="1400" b="0">
                          <a:effectLst/>
                          <a:latin typeface="Franklin Gothic Demi" pitchFamily="34" charset="0"/>
                        </a:rPr>
                        <a:t>Юрий Энтин</a:t>
                      </a: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ru-RU" sz="1400" b="0" u="none" strike="noStrike">
                          <a:solidFill>
                            <a:srgbClr val="0B0080"/>
                          </a:solidFill>
                          <a:effectLst/>
                          <a:latin typeface="Franklin Gothic Demi" pitchFamily="34" charset="0"/>
                          <a:hlinkClick r:id="rId14" tooltip="Зелёная, Рина Васильевна"/>
                        </a:rPr>
                        <a:t>Рина Зелёная</a:t>
                      </a:r>
                      <a:endParaRPr lang="ru-RU" sz="1400" b="0">
                        <a:effectLst/>
                        <a:latin typeface="Franklin Gothic Demi" pitchFamily="34" charset="0"/>
                      </a:endParaRP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r>
              <a:tr h="395603">
                <a:tc>
                  <a:txBody>
                    <a:bodyPr/>
                    <a:lstStyle/>
                    <a:p>
                      <a:r>
                        <a:rPr lang="ru-RU" sz="1400" b="0">
                          <a:effectLst/>
                          <a:latin typeface="Franklin Gothic Demi" pitchFamily="34" charset="0"/>
                        </a:rPr>
                        <a:t>Серенада Пьеро</a:t>
                      </a: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ru-RU" sz="1400" b="0" i="1">
                          <a:effectLst/>
                          <a:latin typeface="Franklin Gothic Demi" pitchFamily="34" charset="0"/>
                        </a:rPr>
                        <a:t>Позднею ночью в небе одна так соблазнительно светит луна…</a:t>
                      </a:r>
                      <a:endParaRPr lang="ru-RU" sz="1400" b="0">
                        <a:effectLst/>
                        <a:latin typeface="Franklin Gothic Demi" pitchFamily="34" charset="0"/>
                      </a:endParaRP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ru-RU" sz="1400" b="0">
                          <a:effectLst/>
                          <a:latin typeface="Franklin Gothic Demi" pitchFamily="34" charset="0"/>
                        </a:rPr>
                        <a:t>Булат Окуджава</a:t>
                      </a: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ru-RU" sz="1400" b="0" u="none" strike="noStrike">
                          <a:solidFill>
                            <a:srgbClr val="0B0080"/>
                          </a:solidFill>
                          <a:effectLst/>
                          <a:latin typeface="Franklin Gothic Demi" pitchFamily="34" charset="0"/>
                          <a:hlinkClick r:id="rId15" tooltip="Понаровская, Ирина Витальевна"/>
                        </a:rPr>
                        <a:t>Ирина Понаровская</a:t>
                      </a:r>
                      <a:endParaRPr lang="ru-RU" sz="1400" b="0">
                        <a:effectLst/>
                        <a:latin typeface="Franklin Gothic Demi" pitchFamily="34" charset="0"/>
                      </a:endParaRP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r>
              <a:tr h="944919">
                <a:tc>
                  <a:txBody>
                    <a:bodyPr/>
                    <a:lstStyle/>
                    <a:p>
                      <a:r>
                        <a:rPr lang="ru-RU" sz="1400" b="0">
                          <a:effectLst/>
                          <a:latin typeface="Franklin Gothic Demi" pitchFamily="34" charset="0"/>
                        </a:rPr>
                        <a:t>Бу-ра-ти-но! (Заключительная)</a:t>
                      </a: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ru-RU" sz="1400" b="0" i="1">
                          <a:effectLst/>
                          <a:latin typeface="Franklin Gothic Demi" pitchFamily="34" charset="0"/>
                        </a:rPr>
                        <a:t>Я убедился нынче сам, что надо верить чудесам.</a:t>
                      </a:r>
                      <a:endParaRPr lang="ru-RU" sz="1400" b="0">
                        <a:effectLst/>
                        <a:latin typeface="Franklin Gothic Demi" pitchFamily="34" charset="0"/>
                      </a:endParaRP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ru-RU" sz="1400" b="0">
                          <a:effectLst/>
                          <a:latin typeface="Franklin Gothic Demi" pitchFamily="34" charset="0"/>
                        </a:rPr>
                        <a:t>Юрий Энтин</a:t>
                      </a: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ru-RU" sz="1400" b="0" u="none" strike="noStrike" dirty="0">
                          <a:solidFill>
                            <a:srgbClr val="0B0080"/>
                          </a:solidFill>
                          <a:effectLst/>
                          <a:latin typeface="Franklin Gothic Demi" pitchFamily="34" charset="0"/>
                          <a:hlinkClick r:id="rId16" tooltip="Катин-Ярцев, Юрий Васильевич"/>
                        </a:rPr>
                        <a:t>Юрий Катин-Ярцев</a:t>
                      </a:r>
                      <a:r>
                        <a:rPr lang="ru-RU" sz="1400" b="0" dirty="0">
                          <a:effectLst/>
                          <a:latin typeface="Franklin Gothic Demi" pitchFamily="34" charset="0"/>
                        </a:rPr>
                        <a:t>, Николай Гринько, Григорий </a:t>
                      </a:r>
                      <a:r>
                        <a:rPr lang="ru-RU" sz="1400" b="0" dirty="0" err="1">
                          <a:effectLst/>
                          <a:latin typeface="Franklin Gothic Demi" pitchFamily="34" charset="0"/>
                        </a:rPr>
                        <a:t>Светлорусов</a:t>
                      </a:r>
                      <a:r>
                        <a:rPr lang="ru-RU" sz="1400" b="0" dirty="0">
                          <a:effectLst/>
                          <a:latin typeface="Franklin Gothic Demi" pitchFamily="34" charset="0"/>
                        </a:rPr>
                        <a:t>, Томас </a:t>
                      </a:r>
                      <a:r>
                        <a:rPr lang="ru-RU" sz="1400" b="0" dirty="0" err="1">
                          <a:effectLst/>
                          <a:latin typeface="Franklin Gothic Demi" pitchFamily="34" charset="0"/>
                        </a:rPr>
                        <a:t>Аугустинас</a:t>
                      </a:r>
                      <a:r>
                        <a:rPr lang="ru-RU" sz="1400" b="0" dirty="0">
                          <a:effectLst/>
                          <a:latin typeface="Franklin Gothic Demi" pitchFamily="34" charset="0"/>
                        </a:rPr>
                        <a:t>, Ирина </a:t>
                      </a:r>
                      <a:r>
                        <a:rPr lang="ru-RU" sz="1400" b="0" dirty="0" err="1">
                          <a:effectLst/>
                          <a:latin typeface="Franklin Gothic Demi" pitchFamily="34" charset="0"/>
                        </a:rPr>
                        <a:t>Понаровская</a:t>
                      </a:r>
                      <a:r>
                        <a:rPr lang="ru-RU" sz="1400" b="0" dirty="0">
                          <a:effectLst/>
                          <a:latin typeface="Franklin Gothic Demi" pitchFamily="34" charset="0"/>
                        </a:rPr>
                        <a:t>, </a:t>
                      </a:r>
                      <a:r>
                        <a:rPr lang="ru-RU" sz="1400" b="0" u="none" strike="noStrike" dirty="0">
                          <a:solidFill>
                            <a:srgbClr val="0B0080"/>
                          </a:solidFill>
                          <a:effectLst/>
                          <a:latin typeface="Franklin Gothic Demi" pitchFamily="34" charset="0"/>
                          <a:hlinkClick r:id="rId17" tooltip="Проценко, Татьяна Анатольевна"/>
                        </a:rPr>
                        <a:t>Татьяна Проценко</a:t>
                      </a:r>
                      <a:r>
                        <a:rPr lang="ru-RU" sz="1400" b="0" dirty="0">
                          <a:effectLst/>
                          <a:latin typeface="Franklin Gothic Demi" pitchFamily="34" charset="0"/>
                        </a:rPr>
                        <a:t> и Татьяна </a:t>
                      </a:r>
                      <a:r>
                        <a:rPr lang="ru-RU" sz="1400" b="0" dirty="0" err="1">
                          <a:effectLst/>
                          <a:latin typeface="Franklin Gothic Demi" pitchFamily="34" charset="0"/>
                        </a:rPr>
                        <a:t>Канаева</a:t>
                      </a:r>
                      <a:endParaRPr lang="ru-RU" sz="1400" b="0" dirty="0">
                        <a:effectLst/>
                        <a:latin typeface="Franklin Gothic Demi" pitchFamily="34" charset="0"/>
                      </a:endParaRPr>
                    </a:p>
                  </a:txBody>
                  <a:tcPr marL="24465" marR="24465" marT="12232" marB="1223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388063482"/>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12" y="19184"/>
            <a:ext cx="9144000" cy="6838816"/>
          </a:xfrm>
          <a:prstGeom prst="rect">
            <a:avLst/>
          </a:prstGeom>
        </p:spPr>
      </p:pic>
      <p:sp>
        <p:nvSpPr>
          <p:cNvPr id="2" name="Заголовок 1"/>
          <p:cNvSpPr>
            <a:spLocks noGrp="1"/>
          </p:cNvSpPr>
          <p:nvPr>
            <p:ph type="ctrTitle"/>
          </p:nvPr>
        </p:nvSpPr>
        <p:spPr>
          <a:xfrm>
            <a:off x="179512" y="188640"/>
            <a:ext cx="8784976" cy="4248472"/>
          </a:xfrm>
        </p:spPr>
        <p:txBody>
          <a:bodyPr>
            <a:normAutofit/>
          </a:bodyPr>
          <a:lstStyle/>
          <a:p>
            <a:pPr indent="630238" algn="l"/>
            <a:r>
              <a:rPr lang="ru-RU" sz="2200" dirty="0" smtClean="0">
                <a:latin typeface="Franklin Gothic Demi" pitchFamily="34" charset="0"/>
              </a:rPr>
              <a:t>Музыка </a:t>
            </a:r>
            <a:r>
              <a:rPr lang="ru-RU" sz="2200" dirty="0">
                <a:latin typeface="Franklin Gothic Demi" pitchFamily="34" charset="0"/>
              </a:rPr>
              <a:t>Алексея Рыбникова сама задавала сюжету тон, а персонажам — характер</a:t>
            </a:r>
            <a:r>
              <a:rPr lang="ru-RU" sz="2200" dirty="0" smtClean="0">
                <a:latin typeface="Franklin Gothic Demi" pitchFamily="34" charset="0"/>
              </a:rPr>
              <a:t>.</a:t>
            </a:r>
            <a:br>
              <a:rPr lang="ru-RU" sz="2200" dirty="0" smtClean="0">
                <a:latin typeface="Franklin Gothic Demi" pitchFamily="34" charset="0"/>
              </a:rPr>
            </a:br>
            <a:r>
              <a:rPr lang="ru-RU" sz="2200" dirty="0" smtClean="0">
                <a:latin typeface="Franklin Gothic Demi" pitchFamily="34" charset="0"/>
              </a:rPr>
              <a:t>         Больше всего мне понравилась заключительная песня, потому что она веселая и зажигательная.</a:t>
            </a:r>
            <a:br>
              <a:rPr lang="ru-RU" sz="2200" dirty="0" smtClean="0">
                <a:latin typeface="Franklin Gothic Demi" pitchFamily="34" charset="0"/>
              </a:rPr>
            </a:br>
            <a:r>
              <a:rPr lang="ru-RU" sz="2200" dirty="0">
                <a:latin typeface="Franklin Gothic Demi" pitchFamily="34" charset="0"/>
              </a:rPr>
              <a:t> </a:t>
            </a:r>
            <a:r>
              <a:rPr lang="ru-RU" sz="2200" dirty="0" smtClean="0">
                <a:latin typeface="Franklin Gothic Demi" pitchFamily="34" charset="0"/>
              </a:rPr>
              <a:t>        Если бы у меня была возможность сыграть в этом мюзикле, я бы выбрал роль Буратино. Он сначала был безответственным и непослушным, но потом, учась на своих ошибках изменился и помог своему папе и другим героям обрести новый театр.</a:t>
            </a: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2718825740"/>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12" y="19184"/>
            <a:ext cx="9144000" cy="6838816"/>
          </a:xfrm>
          <a:prstGeom prst="rect">
            <a:avLst/>
          </a:prstGeom>
        </p:spPr>
      </p:pic>
      <p:sp>
        <p:nvSpPr>
          <p:cNvPr id="2" name="Заголовок 1"/>
          <p:cNvSpPr>
            <a:spLocks noGrp="1"/>
          </p:cNvSpPr>
          <p:nvPr>
            <p:ph type="ctrTitle"/>
          </p:nvPr>
        </p:nvSpPr>
        <p:spPr>
          <a:xfrm>
            <a:off x="179512" y="188640"/>
            <a:ext cx="8784976" cy="2520280"/>
          </a:xfrm>
        </p:spPr>
        <p:txBody>
          <a:bodyPr>
            <a:noAutofit/>
          </a:bodyPr>
          <a:lstStyle/>
          <a:p>
            <a:pPr indent="711200" algn="just"/>
            <a:r>
              <a:rPr lang="ru-RU" sz="2400" dirty="0">
                <a:latin typeface="Franklin Gothic Demi" pitchFamily="34" charset="0"/>
              </a:rPr>
              <a:t>«</a:t>
            </a:r>
            <a:r>
              <a:rPr lang="ru-RU" sz="2400" b="1" dirty="0">
                <a:latin typeface="Franklin Gothic Demi" pitchFamily="34" charset="0"/>
              </a:rPr>
              <a:t>Приключения Буратино</a:t>
            </a:r>
            <a:r>
              <a:rPr lang="ru-RU" sz="2400" dirty="0">
                <a:latin typeface="Franklin Gothic Demi" pitchFamily="34" charset="0"/>
              </a:rPr>
              <a:t>» — советский двухсерийный музыкальный телевизионный фильм по мотивам сказки Алексея Толстого «Золотой ключик, или Приключения Буратино», созданный на киностудии «</a:t>
            </a:r>
            <a:r>
              <a:rPr lang="ru-RU" sz="2400" dirty="0" err="1">
                <a:latin typeface="Franklin Gothic Demi" pitchFamily="34" charset="0"/>
                <a:hlinkClick r:id="rId3" tooltip="Беларусьфильм"/>
              </a:rPr>
              <a:t>Беларусьфильм</a:t>
            </a:r>
            <a:r>
              <a:rPr lang="ru-RU" sz="2400" dirty="0">
                <a:latin typeface="Franklin Gothic Demi" pitchFamily="34" charset="0"/>
              </a:rPr>
              <a:t>» в 1975 году. Считается </a:t>
            </a:r>
            <a:r>
              <a:rPr lang="ru-RU" sz="2400" dirty="0" smtClean="0">
                <a:latin typeface="Franklin Gothic Demi" pitchFamily="34" charset="0"/>
              </a:rPr>
              <a:t>культовым. </a:t>
            </a:r>
            <a:r>
              <a:rPr lang="ru-RU" sz="2400" dirty="0">
                <a:latin typeface="Franklin Gothic Demi" pitchFamily="34" charset="0"/>
              </a:rPr>
              <a:t>Телепремьера состоялась 1-2 января 1976 года.</a:t>
            </a:r>
            <a:endParaRPr lang="ru-RU" sz="2400" dirty="0">
              <a:latin typeface="Franklin Gothic Demi" pitchFamily="34" charset="0"/>
            </a:endParaRPr>
          </a:p>
        </p:txBody>
      </p:sp>
      <p:sp>
        <p:nvSpPr>
          <p:cNvPr id="3" name="Подзаголовок 2"/>
          <p:cNvSpPr>
            <a:spLocks noGrp="1"/>
          </p:cNvSpPr>
          <p:nvPr>
            <p:ph type="subTitle" idx="1"/>
          </p:nvPr>
        </p:nvSpPr>
        <p:spPr>
          <a:xfrm>
            <a:off x="251520" y="2636912"/>
            <a:ext cx="8640960" cy="3888432"/>
          </a:xfrm>
        </p:spPr>
        <p:txBody>
          <a:bodyPr>
            <a:normAutofit fontScale="92500" lnSpcReduction="10000"/>
          </a:bodyPr>
          <a:lstStyle/>
          <a:p>
            <a:pPr algn="just"/>
            <a:r>
              <a:rPr lang="ru-RU" sz="2800" dirty="0">
                <a:solidFill>
                  <a:schemeClr val="tx1"/>
                </a:solidFill>
                <a:latin typeface="Franklin Gothic Demi" pitchFamily="34" charset="0"/>
              </a:rPr>
              <a:t>Съёмочная </a:t>
            </a:r>
            <a:r>
              <a:rPr lang="ru-RU" sz="2800" dirty="0" smtClean="0">
                <a:solidFill>
                  <a:schemeClr val="tx1"/>
                </a:solidFill>
                <a:latin typeface="Franklin Gothic Demi" pitchFamily="34" charset="0"/>
              </a:rPr>
              <a:t>группа:</a:t>
            </a:r>
          </a:p>
          <a:p>
            <a:pPr algn="just"/>
            <a:r>
              <a:rPr lang="ru-RU" sz="2800" dirty="0" smtClean="0">
                <a:solidFill>
                  <a:schemeClr val="tx1"/>
                </a:solidFill>
                <a:latin typeface="Franklin Gothic Demi" pitchFamily="34" charset="0"/>
              </a:rPr>
              <a:t>Сценарий</a:t>
            </a:r>
            <a:r>
              <a:rPr lang="ru-RU" sz="2800" dirty="0">
                <a:solidFill>
                  <a:schemeClr val="tx1"/>
                </a:solidFill>
                <a:latin typeface="Franklin Gothic Demi" pitchFamily="34" charset="0"/>
              </a:rPr>
              <a:t> </a:t>
            </a:r>
            <a:r>
              <a:rPr lang="ru-RU" sz="2800" dirty="0">
                <a:solidFill>
                  <a:schemeClr val="tx1"/>
                </a:solidFill>
                <a:latin typeface="Franklin Gothic Demi" pitchFamily="34" charset="0"/>
                <a:hlinkClick r:id="rId4" tooltip="Веткина, Инна Ивановна"/>
              </a:rPr>
              <a:t>Инны Веткиной</a:t>
            </a:r>
            <a:endParaRPr lang="ru-RU" sz="2800" dirty="0">
              <a:solidFill>
                <a:schemeClr val="tx1"/>
              </a:solidFill>
              <a:latin typeface="Franklin Gothic Demi" pitchFamily="34" charset="0"/>
            </a:endParaRPr>
          </a:p>
          <a:p>
            <a:pPr algn="just"/>
            <a:r>
              <a:rPr lang="ru-RU" sz="2800" dirty="0">
                <a:solidFill>
                  <a:schemeClr val="tx1"/>
                </a:solidFill>
                <a:latin typeface="Franklin Gothic Demi" pitchFamily="34" charset="0"/>
              </a:rPr>
              <a:t>Постановка </a:t>
            </a:r>
            <a:r>
              <a:rPr lang="ru-RU" sz="2800" dirty="0">
                <a:solidFill>
                  <a:schemeClr val="tx1"/>
                </a:solidFill>
                <a:latin typeface="Franklin Gothic Demi" pitchFamily="34" charset="0"/>
                <a:hlinkClick r:id="rId5" tooltip="Нечаев, Леонид Алексеевич"/>
              </a:rPr>
              <a:t>Леонида Нечаева</a:t>
            </a:r>
            <a:endParaRPr lang="ru-RU" sz="2800" dirty="0">
              <a:solidFill>
                <a:schemeClr val="tx1"/>
              </a:solidFill>
              <a:latin typeface="Franklin Gothic Demi" pitchFamily="34" charset="0"/>
            </a:endParaRPr>
          </a:p>
          <a:p>
            <a:pPr algn="just"/>
            <a:r>
              <a:rPr lang="ru-RU" sz="2800" dirty="0">
                <a:solidFill>
                  <a:schemeClr val="tx1"/>
                </a:solidFill>
                <a:latin typeface="Franklin Gothic Demi" pitchFamily="34" charset="0"/>
              </a:rPr>
              <a:t>Главный оператор: </a:t>
            </a:r>
            <a:r>
              <a:rPr lang="ru-RU" sz="2800" dirty="0">
                <a:solidFill>
                  <a:schemeClr val="tx1"/>
                </a:solidFill>
                <a:latin typeface="Franklin Gothic Demi" pitchFamily="34" charset="0"/>
                <a:hlinkClick r:id="rId6" tooltip="Елхов, Юрий Александрович"/>
              </a:rPr>
              <a:t>Юрий </a:t>
            </a:r>
            <a:r>
              <a:rPr lang="ru-RU" sz="2800" dirty="0" err="1">
                <a:solidFill>
                  <a:schemeClr val="tx1"/>
                </a:solidFill>
                <a:latin typeface="Franklin Gothic Demi" pitchFamily="34" charset="0"/>
                <a:hlinkClick r:id="rId6" tooltip="Елхов, Юрий Александрович"/>
              </a:rPr>
              <a:t>Елхов</a:t>
            </a:r>
            <a:endParaRPr lang="ru-RU" sz="2800" dirty="0">
              <a:solidFill>
                <a:schemeClr val="tx1"/>
              </a:solidFill>
              <a:latin typeface="Franklin Gothic Demi" pitchFamily="34" charset="0"/>
            </a:endParaRPr>
          </a:p>
          <a:p>
            <a:pPr algn="just"/>
            <a:r>
              <a:rPr lang="ru-RU" sz="2800" dirty="0">
                <a:solidFill>
                  <a:schemeClr val="tx1"/>
                </a:solidFill>
                <a:latin typeface="Franklin Gothic Demi" pitchFamily="34" charset="0"/>
              </a:rPr>
              <a:t>Главный художник: </a:t>
            </a:r>
            <a:r>
              <a:rPr lang="ru-RU" sz="2800" dirty="0">
                <a:solidFill>
                  <a:schemeClr val="tx1"/>
                </a:solidFill>
                <a:latin typeface="Franklin Gothic Demi" pitchFamily="34" charset="0"/>
                <a:hlinkClick r:id="rId7" tooltip="Ершов, Леонид Петрович (страница отсутствует)"/>
              </a:rPr>
              <a:t>Леонид Ершов</a:t>
            </a:r>
            <a:endParaRPr lang="ru-RU" sz="2800" dirty="0">
              <a:solidFill>
                <a:schemeClr val="tx1"/>
              </a:solidFill>
              <a:latin typeface="Franklin Gothic Demi" pitchFamily="34" charset="0"/>
            </a:endParaRPr>
          </a:p>
          <a:p>
            <a:pPr algn="just"/>
            <a:r>
              <a:rPr lang="ru-RU" sz="2800" dirty="0">
                <a:solidFill>
                  <a:schemeClr val="tx1"/>
                </a:solidFill>
                <a:latin typeface="Franklin Gothic Demi" pitchFamily="34" charset="0"/>
              </a:rPr>
              <a:t>Музыка </a:t>
            </a:r>
            <a:r>
              <a:rPr lang="ru-RU" sz="2800" dirty="0">
                <a:solidFill>
                  <a:schemeClr val="tx1"/>
                </a:solidFill>
                <a:latin typeface="Franklin Gothic Demi" pitchFamily="34" charset="0"/>
                <a:hlinkClick r:id="rId8" tooltip="Рыбников, Алексей Львович"/>
              </a:rPr>
              <a:t>Алексея Рыбникова</a:t>
            </a:r>
            <a:endParaRPr lang="ru-RU" sz="2800" dirty="0">
              <a:solidFill>
                <a:schemeClr val="tx1"/>
              </a:solidFill>
              <a:latin typeface="Franklin Gothic Demi" pitchFamily="34" charset="0"/>
            </a:endParaRPr>
          </a:p>
          <a:p>
            <a:pPr algn="just"/>
            <a:r>
              <a:rPr lang="ru-RU" sz="2800" dirty="0">
                <a:solidFill>
                  <a:schemeClr val="tx1"/>
                </a:solidFill>
                <a:latin typeface="Franklin Gothic Demi" pitchFamily="34" charset="0"/>
              </a:rPr>
              <a:t>Стихи </a:t>
            </a:r>
            <a:r>
              <a:rPr lang="ru-RU" sz="2800" dirty="0">
                <a:solidFill>
                  <a:schemeClr val="tx1"/>
                </a:solidFill>
                <a:latin typeface="Franklin Gothic Demi" pitchFamily="34" charset="0"/>
                <a:hlinkClick r:id="rId9" tooltip="Окуджава, Булат Шалвович"/>
              </a:rPr>
              <a:t>Булата Окуджавы</a:t>
            </a:r>
            <a:r>
              <a:rPr lang="ru-RU" sz="2800" dirty="0">
                <a:solidFill>
                  <a:schemeClr val="tx1"/>
                </a:solidFill>
                <a:latin typeface="Franklin Gothic Demi" pitchFamily="34" charset="0"/>
              </a:rPr>
              <a:t>, </a:t>
            </a:r>
            <a:r>
              <a:rPr lang="ru-RU" sz="2800" dirty="0">
                <a:solidFill>
                  <a:schemeClr val="tx1"/>
                </a:solidFill>
                <a:latin typeface="Franklin Gothic Demi" pitchFamily="34" charset="0"/>
                <a:hlinkClick r:id="rId10" tooltip="Энтин, Юрий Сергеевич"/>
              </a:rPr>
              <a:t>Юрия </a:t>
            </a:r>
            <a:r>
              <a:rPr lang="ru-RU" sz="2800" dirty="0" err="1">
                <a:solidFill>
                  <a:schemeClr val="tx1"/>
                </a:solidFill>
                <a:latin typeface="Franklin Gothic Demi" pitchFamily="34" charset="0"/>
                <a:hlinkClick r:id="rId10" tooltip="Энтин, Юрий Сергеевич"/>
              </a:rPr>
              <a:t>Энтина</a:t>
            </a:r>
            <a:endParaRPr lang="ru-RU" sz="2800" dirty="0">
              <a:solidFill>
                <a:schemeClr val="tx1"/>
              </a:solidFill>
              <a:latin typeface="Franklin Gothic Demi" pitchFamily="34" charset="0"/>
            </a:endParaRPr>
          </a:p>
          <a:p>
            <a:pPr algn="just"/>
            <a:r>
              <a:rPr lang="ru-RU" sz="2800" dirty="0">
                <a:solidFill>
                  <a:schemeClr val="tx1"/>
                </a:solidFill>
                <a:latin typeface="Franklin Gothic Demi" pitchFamily="34" charset="0"/>
              </a:rPr>
              <a:t>Роли озвучивали: </a:t>
            </a:r>
            <a:r>
              <a:rPr lang="ru-RU" sz="2800" dirty="0">
                <a:solidFill>
                  <a:schemeClr val="tx1"/>
                </a:solidFill>
                <a:latin typeface="Franklin Gothic Demi" pitchFamily="34" charset="0"/>
                <a:hlinkClick r:id="rId11" tooltip="Консовский, Алексей Анатольевич"/>
              </a:rPr>
              <a:t>Алексей </a:t>
            </a:r>
            <a:r>
              <a:rPr lang="ru-RU" sz="2800" dirty="0" err="1">
                <a:solidFill>
                  <a:schemeClr val="tx1"/>
                </a:solidFill>
                <a:latin typeface="Franklin Gothic Demi" pitchFamily="34" charset="0"/>
                <a:hlinkClick r:id="rId11" tooltip="Консовский, Алексей Анатольевич"/>
              </a:rPr>
              <a:t>Консовский</a:t>
            </a:r>
            <a:r>
              <a:rPr lang="ru-RU" sz="2800" dirty="0">
                <a:solidFill>
                  <a:schemeClr val="tx1"/>
                </a:solidFill>
                <a:latin typeface="Franklin Gothic Demi" pitchFamily="34" charset="0"/>
              </a:rPr>
              <a:t> (Говорящий Сверчок</a:t>
            </a:r>
            <a:r>
              <a:rPr lang="ru-RU" sz="2800" dirty="0" smtClean="0">
                <a:solidFill>
                  <a:schemeClr val="tx1"/>
                </a:solidFill>
                <a:latin typeface="Franklin Gothic Demi" pitchFamily="34" charset="0"/>
              </a:rPr>
              <a:t>), </a:t>
            </a:r>
            <a:r>
              <a:rPr lang="ru-RU" sz="2800" dirty="0" smtClean="0">
                <a:solidFill>
                  <a:schemeClr val="tx1"/>
                </a:solidFill>
                <a:latin typeface="Franklin Gothic Demi" pitchFamily="34" charset="0"/>
                <a:hlinkClick r:id="rId12" tooltip="Бардин, Гарри Яковлевич"/>
              </a:rPr>
              <a:t>Гарри </a:t>
            </a:r>
            <a:r>
              <a:rPr lang="ru-RU" sz="2800" dirty="0">
                <a:solidFill>
                  <a:schemeClr val="tx1"/>
                </a:solidFill>
                <a:latin typeface="Franklin Gothic Demi" pitchFamily="34" charset="0"/>
                <a:hlinkClick r:id="rId12" tooltip="Бардин, Гарри Яковлевич"/>
              </a:rPr>
              <a:t>Бардин</a:t>
            </a:r>
            <a:r>
              <a:rPr lang="ru-RU" sz="2800" dirty="0">
                <a:solidFill>
                  <a:schemeClr val="tx1"/>
                </a:solidFill>
                <a:latin typeface="Franklin Gothic Demi" pitchFamily="34" charset="0"/>
              </a:rPr>
              <a:t> (паук)</a:t>
            </a:r>
          </a:p>
          <a:p>
            <a:endParaRPr lang="ru-RU" dirty="0"/>
          </a:p>
        </p:txBody>
      </p:sp>
    </p:spTree>
    <p:extLst>
      <p:ext uri="{BB962C8B-B14F-4D97-AF65-F5344CB8AC3E}">
        <p14:creationId xmlns:p14="http://schemas.microsoft.com/office/powerpoint/2010/main" val="3754792046"/>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12" y="19184"/>
            <a:ext cx="9144000" cy="6838816"/>
          </a:xfrm>
          <a:prstGeom prst="rect">
            <a:avLst/>
          </a:prstGeom>
        </p:spPr>
      </p:pic>
      <p:sp>
        <p:nvSpPr>
          <p:cNvPr id="2" name="Заголовок 1"/>
          <p:cNvSpPr>
            <a:spLocks noGrp="1"/>
          </p:cNvSpPr>
          <p:nvPr>
            <p:ph type="ctrTitle"/>
          </p:nvPr>
        </p:nvSpPr>
        <p:spPr>
          <a:xfrm>
            <a:off x="251520" y="260649"/>
            <a:ext cx="8640960" cy="3177944"/>
          </a:xfrm>
        </p:spPr>
        <p:txBody>
          <a:bodyPr>
            <a:noAutofit/>
          </a:bodyPr>
          <a:lstStyle/>
          <a:p>
            <a:pPr indent="711200" algn="just"/>
            <a:r>
              <a:rPr lang="ru-RU" sz="2000" dirty="0">
                <a:latin typeface="Franklin Gothic Demi" pitchFamily="34" charset="0"/>
              </a:rPr>
              <a:t>Однажды столяр Джузеппе нашел говорящее полено, которое начало кричать, когда его тесали. Джузеппе испугался и подарил его шарманщику Карло, с которым давно дружил. </a:t>
            </a:r>
            <a:r>
              <a:rPr lang="ru-RU" sz="2000" dirty="0" smtClean="0">
                <a:latin typeface="Franklin Gothic Demi" pitchFamily="34" charset="0"/>
              </a:rPr>
              <a:t>Шарманщик </a:t>
            </a:r>
            <a:r>
              <a:rPr lang="ru-RU" sz="2000" dirty="0">
                <a:latin typeface="Franklin Gothic Demi" pitchFamily="34" charset="0"/>
              </a:rPr>
              <a:t>вырезал из полена деревянную куклу с очень длинным носом. Она ожила и стала мальчиком, которого Карло назвал Буратино. </a:t>
            </a:r>
            <a:r>
              <a:rPr lang="ru-RU" sz="2000" dirty="0" smtClean="0">
                <a:latin typeface="Franklin Gothic Demi" pitchFamily="34" charset="0"/>
              </a:rPr>
              <a:t>Папа </a:t>
            </a:r>
            <a:r>
              <a:rPr lang="ru-RU" sz="2000" dirty="0">
                <a:latin typeface="Franklin Gothic Demi" pitchFamily="34" charset="0"/>
              </a:rPr>
              <a:t>Карло, несмотря на шалости и проказы, полюбил Буратино и решил воспитывать как родного. Он продал свою теплую куртку, чтобы купить сынишке азбуку, смастерил из цветной бумаги курточку и колпачок с кисточкой, чтобы тот мог ходить в школу. </a:t>
            </a:r>
            <a:endParaRPr lang="ru-RU" sz="2000" dirty="0">
              <a:latin typeface="Franklin Gothic Demi" pitchFamily="34" charset="0"/>
            </a:endParaRPr>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83768" y="3281340"/>
            <a:ext cx="3456384" cy="3377574"/>
          </a:xfrm>
          <a:prstGeom prst="rect">
            <a:avLst/>
          </a:prstGeom>
        </p:spPr>
      </p:pic>
    </p:spTree>
    <p:extLst>
      <p:ext uri="{BB962C8B-B14F-4D97-AF65-F5344CB8AC3E}">
        <p14:creationId xmlns:p14="http://schemas.microsoft.com/office/powerpoint/2010/main" val="3505043015"/>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12" y="19184"/>
            <a:ext cx="9144000" cy="6838816"/>
          </a:xfrm>
          <a:prstGeom prst="rect">
            <a:avLst/>
          </a:prstGeom>
        </p:spPr>
      </p:pic>
      <p:sp>
        <p:nvSpPr>
          <p:cNvPr id="2" name="Заголовок 1"/>
          <p:cNvSpPr>
            <a:spLocks noGrp="1"/>
          </p:cNvSpPr>
          <p:nvPr>
            <p:ph type="ctrTitle"/>
          </p:nvPr>
        </p:nvSpPr>
        <p:spPr>
          <a:xfrm>
            <a:off x="323528" y="188641"/>
            <a:ext cx="8568952" cy="4176463"/>
          </a:xfrm>
        </p:spPr>
        <p:txBody>
          <a:bodyPr>
            <a:noAutofit/>
          </a:bodyPr>
          <a:lstStyle/>
          <a:p>
            <a:pPr indent="711200" algn="just"/>
            <a:r>
              <a:rPr lang="ru-RU" sz="2000" dirty="0">
                <a:latin typeface="Franklin Gothic Demi" pitchFamily="34" charset="0"/>
              </a:rPr>
              <a:t>Буратино по дороге в школу увидел афишу представления Кукольного </a:t>
            </a:r>
            <a:r>
              <a:rPr lang="ru-RU" sz="2000" dirty="0" smtClean="0">
                <a:latin typeface="Franklin Gothic Demi" pitchFamily="34" charset="0"/>
              </a:rPr>
              <a:t>Театра. Мальчик </a:t>
            </a:r>
            <a:r>
              <a:rPr lang="ru-RU" sz="2000" dirty="0">
                <a:latin typeface="Franklin Gothic Demi" pitchFamily="34" charset="0"/>
              </a:rPr>
              <a:t>забыл совет говорящего сверчка и решил не ходить в школу. Он продал свою красивую новую азбуку с картинками и на все вырученные деньги купил билет на представление. </a:t>
            </a:r>
            <a:r>
              <a:rPr lang="ru-RU" sz="2000" dirty="0" smtClean="0">
                <a:latin typeface="Franklin Gothic Demi" pitchFamily="34" charset="0"/>
              </a:rPr>
              <a:t>Во </a:t>
            </a:r>
            <a:r>
              <a:rPr lang="ru-RU" sz="2000" dirty="0">
                <a:latin typeface="Franklin Gothic Demi" pitchFamily="34" charset="0"/>
              </a:rPr>
              <a:t>время спектакля куклы-артисты узнали Буратино и начался переполох, в </a:t>
            </a:r>
            <a:r>
              <a:rPr lang="ru-RU" sz="2000" dirty="0" smtClean="0">
                <a:latin typeface="Franklin Gothic Demi" pitchFamily="34" charset="0"/>
              </a:rPr>
              <a:t>результате которого </a:t>
            </a:r>
            <a:r>
              <a:rPr lang="ru-RU" sz="2000" dirty="0">
                <a:latin typeface="Franklin Gothic Demi" pitchFamily="34" charset="0"/>
              </a:rPr>
              <a:t>представление было сорвано. Страшный и жестокий Карабас </a:t>
            </a:r>
            <a:r>
              <a:rPr lang="ru-RU" sz="2000" dirty="0" err="1">
                <a:latin typeface="Franklin Gothic Demi" pitchFamily="34" charset="0"/>
              </a:rPr>
              <a:t>Барабас</a:t>
            </a:r>
            <a:r>
              <a:rPr lang="ru-RU" sz="2000" dirty="0">
                <a:latin typeface="Franklin Gothic Demi" pitchFamily="34" charset="0"/>
              </a:rPr>
              <a:t>, директор театра, автор и режиссер пьес, хозяин всех кукол, играющих на сцене, очень рассердился. </a:t>
            </a:r>
            <a:r>
              <a:rPr lang="ru-RU" sz="2000" dirty="0" smtClean="0">
                <a:latin typeface="Franklin Gothic Demi" pitchFamily="34" charset="0"/>
              </a:rPr>
              <a:t>Во </a:t>
            </a:r>
            <a:r>
              <a:rPr lang="ru-RU" sz="2000" dirty="0">
                <a:latin typeface="Franklin Gothic Demi" pitchFamily="34" charset="0"/>
              </a:rPr>
              <a:t>время разговора Буратино случайно рассказал про каморку под лестницей с нарисованным очагом, в которой жил папа Карло. Неожиданно Карабас </a:t>
            </a:r>
            <a:r>
              <a:rPr lang="ru-RU" sz="2000" dirty="0" err="1">
                <a:latin typeface="Franklin Gothic Demi" pitchFamily="34" charset="0"/>
              </a:rPr>
              <a:t>Барабас</a:t>
            </a:r>
            <a:r>
              <a:rPr lang="ru-RU" sz="2000" dirty="0">
                <a:latin typeface="Franklin Gothic Demi" pitchFamily="34" charset="0"/>
              </a:rPr>
              <a:t> успокоился и даже дал Буратино пять золотых монет с одним условием - не уезжать из этой каморки. </a:t>
            </a:r>
            <a:endParaRPr lang="ru-RU" sz="2000" dirty="0">
              <a:latin typeface="Franklin Gothic Demi" pitchFamily="34" charset="0"/>
            </a:endParaRPr>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11760" y="4190520"/>
            <a:ext cx="3816424" cy="2667480"/>
          </a:xfrm>
          <a:prstGeom prst="rect">
            <a:avLst/>
          </a:prstGeom>
        </p:spPr>
      </p:pic>
    </p:spTree>
    <p:extLst>
      <p:ext uri="{BB962C8B-B14F-4D97-AF65-F5344CB8AC3E}">
        <p14:creationId xmlns:p14="http://schemas.microsoft.com/office/powerpoint/2010/main" val="2233449578"/>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12" y="19184"/>
            <a:ext cx="9144000" cy="6838816"/>
          </a:xfrm>
          <a:prstGeom prst="rect">
            <a:avLst/>
          </a:prstGeom>
        </p:spPr>
      </p:pic>
      <p:sp>
        <p:nvSpPr>
          <p:cNvPr id="2" name="Заголовок 1"/>
          <p:cNvSpPr>
            <a:spLocks noGrp="1"/>
          </p:cNvSpPr>
          <p:nvPr>
            <p:ph type="ctrTitle"/>
          </p:nvPr>
        </p:nvSpPr>
        <p:spPr>
          <a:xfrm>
            <a:off x="308236" y="332656"/>
            <a:ext cx="8568952" cy="2664296"/>
          </a:xfrm>
        </p:spPr>
        <p:txBody>
          <a:bodyPr>
            <a:noAutofit/>
          </a:bodyPr>
          <a:lstStyle/>
          <a:p>
            <a:pPr indent="711200" algn="just"/>
            <a:r>
              <a:rPr lang="ru-RU" sz="2000" dirty="0">
                <a:latin typeface="Franklin Gothic Demi" pitchFamily="34" charset="0"/>
              </a:rPr>
              <a:t>По дороге домой Буратино встретил лису Алису и кота </a:t>
            </a:r>
            <a:r>
              <a:rPr lang="ru-RU" sz="2000" dirty="0" err="1">
                <a:latin typeface="Franklin Gothic Demi" pitchFamily="34" charset="0"/>
              </a:rPr>
              <a:t>Базилио</a:t>
            </a:r>
            <a:r>
              <a:rPr lang="ru-RU" sz="2000" dirty="0">
                <a:latin typeface="Franklin Gothic Demi" pitchFamily="34" charset="0"/>
              </a:rPr>
              <a:t>. Эти жулики, узнав про монеты, предложили мальчику отправиться в Страну Дураков. Они рассказали, что если закопать монетки на Поле чудес вечером, то утром из них вырастет огромное денежное дерево</a:t>
            </a:r>
            <a:r>
              <a:rPr lang="ru-RU" sz="2000" dirty="0" smtClean="0">
                <a:latin typeface="Franklin Gothic Demi" pitchFamily="34" charset="0"/>
              </a:rPr>
              <a:t>.</a:t>
            </a:r>
            <a:br>
              <a:rPr lang="ru-RU" sz="2000" dirty="0" smtClean="0">
                <a:latin typeface="Franklin Gothic Demi" pitchFamily="34" charset="0"/>
              </a:rPr>
            </a:br>
            <a:r>
              <a:rPr lang="ru-RU" sz="2000" dirty="0">
                <a:latin typeface="Franklin Gothic Demi" pitchFamily="34" charset="0"/>
              </a:rPr>
              <a:t>Буратино очень хотелось быстро разбогатеть, и он согласился пойти с ними. По дороге Буратино потерялся и остался один, но ночью в лесу на него напали страшные разбойники, напоминающие кота и лису. Он спрятал монеты в рот, чтобы их не отобрали, и грабители повесили мальчика вниз головой на ветке дерева, чтобы он выронил монеты, и оставили его. </a:t>
            </a:r>
            <a:endParaRPr lang="ru-RU" sz="2000" dirty="0">
              <a:latin typeface="Franklin Gothic Demi" pitchFamily="34" charset="0"/>
            </a:endParaRPr>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59218" y="3140968"/>
            <a:ext cx="5600700" cy="3581400"/>
          </a:xfrm>
          <a:prstGeom prst="rect">
            <a:avLst/>
          </a:prstGeom>
        </p:spPr>
      </p:pic>
    </p:spTree>
    <p:extLst>
      <p:ext uri="{BB962C8B-B14F-4D97-AF65-F5344CB8AC3E}">
        <p14:creationId xmlns:p14="http://schemas.microsoft.com/office/powerpoint/2010/main" val="760131492"/>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12" y="19184"/>
            <a:ext cx="9144000" cy="6838816"/>
          </a:xfrm>
          <a:prstGeom prst="rect">
            <a:avLst/>
          </a:prstGeom>
        </p:spPr>
      </p:pic>
      <p:sp>
        <p:nvSpPr>
          <p:cNvPr id="2" name="Заголовок 1"/>
          <p:cNvSpPr>
            <a:spLocks noGrp="1"/>
          </p:cNvSpPr>
          <p:nvPr>
            <p:ph type="ctrTitle"/>
          </p:nvPr>
        </p:nvSpPr>
        <p:spPr>
          <a:xfrm>
            <a:off x="251520" y="332656"/>
            <a:ext cx="8712968" cy="3960439"/>
          </a:xfrm>
        </p:spPr>
        <p:txBody>
          <a:bodyPr>
            <a:noAutofit/>
          </a:bodyPr>
          <a:lstStyle/>
          <a:p>
            <a:pPr indent="711200" algn="just"/>
            <a:r>
              <a:rPr lang="ru-RU" sz="2000" dirty="0">
                <a:latin typeface="Franklin Gothic Demi" pitchFamily="34" charset="0"/>
              </a:rPr>
              <a:t>Утром его нашел </a:t>
            </a:r>
            <a:r>
              <a:rPr lang="ru-RU" sz="2000" dirty="0" err="1">
                <a:latin typeface="Franklin Gothic Demi" pitchFamily="34" charset="0"/>
              </a:rPr>
              <a:t>Артемон</a:t>
            </a:r>
            <a:r>
              <a:rPr lang="ru-RU" sz="2000" dirty="0">
                <a:latin typeface="Franklin Gothic Demi" pitchFamily="34" charset="0"/>
              </a:rPr>
              <a:t>, пудель девочки с голубыми волосами - Мальвины, которая сбежала из театра Карабаса </a:t>
            </a:r>
            <a:r>
              <a:rPr lang="ru-RU" sz="2000" dirty="0" err="1">
                <a:latin typeface="Franklin Gothic Demi" pitchFamily="34" charset="0"/>
              </a:rPr>
              <a:t>Барабаса</a:t>
            </a:r>
            <a:r>
              <a:rPr lang="ru-RU" sz="2000" dirty="0">
                <a:latin typeface="Franklin Gothic Demi" pitchFamily="34" charset="0"/>
              </a:rPr>
              <a:t>. </a:t>
            </a:r>
            <a:r>
              <a:rPr lang="ru-RU" sz="2000" dirty="0" smtClean="0">
                <a:latin typeface="Franklin Gothic Demi" pitchFamily="34" charset="0"/>
              </a:rPr>
              <a:t>Когда </a:t>
            </a:r>
            <a:r>
              <a:rPr lang="ru-RU" sz="2000" dirty="0">
                <a:latin typeface="Franklin Gothic Demi" pitchFamily="34" charset="0"/>
              </a:rPr>
              <a:t>Мальвина, девочка с очень хорошими манерами, познакомилась с Буратино, она решила воспитать его, что закончилось наказанием – </a:t>
            </a:r>
            <a:r>
              <a:rPr lang="ru-RU" sz="2000" dirty="0" err="1">
                <a:latin typeface="Franklin Gothic Demi" pitchFamily="34" charset="0"/>
              </a:rPr>
              <a:t>Артемон</a:t>
            </a:r>
            <a:r>
              <a:rPr lang="ru-RU" sz="2000" dirty="0">
                <a:latin typeface="Franklin Gothic Demi" pitchFamily="34" charset="0"/>
              </a:rPr>
              <a:t> запер его в темном страшном чулане с пауками. </a:t>
            </a:r>
            <a:r>
              <a:rPr lang="ru-RU" sz="2000" dirty="0" smtClean="0">
                <a:latin typeface="Franklin Gothic Demi" pitchFamily="34" charset="0"/>
              </a:rPr>
              <a:t/>
            </a:r>
            <a:br>
              <a:rPr lang="ru-RU" sz="2000" dirty="0" smtClean="0">
                <a:latin typeface="Franklin Gothic Demi" pitchFamily="34" charset="0"/>
              </a:rPr>
            </a:br>
            <a:r>
              <a:rPr lang="ru-RU" sz="2000" dirty="0">
                <a:latin typeface="Franklin Gothic Demi" pitchFamily="34" charset="0"/>
              </a:rPr>
              <a:t>Сбежав из чулана, мальчик снова встретил кота </a:t>
            </a:r>
            <a:r>
              <a:rPr lang="ru-RU" sz="2000" dirty="0" err="1">
                <a:latin typeface="Franklin Gothic Demi" pitchFamily="34" charset="0"/>
              </a:rPr>
              <a:t>Базилио</a:t>
            </a:r>
            <a:r>
              <a:rPr lang="ru-RU" sz="2000" dirty="0">
                <a:latin typeface="Franklin Gothic Demi" pitchFamily="34" charset="0"/>
              </a:rPr>
              <a:t> и лису Алису. Он не узнал «разбойников», напавших на него в лесу, и снова поверил им. Вместе они отправились дальше в путь. Когда жулики привели Буратино в Страну Дураков на Поле Чудес, оно оказалось похожим на свалку. Но кот и лиса убедили его зарыть деньги, а потом натравили на него собак-полицейских, которые преследовали Буратино, поймали и бросили в воду. </a:t>
            </a:r>
            <a:endParaRPr lang="ru-RU" sz="2000" dirty="0">
              <a:latin typeface="Franklin Gothic Demi" pitchFamily="34" charset="0"/>
            </a:endParaRPr>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59832" y="3933056"/>
            <a:ext cx="2571750" cy="2733675"/>
          </a:xfrm>
          <a:prstGeom prst="rect">
            <a:avLst/>
          </a:prstGeom>
        </p:spPr>
      </p:pic>
    </p:spTree>
    <p:extLst>
      <p:ext uri="{BB962C8B-B14F-4D97-AF65-F5344CB8AC3E}">
        <p14:creationId xmlns:p14="http://schemas.microsoft.com/office/powerpoint/2010/main" val="1590186869"/>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12" y="19184"/>
            <a:ext cx="9144000" cy="6838816"/>
          </a:xfrm>
          <a:prstGeom prst="rect">
            <a:avLst/>
          </a:prstGeom>
        </p:spPr>
      </p:pic>
      <p:sp>
        <p:nvSpPr>
          <p:cNvPr id="2" name="Заголовок 1"/>
          <p:cNvSpPr>
            <a:spLocks noGrp="1"/>
          </p:cNvSpPr>
          <p:nvPr>
            <p:ph type="ctrTitle"/>
          </p:nvPr>
        </p:nvSpPr>
        <p:spPr>
          <a:xfrm>
            <a:off x="272232" y="404664"/>
            <a:ext cx="8640960" cy="3888432"/>
          </a:xfrm>
        </p:spPr>
        <p:txBody>
          <a:bodyPr>
            <a:noAutofit/>
          </a:bodyPr>
          <a:lstStyle/>
          <a:p>
            <a:pPr indent="711200" algn="just"/>
            <a:r>
              <a:rPr lang="ru-RU" sz="2000" dirty="0">
                <a:latin typeface="Franklin Gothic Demi" pitchFamily="34" charset="0"/>
              </a:rPr>
              <a:t>Мальчик, сделанный из полена, не утонул. Его нашла старая черепаха </a:t>
            </a:r>
            <a:r>
              <a:rPr lang="ru-RU" sz="2000" dirty="0" err="1">
                <a:latin typeface="Franklin Gothic Demi" pitchFamily="34" charset="0"/>
              </a:rPr>
              <a:t>Тортила</a:t>
            </a:r>
            <a:r>
              <a:rPr lang="ru-RU" sz="2000" dirty="0">
                <a:latin typeface="Franklin Gothic Demi" pitchFamily="34" charset="0"/>
              </a:rPr>
              <a:t>. Она рассказала наивному Буратино правду о его «друзьях» Алисе и </a:t>
            </a:r>
            <a:r>
              <a:rPr lang="ru-RU" sz="2000" dirty="0" err="1">
                <a:latin typeface="Franklin Gothic Demi" pitchFamily="34" charset="0"/>
              </a:rPr>
              <a:t>Базилио</a:t>
            </a:r>
            <a:r>
              <a:rPr lang="ru-RU" sz="2000" dirty="0">
                <a:latin typeface="Franklin Gothic Demi" pitchFamily="34" charset="0"/>
              </a:rPr>
              <a:t>. У черепахи хранился золотой ключик, который давным-давно уронил в воду злой человек с длинной страшной бородой. Он кричал, что ключик может открыть дверь к счастью и богатству. </a:t>
            </a:r>
            <a:r>
              <a:rPr lang="ru-RU" sz="2000" dirty="0" err="1">
                <a:latin typeface="Franklin Gothic Demi" pitchFamily="34" charset="0"/>
              </a:rPr>
              <a:t>Тортила</a:t>
            </a:r>
            <a:r>
              <a:rPr lang="ru-RU" sz="2000" dirty="0">
                <a:latin typeface="Franklin Gothic Demi" pitchFamily="34" charset="0"/>
              </a:rPr>
              <a:t> отдала ключик Буратино</a:t>
            </a:r>
            <a:r>
              <a:rPr lang="ru-RU" sz="2000" dirty="0" smtClean="0">
                <a:latin typeface="Franklin Gothic Demi" pitchFamily="34" charset="0"/>
              </a:rPr>
              <a:t>.</a:t>
            </a:r>
            <a:br>
              <a:rPr lang="ru-RU" sz="2000" dirty="0" smtClean="0">
                <a:latin typeface="Franklin Gothic Demi" pitchFamily="34" charset="0"/>
              </a:rPr>
            </a:br>
            <a:r>
              <a:rPr lang="ru-RU" sz="2000" dirty="0">
                <a:latin typeface="Franklin Gothic Demi" pitchFamily="34" charset="0"/>
              </a:rPr>
              <a:t>По дороге из Страны Дураков Буратино встретил испуганного Пьеро, тоже убежавшего от жестокого Карабаса. Буратино и Мальвина были очень рады видеть Пьеро. Оставив друзей в домике Мальвины, Буратино отправился следить за Карабасом </a:t>
            </a:r>
            <a:r>
              <a:rPr lang="ru-RU" sz="2000" dirty="0" err="1">
                <a:latin typeface="Franklin Gothic Demi" pitchFamily="34" charset="0"/>
              </a:rPr>
              <a:t>Барабасом</a:t>
            </a:r>
            <a:r>
              <a:rPr lang="ru-RU" sz="2000" dirty="0">
                <a:latin typeface="Franklin Gothic Demi" pitchFamily="34" charset="0"/>
              </a:rPr>
              <a:t>. Он должен был узнать, какую дверь можно открыть золотым ключиком. Случайно в трактире Буратино услышал разговор между Карабасом </a:t>
            </a:r>
            <a:r>
              <a:rPr lang="ru-RU" sz="2000" dirty="0" err="1">
                <a:latin typeface="Franklin Gothic Demi" pitchFamily="34" charset="0"/>
              </a:rPr>
              <a:t>Барабасом</a:t>
            </a:r>
            <a:r>
              <a:rPr lang="ru-RU" sz="2000" dirty="0">
                <a:latin typeface="Franklin Gothic Demi" pitchFamily="34" charset="0"/>
              </a:rPr>
              <a:t> и </a:t>
            </a:r>
            <a:r>
              <a:rPr lang="ru-RU" sz="2000" dirty="0" err="1">
                <a:latin typeface="Franklin Gothic Demi" pitchFamily="34" charset="0"/>
              </a:rPr>
              <a:t>Дуремаром</a:t>
            </a:r>
            <a:r>
              <a:rPr lang="ru-RU" sz="2000" dirty="0">
                <a:latin typeface="Franklin Gothic Demi" pitchFamily="34" charset="0"/>
              </a:rPr>
              <a:t>, торговцем пиявками. Он узнал большую тайну золотого ключика: дверца, которую он открывает, находится в каморке папы Карло за нарисованным очагом. </a:t>
            </a:r>
            <a:endParaRPr lang="ru-RU" sz="2000" dirty="0">
              <a:latin typeface="Franklin Gothic Demi" pitchFamily="34" charset="0"/>
            </a:endParaRPr>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1720" y="4787967"/>
            <a:ext cx="4352925" cy="1952625"/>
          </a:xfrm>
          <a:prstGeom prst="rect">
            <a:avLst/>
          </a:prstGeom>
        </p:spPr>
      </p:pic>
    </p:spTree>
    <p:extLst>
      <p:ext uri="{BB962C8B-B14F-4D97-AF65-F5344CB8AC3E}">
        <p14:creationId xmlns:p14="http://schemas.microsoft.com/office/powerpoint/2010/main" val="3229112473"/>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12" y="19184"/>
            <a:ext cx="9144000" cy="6838816"/>
          </a:xfrm>
          <a:prstGeom prst="rect">
            <a:avLst/>
          </a:prstGeom>
        </p:spPr>
      </p:pic>
      <p:sp>
        <p:nvSpPr>
          <p:cNvPr id="2" name="Заголовок 1"/>
          <p:cNvSpPr>
            <a:spLocks noGrp="1"/>
          </p:cNvSpPr>
          <p:nvPr>
            <p:ph type="ctrTitle"/>
          </p:nvPr>
        </p:nvSpPr>
        <p:spPr>
          <a:xfrm>
            <a:off x="179512" y="260648"/>
            <a:ext cx="8856984" cy="4608512"/>
          </a:xfrm>
        </p:spPr>
        <p:txBody>
          <a:bodyPr>
            <a:noAutofit/>
          </a:bodyPr>
          <a:lstStyle/>
          <a:p>
            <a:pPr indent="711200" algn="just"/>
            <a:r>
              <a:rPr lang="ru-RU" sz="2000" dirty="0">
                <a:latin typeface="Franklin Gothic Demi" pitchFamily="34" charset="0"/>
              </a:rPr>
              <a:t>Карабас </a:t>
            </a:r>
            <a:r>
              <a:rPr lang="ru-RU" sz="2000" dirty="0" err="1">
                <a:latin typeface="Franklin Gothic Demi" pitchFamily="34" charset="0"/>
              </a:rPr>
              <a:t>Барабас</a:t>
            </a:r>
            <a:r>
              <a:rPr lang="ru-RU" sz="2000" dirty="0">
                <a:latin typeface="Franklin Gothic Demi" pitchFamily="34" charset="0"/>
              </a:rPr>
              <a:t> обратился к полицейским собакам с жалобой на Буратино. Он обвинил мальчика в том, что из-за него сбежали куклы-артисты, что привело к разорению театра. Спасаясь от преследования, Буратино и его друзья пришли в каморку к папе Карло. Они сорвали холст со стены, нашли дверцу, открыли ее с помощью золотого ключика и нашли старую лестницу, которая вела в неизвестность. Они спустились по ступеням, захлопнув дверь перед самым носом Карабаса </a:t>
            </a:r>
            <a:r>
              <a:rPr lang="ru-RU" sz="2000" dirty="0" err="1">
                <a:latin typeface="Franklin Gothic Demi" pitchFamily="34" charset="0"/>
              </a:rPr>
              <a:t>Барабса</a:t>
            </a:r>
            <a:r>
              <a:rPr lang="ru-RU" sz="2000" dirty="0">
                <a:latin typeface="Franklin Gothic Demi" pitchFamily="34" charset="0"/>
              </a:rPr>
              <a:t> и полицейских собак. Там Буратино снова встретил говорящего сверчка и извинился перед ним. Лестница ведет в лучший в мире театр, с ярким светом, громкой и радостной музыкой. В этом театре герои стали хозяевами, Буратино начал играть на сцене с друзьями, а папа Карло - продавать билеты и играть на шарманке. Все артисты из театра Карабаса </a:t>
            </a:r>
            <a:r>
              <a:rPr lang="ru-RU" sz="2000" dirty="0" err="1">
                <a:latin typeface="Franklin Gothic Demi" pitchFamily="34" charset="0"/>
              </a:rPr>
              <a:t>Барабаса</a:t>
            </a:r>
            <a:r>
              <a:rPr lang="ru-RU" sz="2000" dirty="0">
                <a:latin typeface="Franklin Gothic Demi" pitchFamily="34" charset="0"/>
              </a:rPr>
              <a:t> ушли от него в новый театр, где на сцене ставились добрые спектакли, и никто никого не бил</a:t>
            </a:r>
            <a:r>
              <a:rPr lang="ru-RU" sz="2000" dirty="0" smtClean="0">
                <a:latin typeface="Franklin Gothic Demi" pitchFamily="34" charset="0"/>
              </a:rPr>
              <a:t>.</a:t>
            </a:r>
            <a:br>
              <a:rPr lang="ru-RU" sz="2000" dirty="0" smtClean="0">
                <a:latin typeface="Franklin Gothic Demi" pitchFamily="34" charset="0"/>
              </a:rPr>
            </a:br>
            <a:r>
              <a:rPr lang="ru-RU" sz="2000" dirty="0">
                <a:latin typeface="Franklin Gothic Demi" pitchFamily="34" charset="0"/>
              </a:rPr>
              <a:t>Карабас </a:t>
            </a:r>
            <a:r>
              <a:rPr lang="ru-RU" sz="2000" dirty="0" err="1">
                <a:latin typeface="Franklin Gothic Demi" pitchFamily="34" charset="0"/>
              </a:rPr>
              <a:t>Барабас</a:t>
            </a:r>
            <a:r>
              <a:rPr lang="ru-RU" sz="2000" dirty="0">
                <a:latin typeface="Franklin Gothic Demi" pitchFamily="34" charset="0"/>
              </a:rPr>
              <a:t> остался один на улице, в огромной луже. </a:t>
            </a:r>
            <a:endParaRPr lang="ru-RU" sz="2000" dirty="0">
              <a:latin typeface="Franklin Gothic Demi" pitchFamily="34" charset="0"/>
            </a:endParaRPr>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72532" y="4891492"/>
            <a:ext cx="3240360" cy="1966508"/>
          </a:xfrm>
          <a:prstGeom prst="rect">
            <a:avLst/>
          </a:prstGeom>
        </p:spPr>
      </p:pic>
    </p:spTree>
    <p:extLst>
      <p:ext uri="{BB962C8B-B14F-4D97-AF65-F5344CB8AC3E}">
        <p14:creationId xmlns:p14="http://schemas.microsoft.com/office/powerpoint/2010/main" val="1739973093"/>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12" y="19184"/>
            <a:ext cx="9144000" cy="6838816"/>
          </a:xfrm>
          <a:prstGeom prst="rect">
            <a:avLst/>
          </a:prstGeom>
        </p:spPr>
      </p:pic>
      <p:sp>
        <p:nvSpPr>
          <p:cNvPr id="2" name="Заголовок 1"/>
          <p:cNvSpPr>
            <a:spLocks noGrp="1"/>
          </p:cNvSpPr>
          <p:nvPr>
            <p:ph type="ctrTitle"/>
          </p:nvPr>
        </p:nvSpPr>
        <p:spPr>
          <a:xfrm>
            <a:off x="179512" y="188640"/>
            <a:ext cx="8784976" cy="6408712"/>
          </a:xfrm>
        </p:spPr>
        <p:txBody>
          <a:bodyPr>
            <a:noAutofit/>
          </a:bodyPr>
          <a:lstStyle/>
          <a:p>
            <a:pPr algn="just"/>
            <a:r>
              <a:rPr lang="ru-RU" sz="2000" dirty="0">
                <a:solidFill>
                  <a:srgbClr val="FF0000"/>
                </a:solidFill>
                <a:latin typeface="Franklin Gothic Demi" pitchFamily="34" charset="0"/>
              </a:rPr>
              <a:t>Буратино</a:t>
            </a:r>
            <a:r>
              <a:rPr lang="ru-RU" sz="2000" dirty="0">
                <a:latin typeface="Franklin Gothic Demi" pitchFamily="34" charset="0"/>
              </a:rPr>
              <a:t> – ожившая деревянная кукла, которую Карло смастерил из полена. Это любопытный, наивный мальчик, который не понимает последствий своих поступков. По ходу повествования Буратино взрослеет, учится отвечать за свое поведение, находит друзей, которым старается помочь. </a:t>
            </a:r>
            <a:r>
              <a:rPr lang="ru-RU" sz="2000" dirty="0" smtClean="0">
                <a:latin typeface="Franklin Gothic Demi" pitchFamily="34" charset="0"/>
              </a:rPr>
              <a:t/>
            </a:r>
            <a:br>
              <a:rPr lang="ru-RU" sz="2000" dirty="0" smtClean="0">
                <a:latin typeface="Franklin Gothic Demi" pitchFamily="34" charset="0"/>
              </a:rPr>
            </a:br>
            <a:r>
              <a:rPr lang="ru-RU" sz="2000" dirty="0" smtClean="0">
                <a:solidFill>
                  <a:srgbClr val="FF0000"/>
                </a:solidFill>
                <a:latin typeface="Franklin Gothic Demi" pitchFamily="34" charset="0"/>
              </a:rPr>
              <a:t>Карло</a:t>
            </a:r>
            <a:r>
              <a:rPr lang="ru-RU" sz="2000" dirty="0" smtClean="0">
                <a:latin typeface="Franklin Gothic Demi" pitchFamily="34" charset="0"/>
              </a:rPr>
              <a:t> </a:t>
            </a:r>
            <a:r>
              <a:rPr lang="ru-RU" sz="2000" dirty="0">
                <a:latin typeface="Franklin Gothic Demi" pitchFamily="34" charset="0"/>
              </a:rPr>
              <a:t>– бедный шарманщик, живущий в нищете, в тесной каморке с нарисованным очагом. Он очень добрый и прощает Буратино все его шалости. Любит Буратино, как и все родители своих детей. </a:t>
            </a:r>
            <a:r>
              <a:rPr lang="ru-RU" sz="2000" dirty="0" smtClean="0">
                <a:latin typeface="Franklin Gothic Demi" pitchFamily="34" charset="0"/>
              </a:rPr>
              <a:t/>
            </a:r>
            <a:br>
              <a:rPr lang="ru-RU" sz="2000" dirty="0" smtClean="0">
                <a:latin typeface="Franklin Gothic Demi" pitchFamily="34" charset="0"/>
              </a:rPr>
            </a:br>
            <a:r>
              <a:rPr lang="ru-RU" sz="2000" dirty="0" smtClean="0">
                <a:solidFill>
                  <a:srgbClr val="FF0000"/>
                </a:solidFill>
                <a:latin typeface="Franklin Gothic Demi" pitchFamily="34" charset="0"/>
              </a:rPr>
              <a:t>Карабас </a:t>
            </a:r>
            <a:r>
              <a:rPr lang="ru-RU" sz="2000" dirty="0" err="1">
                <a:solidFill>
                  <a:srgbClr val="FF0000"/>
                </a:solidFill>
                <a:latin typeface="Franklin Gothic Demi" pitchFamily="34" charset="0"/>
              </a:rPr>
              <a:t>Барабас</a:t>
            </a:r>
            <a:r>
              <a:rPr lang="ru-RU" sz="2000" dirty="0">
                <a:solidFill>
                  <a:srgbClr val="FF0000"/>
                </a:solidFill>
                <a:latin typeface="Franklin Gothic Demi" pitchFamily="34" charset="0"/>
              </a:rPr>
              <a:t> </a:t>
            </a:r>
            <a:r>
              <a:rPr lang="ru-RU" sz="2000" dirty="0">
                <a:latin typeface="Franklin Gothic Demi" pitchFamily="34" charset="0"/>
              </a:rPr>
              <a:t>– директор театра, профессор кукольных наук. Злой и жестокий хозяин кукол, придумывает спектакли, в которых они должны бить друг друга, наказывает их плеткой–</a:t>
            </a:r>
            <a:r>
              <a:rPr lang="ru-RU" sz="2000" dirty="0" err="1">
                <a:latin typeface="Franklin Gothic Demi" pitchFamily="34" charset="0"/>
              </a:rPr>
              <a:t>семихвосткой</a:t>
            </a:r>
            <a:r>
              <a:rPr lang="ru-RU" sz="2000" dirty="0">
                <a:latin typeface="Franklin Gothic Demi" pitchFamily="34" charset="0"/>
              </a:rPr>
              <a:t>. У него огромная страшная борода. Хочет поймать Буратино. Когда-то давно у него был золотой ключик от двери к счастью, но он не знал, где дверь, и потерял ключик. Теперь, узнав, где каморка, хочет найти его. </a:t>
            </a:r>
            <a:r>
              <a:rPr lang="ru-RU" sz="2000" dirty="0" smtClean="0">
                <a:latin typeface="Franklin Gothic Demi" pitchFamily="34" charset="0"/>
              </a:rPr>
              <a:t/>
            </a:r>
            <a:br>
              <a:rPr lang="ru-RU" sz="2000" dirty="0" smtClean="0">
                <a:latin typeface="Franklin Gothic Demi" pitchFamily="34" charset="0"/>
              </a:rPr>
            </a:br>
            <a:r>
              <a:rPr lang="ru-RU" sz="2000" dirty="0" smtClean="0">
                <a:solidFill>
                  <a:srgbClr val="FF0000"/>
                </a:solidFill>
                <a:latin typeface="Franklin Gothic Demi" pitchFamily="34" charset="0"/>
              </a:rPr>
              <a:t>Мальвина</a:t>
            </a:r>
            <a:r>
              <a:rPr lang="ru-RU" sz="2000" dirty="0" smtClean="0">
                <a:latin typeface="Franklin Gothic Demi" pitchFamily="34" charset="0"/>
              </a:rPr>
              <a:t> </a:t>
            </a:r>
            <a:r>
              <a:rPr lang="ru-RU" sz="2000" dirty="0">
                <a:latin typeface="Franklin Gothic Demi" pitchFamily="34" charset="0"/>
              </a:rPr>
              <a:t>– очень красивая кукла с голубыми волосами. Она сбежала из театра Карабаса </a:t>
            </a:r>
            <a:r>
              <a:rPr lang="ru-RU" sz="2000" dirty="0" err="1">
                <a:latin typeface="Franklin Gothic Demi" pitchFamily="34" charset="0"/>
              </a:rPr>
              <a:t>Барабаса</a:t>
            </a:r>
            <a:r>
              <a:rPr lang="ru-RU" sz="2000" dirty="0">
                <a:latin typeface="Franklin Gothic Demi" pitchFamily="34" charset="0"/>
              </a:rPr>
              <a:t>, потому что он плохо с ней обращался, и живет в лесу, в маленьком домике с пуделем </a:t>
            </a:r>
            <a:r>
              <a:rPr lang="ru-RU" sz="2000" dirty="0" err="1">
                <a:latin typeface="Franklin Gothic Demi" pitchFamily="34" charset="0"/>
              </a:rPr>
              <a:t>Артемоном</a:t>
            </a:r>
            <a:r>
              <a:rPr lang="ru-RU" sz="2000" dirty="0">
                <a:latin typeface="Franklin Gothic Demi" pitchFamily="34" charset="0"/>
              </a:rPr>
              <a:t>. Мальвина уверена, что у всех должны быть хорошие манеры, и воспитывает мальчиков, с которыми дружит, учит их хорошо вести себя, читать и писать. Любит слушать стихи, которые посвящает ей Пьеро. Буратино и Мальвина часто ссорятся из-за его плохого поведения. </a:t>
            </a:r>
            <a:r>
              <a:rPr lang="ru-RU" sz="2000" dirty="0" smtClean="0">
                <a:latin typeface="Franklin Gothic Demi" pitchFamily="34" charset="0"/>
              </a:rPr>
              <a:t/>
            </a:r>
            <a:br>
              <a:rPr lang="ru-RU" sz="2000" dirty="0" smtClean="0">
                <a:latin typeface="Franklin Gothic Demi" pitchFamily="34" charset="0"/>
              </a:rPr>
            </a:br>
            <a:endParaRPr lang="ru-RU" sz="2000" dirty="0">
              <a:latin typeface="Franklin Gothic Demi" pitchFamily="34" charset="0"/>
            </a:endParaRPr>
          </a:p>
        </p:txBody>
      </p:sp>
    </p:spTree>
    <p:extLst>
      <p:ext uri="{BB962C8B-B14F-4D97-AF65-F5344CB8AC3E}">
        <p14:creationId xmlns:p14="http://schemas.microsoft.com/office/powerpoint/2010/main" val="3619467174"/>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701</TotalTime>
  <Words>858</Words>
  <Application>Microsoft Office PowerPoint</Application>
  <PresentationFormat>Экран (4:3)</PresentationFormat>
  <Paragraphs>73</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«Приключения Буратино»</vt:lpstr>
      <vt:lpstr>«Приключения Буратино» — советский двухсерийный музыкальный телевизионный фильм по мотивам сказки Алексея Толстого «Золотой ключик, или Приключения Буратино», созданный на киностудии «Беларусьфильм» в 1975 году. Считается культовым. Телепремьера состоялась 1-2 января 1976 года.</vt:lpstr>
      <vt:lpstr>Однажды столяр Джузеппе нашел говорящее полено, которое начало кричать, когда его тесали. Джузеппе испугался и подарил его шарманщику Карло, с которым давно дружил. Шарманщик вырезал из полена деревянную куклу с очень длинным носом. Она ожила и стала мальчиком, которого Карло назвал Буратино. Папа Карло, несмотря на шалости и проказы, полюбил Буратино и решил воспитывать как родного. Он продал свою теплую куртку, чтобы купить сынишке азбуку, смастерил из цветной бумаги курточку и колпачок с кисточкой, чтобы тот мог ходить в школу. </vt:lpstr>
      <vt:lpstr>Буратино по дороге в школу увидел афишу представления Кукольного Театра. Мальчик забыл совет говорящего сверчка и решил не ходить в школу. Он продал свою красивую новую азбуку с картинками и на все вырученные деньги купил билет на представление. Во время спектакля куклы-артисты узнали Буратино и начался переполох, в результате которого представление было сорвано. Страшный и жестокий Карабас Барабас, директор театра, автор и режиссер пьес, хозяин всех кукол, играющих на сцене, очень рассердился. Во время разговора Буратино случайно рассказал про каморку под лестницей с нарисованным очагом, в которой жил папа Карло. Неожиданно Карабас Барабас успокоился и даже дал Буратино пять золотых монет с одним условием - не уезжать из этой каморки. </vt:lpstr>
      <vt:lpstr>По дороге домой Буратино встретил лису Алису и кота Базилио. Эти жулики, узнав про монеты, предложили мальчику отправиться в Страну Дураков. Они рассказали, что если закопать монетки на Поле чудес вечером, то утром из них вырастет огромное денежное дерево. Буратино очень хотелось быстро разбогатеть, и он согласился пойти с ними. По дороге Буратино потерялся и остался один, но ночью в лесу на него напали страшные разбойники, напоминающие кота и лису. Он спрятал монеты в рот, чтобы их не отобрали, и грабители повесили мальчика вниз головой на ветке дерева, чтобы он выронил монеты, и оставили его. </vt:lpstr>
      <vt:lpstr>Утром его нашел Артемон, пудель девочки с голубыми волосами - Мальвины, которая сбежала из театра Карабаса Барабаса. Когда Мальвина, девочка с очень хорошими манерами, познакомилась с Буратино, она решила воспитать его, что закончилось наказанием – Артемон запер его в темном страшном чулане с пауками.  Сбежав из чулана, мальчик снова встретил кота Базилио и лису Алису. Он не узнал «разбойников», напавших на него в лесу, и снова поверил им. Вместе они отправились дальше в путь. Когда жулики привели Буратино в Страну Дураков на Поле Чудес, оно оказалось похожим на свалку. Но кот и лиса убедили его зарыть деньги, а потом натравили на него собак-полицейских, которые преследовали Буратино, поймали и бросили в воду. </vt:lpstr>
      <vt:lpstr>Мальчик, сделанный из полена, не утонул. Его нашла старая черепаха Тортила. Она рассказала наивному Буратино правду о его «друзьях» Алисе и Базилио. У черепахи хранился золотой ключик, который давным-давно уронил в воду злой человек с длинной страшной бородой. Он кричал, что ключик может открыть дверь к счастью и богатству. Тортила отдала ключик Буратино. По дороге из Страны Дураков Буратино встретил испуганного Пьеро, тоже убежавшего от жестокого Карабаса. Буратино и Мальвина были очень рады видеть Пьеро. Оставив друзей в домике Мальвины, Буратино отправился следить за Карабасом Барабасом. Он должен был узнать, какую дверь можно открыть золотым ключиком. Случайно в трактире Буратино услышал разговор между Карабасом Барабасом и Дуремаром, торговцем пиявками. Он узнал большую тайну золотого ключика: дверца, которую он открывает, находится в каморке папы Карло за нарисованным очагом. </vt:lpstr>
      <vt:lpstr>Карабас Барабас обратился к полицейским собакам с жалобой на Буратино. Он обвинил мальчика в том, что из-за него сбежали куклы-артисты, что привело к разорению театра. Спасаясь от преследования, Буратино и его друзья пришли в каморку к папе Карло. Они сорвали холст со стены, нашли дверцу, открыли ее с помощью золотого ключика и нашли старую лестницу, которая вела в неизвестность. Они спустились по ступеням, захлопнув дверь перед самым носом Карабаса Барабса и полицейских собак. Там Буратино снова встретил говорящего сверчка и извинился перед ним. Лестница ведет в лучший в мире театр, с ярким светом, громкой и радостной музыкой. В этом театре герои стали хозяевами, Буратино начал играть на сцене с друзьями, а папа Карло - продавать билеты и играть на шарманке. Все артисты из театра Карабаса Барабаса ушли от него в новый театр, где на сцене ставились добрые спектакли, и никто никого не бил. Карабас Барабас остался один на улице, в огромной луже. </vt:lpstr>
      <vt:lpstr>Буратино – ожившая деревянная кукла, которую Карло смастерил из полена. Это любопытный, наивный мальчик, который не понимает последствий своих поступков. По ходу повествования Буратино взрослеет, учится отвечать за свое поведение, находит друзей, которым старается помочь.  Карло – бедный шарманщик, живущий в нищете, в тесной каморке с нарисованным очагом. Он очень добрый и прощает Буратино все его шалости. Любит Буратино, как и все родители своих детей.  Карабас Барабас – директор театра, профессор кукольных наук. Злой и жестокий хозяин кукол, придумывает спектакли, в которых они должны бить друг друга, наказывает их плеткой–семихвосткой. У него огромная страшная борода. Хочет поймать Буратино. Когда-то давно у него был золотой ключик от двери к счастью, но он не знал, где дверь, и потерял ключик. Теперь, узнав, где каморка, хочет найти его.  Мальвина – очень красивая кукла с голубыми волосами. Она сбежала из театра Карабаса Барабаса, потому что он плохо с ней обращался, и живет в лесу, в маленьком домике с пуделем Артемоном. Мальвина уверена, что у всех должны быть хорошие манеры, и воспитывает мальчиков, с которыми дружит, учит их хорошо вести себя, читать и писать. Любит слушать стихи, которые посвящает ей Пьеро. Буратино и Мальвина часто ссорятся из-за его плохого поведения.  </vt:lpstr>
      <vt:lpstr>Артемон – пудель Мальвины, вместе с которым она сбежала от Карабаса Барабаса. Защищает ее, помогает воспитывать мальчиков.  Пьеро – печальный артист кукольного театра, которму все время достаются подзатыльники от Арлекино по сценариям Карабаса Барабаса. Он влюблен в Мальвину, пишет ей стихи, скучает по ней. В конце концов он отправляется на поиски и с помощью Буратино находит ее. Пьеро согласен учиться хорошим манерам, грамоте - чему угодно, лишь бы быть рядом с ней.  Лиса Алиса и кот Базилио – нищие жулики. Базилио часто притворяется слепым, чтобы обманывать прохожих. Они пытаются отобрать у Буратино пять золотых монет, которые ему дал Карабас Барабас. Сначала Алиса и Базилио пытаются выманить их хитростью, обещая вырастить Денежное дерево на Поле Чудес в Стране дураков. Потом, притворившись разбойниками, хотят отобрать монеты силой. В итоге им удается украсть зарытые на Поле Чудес монеты. После Страны Дураков помогают Карабасу Барабасу ловить Буратино.  Тортила - старая мудрая черепаха. Она спасает Буратино из воды, учит отличать плохих людей от хороших, дарит золотой ключик. Говорящий сверчок – живет в каморке папы Карло за нарисованным очагом. Дает Буратино полезный совет в начале повествования. </vt:lpstr>
      <vt:lpstr>Презентация PowerPoint</vt:lpstr>
      <vt:lpstr>Музыка Алексея Рыбникова сама задавала сюжету тон, а персонажам — характер.          Больше всего мне понравилась заключительная песня, потому что она веселая и зажигательная.          Если бы у меня была возможность сыграть в этом мюзикле, я бы выбрал роль Буратино. Он сначала был безответственным и непослушным, но потом, учась на своих ошибках изменился и помог своему папе и другим героям обрести новый театр.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«Приключения Буратино»</dc:title>
  <dc:creator>7</dc:creator>
  <cp:lastModifiedBy>7</cp:lastModifiedBy>
  <cp:revision>14</cp:revision>
  <dcterms:created xsi:type="dcterms:W3CDTF">2017-02-21T04:35:56Z</dcterms:created>
  <dcterms:modified xsi:type="dcterms:W3CDTF">2017-02-21T16:28:33Z</dcterms:modified>
</cp:coreProperties>
</file>