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65" r:id="rId3"/>
    <p:sldId id="260" r:id="rId4"/>
    <p:sldId id="263" r:id="rId5"/>
    <p:sldId id="281" r:id="rId6"/>
    <p:sldId id="284" r:id="rId7"/>
    <p:sldId id="266" r:id="rId8"/>
    <p:sldId id="261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7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3429000"/>
          </a:xfrm>
        </p:spPr>
        <p:txBody>
          <a:bodyPr>
            <a:normAutofit/>
          </a:bodyPr>
          <a:lstStyle/>
          <a:p>
            <a:pPr algn="ctr"/>
            <a:r>
              <a:rPr lang="ru-RU" sz="6700" b="1" dirty="0" smtClean="0">
                <a:latin typeface="Times New Roman" pitchFamily="18" charset="0"/>
                <a:cs typeface="Times New Roman" pitchFamily="18" charset="0"/>
              </a:rPr>
              <a:t>Сказуемое</a:t>
            </a:r>
            <a:r>
              <a:rPr lang="ru-RU" sz="6700" b="1" dirty="0" smtClean="0">
                <a:latin typeface="Times New Roman" pitchFamily="18" charset="0"/>
                <a:cs typeface="Times New Roman" pitchFamily="18" charset="0"/>
              </a:rPr>
              <a:t>. Виды сказуемого.</a:t>
            </a:r>
            <a:endParaRPr lang="ru-RU" sz="6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7504" y="5963018"/>
            <a:ext cx="903649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Урок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использованием базовых приёмов познавательной деятельности: сравнения,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сериации</a:t>
            </a:r>
            <a:r>
              <a:rPr lang="ru-RU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классификации и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знаково-символических средств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звон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212976"/>
            <a:ext cx="2520280" cy="252028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4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3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79512" y="260648"/>
            <a:ext cx="2808312" cy="2304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Составное именное сказуемое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059832" y="908720"/>
            <a:ext cx="1512168" cy="86409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4572000" y="188640"/>
            <a:ext cx="1944216" cy="244827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Глагол-связка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5796136" y="692696"/>
            <a:ext cx="792088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6660232" y="260648"/>
            <a:ext cx="2483768" cy="237626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>
                <a:solidFill>
                  <a:schemeClr val="tx1"/>
                </a:solidFill>
              </a:rPr>
              <a:t>Именная часть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95536" y="2636912"/>
            <a:ext cx="45365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504" y="3356992"/>
            <a:ext cx="489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1.глагол-связка</a:t>
            </a:r>
            <a:r>
              <a:rPr lang="ru-RU" sz="2400" i="1" dirty="0" smtClean="0"/>
              <a:t> быть;</a:t>
            </a:r>
          </a:p>
          <a:p>
            <a:r>
              <a:rPr lang="ru-RU" sz="2400" i="1" dirty="0" smtClean="0"/>
              <a:t>2. </a:t>
            </a:r>
            <a:r>
              <a:rPr lang="ru-RU" sz="2400" dirty="0" smtClean="0"/>
              <a:t>глаголы-связки </a:t>
            </a:r>
            <a:r>
              <a:rPr lang="ru-RU" sz="2400" i="1" dirty="0" smtClean="0"/>
              <a:t>делаться, стать, становиться, являться, считаться, представляться, казаться, называться;</a:t>
            </a:r>
          </a:p>
          <a:p>
            <a:r>
              <a:rPr lang="ru-RU" sz="2400" dirty="0" smtClean="0"/>
              <a:t>3.  Глаголы со значением движения, положения в пространстве </a:t>
            </a:r>
            <a:r>
              <a:rPr lang="ru-RU" sz="2400" i="1" dirty="0" smtClean="0"/>
              <a:t>(прийти, приехать, вернуться)</a:t>
            </a:r>
            <a:endParaRPr lang="ru-RU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63007" y="3346107"/>
            <a:ext cx="3816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1.имя прилагательное;</a:t>
            </a:r>
          </a:p>
          <a:p>
            <a:r>
              <a:rPr lang="ru-RU" sz="2400" dirty="0" smtClean="0"/>
              <a:t>2.имя существительное;</a:t>
            </a:r>
          </a:p>
          <a:p>
            <a:r>
              <a:rPr lang="ru-RU" sz="2400" dirty="0" smtClean="0"/>
              <a:t>3. причастие;</a:t>
            </a:r>
          </a:p>
          <a:p>
            <a:r>
              <a:rPr lang="ru-RU" sz="2400" dirty="0" smtClean="0"/>
              <a:t>4. числительное;</a:t>
            </a:r>
          </a:p>
          <a:p>
            <a:r>
              <a:rPr lang="ru-RU" sz="2400" dirty="0" smtClean="0"/>
              <a:t>5. местоимение</a:t>
            </a:r>
          </a:p>
          <a:p>
            <a:r>
              <a:rPr lang="ru-RU" sz="2400" dirty="0" smtClean="0"/>
              <a:t>6. наречие</a:t>
            </a:r>
          </a:p>
          <a:p>
            <a:r>
              <a:rPr lang="ru-RU" sz="2400" dirty="0" smtClean="0"/>
              <a:t>7. синтаксически неделимое словосочетание</a:t>
            </a:r>
            <a:endParaRPr lang="ru-RU" sz="24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6588224" y="2708920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251520" y="548677"/>
          <a:ext cx="8712968" cy="5976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1. Имя прилагательное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</a:t>
                      </a:r>
                      <a:r>
                        <a:rPr lang="ru-RU" b="1" i="1" dirty="0" smtClean="0"/>
                        <a:t>весёлый</a:t>
                      </a:r>
                      <a:r>
                        <a:rPr lang="ru-RU" dirty="0" smtClean="0"/>
                        <a:t>. Он </a:t>
                      </a:r>
                      <a:r>
                        <a:rPr lang="ru-RU" i="1" dirty="0" smtClean="0"/>
                        <a:t>был </a:t>
                      </a:r>
                      <a:r>
                        <a:rPr lang="ru-RU" b="1" i="1" dirty="0" smtClean="0"/>
                        <a:t>весёлый</a:t>
                      </a:r>
                      <a:r>
                        <a:rPr lang="ru-RU" dirty="0" smtClean="0"/>
                        <a:t>. Он сегодня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="1" i="1" baseline="0" dirty="0" smtClean="0"/>
                        <a:t>весел</a:t>
                      </a:r>
                      <a:r>
                        <a:rPr lang="ru-RU" i="1" baseline="0" dirty="0" smtClean="0"/>
                        <a:t>.</a:t>
                      </a:r>
                      <a:endParaRPr lang="ru-RU" i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2. Имя существительное.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</a:t>
                      </a:r>
                      <a:r>
                        <a:rPr lang="ru-RU" b="1" i="1" dirty="0" smtClean="0"/>
                        <a:t>весельчак</a:t>
                      </a:r>
                      <a:r>
                        <a:rPr lang="ru-RU" i="1" dirty="0" smtClean="0"/>
                        <a:t>. </a:t>
                      </a:r>
                      <a:r>
                        <a:rPr lang="ru-RU" dirty="0" smtClean="0"/>
                        <a:t>Он </a:t>
                      </a:r>
                      <a:r>
                        <a:rPr lang="ru-RU" i="1" dirty="0" smtClean="0"/>
                        <a:t>был </a:t>
                      </a:r>
                      <a:r>
                        <a:rPr lang="ru-RU" b="1" i="1" dirty="0" smtClean="0"/>
                        <a:t>весельчаком</a:t>
                      </a:r>
                      <a:r>
                        <a:rPr lang="ru-RU" dirty="0" smtClean="0"/>
                        <a:t>. Весь сад </a:t>
                      </a:r>
                      <a:r>
                        <a:rPr lang="ru-RU" b="1" i="1" dirty="0" smtClean="0"/>
                        <a:t>в цвету</a:t>
                      </a:r>
                      <a:r>
                        <a:rPr lang="ru-RU" i="1" dirty="0" smtClean="0"/>
                        <a:t>.</a:t>
                      </a:r>
                      <a:endParaRPr lang="ru-RU" i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3. Причастие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Брови её </a:t>
                      </a:r>
                      <a:r>
                        <a:rPr lang="ru-RU" i="1" u="none" dirty="0" smtClean="0"/>
                        <a:t>были </a:t>
                      </a:r>
                      <a:r>
                        <a:rPr lang="ru-RU" b="1" i="1" u="none" dirty="0" smtClean="0"/>
                        <a:t>сдвинуты</a:t>
                      </a:r>
                      <a:r>
                        <a:rPr lang="ru-RU" dirty="0" smtClean="0"/>
                        <a:t>. Вода в пустыне </a:t>
                      </a:r>
                      <a:r>
                        <a:rPr lang="ru-RU" i="1" dirty="0" smtClean="0"/>
                        <a:t>будет </a:t>
                      </a:r>
                      <a:r>
                        <a:rPr lang="ru-RU" b="1" i="1" dirty="0" smtClean="0"/>
                        <a:t>обнаружена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4.Числительное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Два да три </a:t>
                      </a:r>
                      <a:r>
                        <a:rPr lang="ru-RU" i="1" dirty="0" smtClean="0"/>
                        <a:t>будет </a:t>
                      </a:r>
                      <a:r>
                        <a:rPr lang="ru-RU" b="1" i="1" dirty="0" smtClean="0"/>
                        <a:t>пять</a:t>
                      </a:r>
                      <a:r>
                        <a:rPr lang="ru-RU" i="1" dirty="0" smtClean="0"/>
                        <a:t>.</a:t>
                      </a:r>
                      <a:endParaRPr lang="ru-RU" i="1" dirty="0"/>
                    </a:p>
                  </a:txBody>
                  <a:tcPr/>
                </a:tc>
              </a:tr>
              <a:tr h="757449">
                <a:tc>
                  <a:txBody>
                    <a:bodyPr/>
                    <a:lstStyle/>
                    <a:p>
                      <a:r>
                        <a:rPr lang="ru-RU" dirty="0" smtClean="0"/>
                        <a:t>5.Местоимение.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Вишнёвый сад теперь  </a:t>
                      </a:r>
                      <a:r>
                        <a:rPr lang="ru-RU" b="1" i="1" dirty="0" smtClean="0"/>
                        <a:t>мой.</a:t>
                      </a:r>
                      <a:endParaRPr lang="ru-RU" b="1" i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6.Наречие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Ей туфли </a:t>
                      </a:r>
                      <a:r>
                        <a:rPr lang="ru-RU" i="1" dirty="0" smtClean="0"/>
                        <a:t>будут </a:t>
                      </a:r>
                      <a:r>
                        <a:rPr lang="ru-RU" b="1" i="1" dirty="0" smtClean="0"/>
                        <a:t>впору</a:t>
                      </a:r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/>
                </a:tc>
              </a:tr>
              <a:tr h="745603">
                <a:tc>
                  <a:txBody>
                    <a:bodyPr/>
                    <a:lstStyle/>
                    <a:p>
                      <a:r>
                        <a:rPr lang="ru-RU" dirty="0" smtClean="0"/>
                        <a:t>7. Синтаксически неделимое словосочетание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</a:t>
                      </a:r>
                      <a:r>
                        <a:rPr lang="ru-RU" i="1" dirty="0" smtClean="0"/>
                        <a:t>был </a:t>
                      </a:r>
                      <a:r>
                        <a:rPr lang="ru-RU" b="1" i="1" dirty="0" smtClean="0"/>
                        <a:t>высокого роста</a:t>
                      </a:r>
                      <a:r>
                        <a:rPr lang="ru-RU" dirty="0" smtClean="0"/>
                        <a:t>. Варя </a:t>
                      </a:r>
                      <a:r>
                        <a:rPr lang="ru-RU" i="1" dirty="0" smtClean="0"/>
                        <a:t>была с </a:t>
                      </a:r>
                      <a:r>
                        <a:rPr lang="ru-RU" b="1" i="1" dirty="0" smtClean="0"/>
                        <a:t>заплаканными глазами.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0"/>
            <a:ext cx="8100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Выражение именной части сказуемого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Задание.     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- </a:t>
            </a:r>
            <a:r>
              <a:rPr lang="ru-RU" sz="2000" dirty="0" smtClean="0"/>
              <a:t>Обратите внимание на предложения, в которых представлена серия сказуемых, которые различны по свое структуре.</a:t>
            </a:r>
          </a:p>
          <a:p>
            <a:pPr>
              <a:buNone/>
            </a:pPr>
            <a:r>
              <a:rPr lang="ru-RU" sz="2000" dirty="0" smtClean="0"/>
              <a:t>- Определите вид сказуемого и заполните таблицу.</a:t>
            </a:r>
          </a:p>
          <a:p>
            <a:pPr>
              <a:buNone/>
            </a:pPr>
            <a:r>
              <a:rPr lang="ru-RU" sz="2000" dirty="0" smtClean="0"/>
              <a:t>- Сравните сказуемые; что общего и в чём их существенная разница?   </a:t>
            </a:r>
          </a:p>
          <a:p>
            <a:pPr>
              <a:buNone/>
            </a:pPr>
            <a:r>
              <a:rPr lang="ru-RU" sz="2000" dirty="0" smtClean="0"/>
              <a:t> а) простое </a:t>
            </a:r>
            <a:r>
              <a:rPr lang="ru-RU" sz="2000" dirty="0" smtClean="0"/>
              <a:t>глагольное; б</a:t>
            </a:r>
            <a:r>
              <a:rPr lang="ru-RU" sz="2000" dirty="0" smtClean="0"/>
              <a:t>) составное </a:t>
            </a:r>
            <a:r>
              <a:rPr lang="ru-RU" sz="2000" dirty="0" smtClean="0"/>
              <a:t>глагольное; в</a:t>
            </a:r>
            <a:r>
              <a:rPr lang="ru-RU" sz="2000" dirty="0" smtClean="0"/>
              <a:t>) составное именное.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708919"/>
          <a:ext cx="9144000" cy="414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73710"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простое глагольное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составное глагольное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составное именное</a:t>
                      </a:r>
                    </a:p>
                  </a:txBody>
                  <a:tcPr marL="68580" marR="68580" marT="0" marB="0"/>
                </a:tc>
              </a:tr>
              <a:tr h="699814">
                <a:tc>
                  <a:txBody>
                    <a:bodyPr/>
                    <a:lstStyle/>
                    <a:p>
                      <a:pPr marL="457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Я буду долго гнать велосипед.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latin typeface="Times New Roman"/>
                          <a:ea typeface="Calibri"/>
                          <a:cs typeface="Times New Roman"/>
                        </a:rPr>
                        <a:t>буду </a:t>
                      </a: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гнать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342">
                <a:tc>
                  <a:txBody>
                    <a:bodyPr/>
                    <a:lstStyle/>
                    <a:p>
                      <a:pPr marL="457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Швецовы пришли в себя от неожиданности.</a:t>
                      </a: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latin typeface="Times New Roman"/>
                          <a:ea typeface="Calibri"/>
                          <a:cs typeface="Times New Roman"/>
                        </a:rPr>
                        <a:t>пришли в </a:t>
                      </a: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себя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8634">
                <a:tc>
                  <a:txBody>
                    <a:bodyPr/>
                    <a:lstStyle/>
                    <a:p>
                      <a:pPr marL="457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Всем хотелось принять участие в вечере.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91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Мы должны были пересечь равнину.</a:t>
                      </a: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408">
                <a:tc>
                  <a:txBody>
                    <a:bodyPr/>
                    <a:lstStyle/>
                    <a:p>
                      <a:pPr marL="457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Сейте разумное, доброе, вечное. </a:t>
                      </a: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0"/>
            <a:ext cx="8579296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Выделите в каждом предложении грамматическую основу и определите, чем выражено сказуемое: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 существительным;   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 прилагательным;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глаголом;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г) глаголом + существительным;</a:t>
            </a: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глаголом + прилагательным;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е) глаголом +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глаголом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 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ж) прилагательным + глаголом.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Сравните эти сказуемые и сформулируйте общее правило: 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может быть выражено сказуемое в русском языке.</a:t>
            </a:r>
          </a:p>
          <a:p>
            <a:pPr>
              <a:buFontTx/>
              <a:buChar char="-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"/>
          <a:ext cx="9036496" cy="6848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52041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Предложение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Выражено…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20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1. Сегодня месяц как светлый серп.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57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2. Пять подбитых танков являются результатом боя.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0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3. Пойду погуляю в сад.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Пойду погуляю </a:t>
                      </a:r>
                      <a:r>
                        <a:rPr lang="ru-RU" dirty="0" smtClean="0"/>
                        <a:t>– глагол + </a:t>
                      </a:r>
                      <a:r>
                        <a:rPr lang="ru-RU" dirty="0" err="1" smtClean="0"/>
                        <a:t>глагол</a:t>
                      </a:r>
                      <a:endParaRPr lang="ru-RU" dirty="0"/>
                    </a:p>
                  </a:txBody>
                  <a:tcPr/>
                </a:tc>
              </a:tr>
              <a:tr h="684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4. Он горел желанием поскорее уехать.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0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5. Ветер был встречный.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6. Девушка бродит такая унылая.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7. Жизнь прекрасна и удивительна.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8. Я слышу веселую речь.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9. К полночи Зарево погасло. 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10. Я всегда готов вам помочь.</a:t>
                      </a:r>
                    </a:p>
                    <a:p>
                      <a:endParaRPr lang="ru-RU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Определите  вид сказуемого, составьте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таблицу и запишите в колонки только грамматические основы предложений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 Я долго сидел над задачей и все-таки решил ее сам.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Допевали петухи, ночь мешалась с днем.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Прошел час, другой, а мальчик все не возвращался.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Задул суховей и высушил землю.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Было знойное лето, пахло резедой.           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Снегирь сидел на ветке, плавно качающейся на ветру.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Стало совсем темно, и улица мало-помалу опустела.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Ученые заинтересовались находкой, и начались рас­копки кургана.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Глеб, я это знал, учился в гимназии.        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Запутавшись в высокой траве, я потерял тропинку.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3717032"/>
          <a:ext cx="91440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93558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7030A0"/>
                          </a:solidFill>
                        </a:rPr>
                        <a:t>Простое глагольное сказуемое</a:t>
                      </a:r>
                      <a:endParaRPr lang="ru-RU" sz="1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7030A0"/>
                          </a:solidFill>
                        </a:rPr>
                        <a:t>Составное глагольное сказуемое</a:t>
                      </a:r>
                      <a:endParaRPr lang="ru-RU" sz="1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7030A0"/>
                          </a:solidFill>
                        </a:rPr>
                        <a:t>Составное именное сказуемое</a:t>
                      </a:r>
                      <a:endParaRPr lang="ru-RU" sz="1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93558">
                <a:tc>
                  <a:txBody>
                    <a:bodyPr/>
                    <a:lstStyle/>
                    <a:p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Я долго сидел над задачей и все-таки решил ее сам.</a:t>
                      </a: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30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30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30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30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Определите вид сказуемого и распределите предложения в три колонки, дополнив своими примерами: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простое глагольное;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составное глагольное;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составное именное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Вся комната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янтарным блеском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озарена.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Погода была не из приятных.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Раннюю песню запел жаворонок.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Брат стал студентом института.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Деревья продолжают желтеть.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Он хотел дышать чистым воздухом.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Я долго буду петь.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Не посеянные зерна не взойдут.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В зной рад бродить в березовой роще.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Он был мастером на все руки.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4941168"/>
          <a:ext cx="856895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144120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Простое глагольное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Составное глагольное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Составное именное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Вся комната янтарным блеском озарена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озарена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6693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- </a:t>
            </a:r>
            <a:r>
              <a:rPr lang="ru-RU" dirty="0" smtClean="0"/>
              <a:t>Выделите в предложениях только сказуемые, сравните их, укажите, чем они выражены:   </a:t>
            </a:r>
          </a:p>
          <a:p>
            <a:pPr>
              <a:buNone/>
            </a:pPr>
            <a:r>
              <a:rPr lang="ru-RU" dirty="0" smtClean="0"/>
              <a:t>а) существительным;      </a:t>
            </a:r>
          </a:p>
          <a:p>
            <a:pPr>
              <a:buNone/>
            </a:pPr>
            <a:r>
              <a:rPr lang="ru-RU" dirty="0" smtClean="0"/>
              <a:t>б) прилагательным;    </a:t>
            </a:r>
          </a:p>
          <a:p>
            <a:pPr>
              <a:buNone/>
            </a:pPr>
            <a:r>
              <a:rPr lang="ru-RU" dirty="0" smtClean="0"/>
              <a:t>в) глаголом;</a:t>
            </a:r>
          </a:p>
          <a:p>
            <a:pPr>
              <a:buNone/>
            </a:pPr>
            <a:r>
              <a:rPr lang="ru-RU" dirty="0" smtClean="0"/>
              <a:t>г) глаголом + существительным;    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глаголом + прилагательным;    </a:t>
            </a:r>
          </a:p>
          <a:p>
            <a:pPr>
              <a:buNone/>
            </a:pPr>
            <a:r>
              <a:rPr lang="ru-RU" dirty="0" smtClean="0"/>
              <a:t>е) глаголом + </a:t>
            </a:r>
            <a:r>
              <a:rPr lang="ru-RU" dirty="0" err="1" smtClean="0"/>
              <a:t>глаголом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ж) прилагательным + глаголом;       </a:t>
            </a:r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) </a:t>
            </a:r>
            <a:r>
              <a:rPr lang="ru-RU" dirty="0" smtClean="0"/>
              <a:t>фразеологизмом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1</a:t>
            </a:r>
            <a:r>
              <a:rPr lang="ru-RU" i="1" dirty="0" smtClean="0"/>
              <a:t>. Мы сделали усилие </a:t>
            </a:r>
            <a:r>
              <a:rPr lang="en-US" i="1" dirty="0" smtClean="0"/>
              <a:t>  </a:t>
            </a:r>
            <a:r>
              <a:rPr lang="ru-RU" i="1" dirty="0" smtClean="0"/>
              <a:t>продвинуться дальше.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2. Он отлично умеет плавать.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3. Я рад встретиться с вами.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4. Он казался болтливым.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5. Зинаида ходила по всем комнатам.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6. Ольга чувствовала приближение весны,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7. Пристально глядя в окно, он постучал.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8. Мы вам ничего не должны.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9. Расстояние не помеха для друзей.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10. С него все как с гуся вода.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0"/>
            <a:ext cx="8435280" cy="6324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dirty="0" smtClean="0"/>
              <a:t>-Найдите в данном стихотворении сказуемые , определите их вид, ответы оформите в виде таблицы</a:t>
            </a:r>
          </a:p>
          <a:p>
            <a:pPr>
              <a:buNone/>
            </a:pPr>
            <a:r>
              <a:rPr lang="ru-RU" sz="2600" dirty="0" smtClean="0"/>
              <a:t>Я </a:t>
            </a:r>
            <a:r>
              <a:rPr lang="ru-RU" sz="2600" dirty="0" smtClean="0"/>
              <a:t>часто брёл по </a:t>
            </a:r>
            <a:r>
              <a:rPr lang="ru-RU" sz="2600" dirty="0" smtClean="0"/>
              <a:t>бездорожью,</a:t>
            </a:r>
          </a:p>
          <a:p>
            <a:pPr>
              <a:buNone/>
            </a:pPr>
            <a:r>
              <a:rPr lang="ru-RU" sz="2600" dirty="0" smtClean="0"/>
              <a:t>Но </a:t>
            </a:r>
            <a:r>
              <a:rPr lang="ru-RU" sz="2600" dirty="0" smtClean="0"/>
              <a:t>если, чистое </a:t>
            </a:r>
            <a:r>
              <a:rPr lang="ru-RU" sz="2600" dirty="0" smtClean="0"/>
              <a:t>тая,</a:t>
            </a:r>
          </a:p>
          <a:p>
            <a:pPr>
              <a:buNone/>
            </a:pPr>
            <a:r>
              <a:rPr lang="ru-RU" sz="2600" dirty="0" smtClean="0"/>
              <a:t>Хранил </a:t>
            </a:r>
            <a:r>
              <a:rPr lang="ru-RU" sz="2600" dirty="0" smtClean="0"/>
              <a:t>в ладонях искру </a:t>
            </a:r>
            <a:r>
              <a:rPr lang="ru-RU" sz="2600" dirty="0" smtClean="0"/>
              <a:t>божью,</a:t>
            </a:r>
          </a:p>
          <a:p>
            <a:pPr>
              <a:buNone/>
            </a:pPr>
            <a:r>
              <a:rPr lang="ru-RU" sz="2600" dirty="0" smtClean="0"/>
              <a:t>То </a:t>
            </a:r>
            <a:r>
              <a:rPr lang="ru-RU" sz="2600" dirty="0" smtClean="0"/>
              <a:t>это – Родина моя.</a:t>
            </a:r>
          </a:p>
          <a:p>
            <a:pPr>
              <a:buNone/>
            </a:pPr>
            <a:r>
              <a:rPr lang="ru-RU" sz="2600" dirty="0" smtClean="0"/>
              <a:t>На свете всё </a:t>
            </a:r>
            <a:r>
              <a:rPr lang="ru-RU" sz="2600" dirty="0" err="1" smtClean="0"/>
              <a:t>небесконечно</a:t>
            </a:r>
            <a:r>
              <a:rPr lang="ru-RU" sz="2600" dirty="0" smtClean="0"/>
              <a:t> – 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От </a:t>
            </a:r>
            <a:r>
              <a:rPr lang="ru-RU" sz="2600" dirty="0" smtClean="0"/>
              <a:t>океана до ручья, 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Но </a:t>
            </a:r>
            <a:r>
              <a:rPr lang="ru-RU" sz="2600" dirty="0" smtClean="0"/>
              <a:t>если что - то в мире вечно – 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То </a:t>
            </a:r>
            <a:r>
              <a:rPr lang="ru-RU" sz="2600" dirty="0" smtClean="0"/>
              <a:t>это – Родина моя.</a:t>
            </a:r>
          </a:p>
          <a:p>
            <a:pPr>
              <a:buNone/>
            </a:pPr>
            <a:r>
              <a:rPr lang="ru-RU" sz="2600" dirty="0" smtClean="0"/>
              <a:t>Меня не станет, солнце </a:t>
            </a:r>
            <a:r>
              <a:rPr lang="ru-RU" sz="2600" dirty="0" smtClean="0"/>
              <a:t>встанет,</a:t>
            </a:r>
          </a:p>
          <a:p>
            <a:pPr>
              <a:buNone/>
            </a:pPr>
            <a:r>
              <a:rPr lang="ru-RU" sz="2600" dirty="0" smtClean="0"/>
              <a:t>И </a:t>
            </a:r>
            <a:r>
              <a:rPr lang="ru-RU" sz="2600" dirty="0" smtClean="0"/>
              <a:t>будут люди и </a:t>
            </a:r>
            <a:r>
              <a:rPr lang="ru-RU" sz="2600" dirty="0" smtClean="0"/>
              <a:t>земля,</a:t>
            </a:r>
          </a:p>
          <a:p>
            <a:pPr>
              <a:buNone/>
            </a:pPr>
            <a:r>
              <a:rPr lang="ru-RU" sz="2600" dirty="0" smtClean="0"/>
              <a:t>И </a:t>
            </a:r>
            <a:r>
              <a:rPr lang="ru-RU" sz="2600" dirty="0" smtClean="0"/>
              <a:t>если кто меня </a:t>
            </a:r>
            <a:r>
              <a:rPr lang="ru-RU" sz="2600" dirty="0" smtClean="0"/>
              <a:t>вспомянет,</a:t>
            </a:r>
          </a:p>
          <a:p>
            <a:pPr>
              <a:buNone/>
            </a:pPr>
            <a:r>
              <a:rPr lang="ru-RU" sz="2600" dirty="0" smtClean="0"/>
              <a:t>То </a:t>
            </a:r>
            <a:r>
              <a:rPr lang="ru-RU" sz="2600" dirty="0" smtClean="0"/>
              <a:t>это – Родина моя</a:t>
            </a:r>
            <a:r>
              <a:rPr lang="ru-RU" sz="2600" dirty="0" smtClean="0"/>
              <a:t>.</a:t>
            </a:r>
          </a:p>
          <a:p>
            <a:pPr>
              <a:buNone/>
            </a:pPr>
            <a:r>
              <a:rPr lang="ru-RU" i="1" dirty="0" smtClean="0"/>
              <a:t>                                                            Е. Евтушенко</a:t>
            </a:r>
            <a:endParaRPr lang="ru-RU" i="1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5921896"/>
          <a:ext cx="8208912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680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Сказуемое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Выражено…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9600" b="1" i="1" dirty="0" smtClean="0">
                <a:latin typeface="Calibri Light" pitchFamily="34" charset="0"/>
              </a:rPr>
              <a:t>Спасибо за внимание!!!</a:t>
            </a:r>
            <a:endParaRPr lang="ru-RU" sz="9600" b="1" i="1" dirty="0">
              <a:latin typeface="Calibri Light" pitchFamily="34" charset="0"/>
            </a:endParaRPr>
          </a:p>
        </p:txBody>
      </p:sp>
      <p:pic>
        <p:nvPicPr>
          <p:cNvPr id="4" name="Рисунок 3" descr="шлллл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4184346"/>
            <a:ext cx="2267744" cy="2557022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endParaRPr lang="ru-RU" sz="2800" b="1" dirty="0" smtClean="0"/>
          </a:p>
          <a:p>
            <a:pPr lvl="0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«Предложение – синтаксическая цепочка членов, построенная на основе подчинительной связи. Подлежащее – начальный член синтаксической цепочки, сказуемое...- главный распорядитель синтаксической цепочки».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Е.И. Ширяева</a:t>
            </a:r>
          </a:p>
          <a:p>
            <a:endParaRPr lang="ru-RU" dirty="0"/>
          </a:p>
        </p:txBody>
      </p:sp>
      <p:pic>
        <p:nvPicPr>
          <p:cNvPr id="4" name="Рисунок 3" descr="шло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0"/>
            <a:ext cx="1866900" cy="1952625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4969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Сказуемое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главный член предложения, который зависит только от подлежащего и обозначает признак предмета или действие.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Сказуемое отвечает на вопросы: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делает предмет?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с ним происходит?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Каков он?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он делает?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он такой?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школ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3449" y="4149080"/>
            <a:ext cx="2360551" cy="270892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9199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Простое                                                  составное </a:t>
            </a:r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1691680" y="2780928"/>
            <a:ext cx="5328592" cy="20162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Сказуемое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764705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сидели на берегу пруда. -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простое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5445224"/>
            <a:ext cx="82019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Брат перестал заниматься учёбой.-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составное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87624" y="126876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87624" y="13407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691680" y="594928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691680" y="6021288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347864" y="594928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347864" y="602128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8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8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8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0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8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47667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Сказуемое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123728" y="980728"/>
            <a:ext cx="1944216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16016" y="1052736"/>
            <a:ext cx="0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3" idx="0"/>
          </p:cNvCxnSpPr>
          <p:nvPr/>
        </p:nvCxnSpPr>
        <p:spPr>
          <a:xfrm>
            <a:off x="5652120" y="980728"/>
            <a:ext cx="1980220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27584" y="4221088"/>
            <a:ext cx="21602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Простое глагольное сказуемое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79912" y="4221088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Составное глагольное сказуемое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4149080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Составное именное сказуемое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pic>
        <p:nvPicPr>
          <p:cNvPr id="9" name="Рисунок 8" descr="шлоаа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47664" cy="186787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16632"/>
            <a:ext cx="8579296" cy="6624736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выражается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форме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изъявительного,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условного,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повелительного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наклонения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выражено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глаголом в форме сложного будущего времени: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буду писать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тебе часто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глагольным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фразеологизмом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Природа так явно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бросалась в глаза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человеку.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) усеченной формой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глагола: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А он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прыг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воду 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поплыл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глагольно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–именным описательным оборотом: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принимал участие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в соревновании.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ЛЕКСИЧЕСКОЕ И ГРАММАТИЧЕСКОЕ ЗНАЧЕНИЯ </a:t>
            </a: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ВЫРАЖАЮТСЯ ОДНИМ СЛОВОМ - глаголом</a:t>
            </a: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3722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7900" algn="l"/>
                <a:tab pos="2697163" algn="l"/>
                <a:tab pos="3314700" algn="ctr"/>
              </a:tabLst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ПРОСТОЕ ГЛАГОЛЬНОЕ СКАЗУЕМОЕ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 descr="imgpreview.jpшкло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1875" y="0"/>
            <a:ext cx="1762125" cy="2066925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0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411760" y="692696"/>
            <a:ext cx="4392488" cy="10801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Составное сказуемое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987824" y="1772816"/>
            <a:ext cx="136815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88024" y="1772816"/>
            <a:ext cx="15121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процесс 12"/>
          <p:cNvSpPr/>
          <p:nvPr/>
        </p:nvSpPr>
        <p:spPr>
          <a:xfrm>
            <a:off x="899592" y="3429000"/>
            <a:ext cx="2808312" cy="14401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Составное именное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5436096" y="3429000"/>
            <a:ext cx="3024336" cy="14401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Составное глагольное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0" y="188640"/>
            <a:ext cx="2987824" cy="23762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Составное глагольное сказуемое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3059832" y="908720"/>
            <a:ext cx="1512168" cy="86409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4572000" y="188640"/>
            <a:ext cx="2088232" cy="244827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Вспомогательное слово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5796136" y="692696"/>
            <a:ext cx="792088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6804248" y="260648"/>
            <a:ext cx="2195736" cy="237626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Неопределённая форма глагола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932040" y="263691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3928" y="357301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Грамматическое значение</a:t>
            </a:r>
            <a:endParaRPr lang="ru-RU" sz="24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812360" y="263691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88224" y="364502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Лексическое значение</a:t>
            </a:r>
            <a:endParaRPr lang="ru-RU" sz="24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5" y="260648"/>
          <a:ext cx="8291265" cy="4756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57402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вспомогательные слова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8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Начало, конец, продолжение действия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Желательность, возможность, необходимость действия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Эмоциональная оценка действия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Краткие прилагательные в роли вспомогательных глаголов</a:t>
                      </a: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Глагольно-именной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описательный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оборот</a:t>
                      </a:r>
                    </a:p>
                  </a:txBody>
                  <a:tcPr marL="60757" marR="60757" marT="0" marB="0" horzOverflow="overflow"/>
                </a:tc>
              </a:tr>
              <a:tr h="2214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закончить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прекратить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мечтать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хотеть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любить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нравиться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надеяться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бояться стыдиться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готовиться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должен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достоин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иметь желание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сделать усилие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7900" algn="l"/>
                          <a:tab pos="2697163" algn="l"/>
                          <a:tab pos="3314700" algn="ctr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дать согласие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57" marR="60757" marT="0" marB="0" horzOverflow="overflow"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255</TotalTime>
  <Words>1120</Words>
  <Application>Microsoft Office PowerPoint</Application>
  <PresentationFormat>Экран (4:3)</PresentationFormat>
  <Paragraphs>255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Сказуемое. Виды сказуемого.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user</cp:lastModifiedBy>
  <cp:revision>29</cp:revision>
  <dcterms:created xsi:type="dcterms:W3CDTF">2013-12-16T08:26:53Z</dcterms:created>
  <dcterms:modified xsi:type="dcterms:W3CDTF">2013-12-17T04:20:07Z</dcterms:modified>
</cp:coreProperties>
</file>