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F2D0B-8DE1-4D5A-A341-CD138A98821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F5A6-71F3-4247-9719-536EB3FD0A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523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969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0865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883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335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045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667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485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43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226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343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8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526FF-89AC-4807-AB29-E8AD1911550F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34ED-63D2-45E5-8FAD-C88E70F2D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613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contents.nsf/dic_wingword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/>
          </a:bodyPr>
          <a:lstStyle/>
          <a:p>
            <a:r>
              <a:rPr lang="ru-RU" b="1" dirty="0" smtClean="0"/>
              <a:t>История создания поэмы </a:t>
            </a:r>
            <a:br>
              <a:rPr lang="ru-RU" b="1" dirty="0" smtClean="0"/>
            </a:br>
            <a:r>
              <a:rPr lang="ru-RU" b="1" dirty="0" smtClean="0"/>
              <a:t>М.Ю. Лермонтова «Мцыри», </a:t>
            </a:r>
            <a:r>
              <a:rPr lang="ru-RU" dirty="0" smtClean="0"/>
              <a:t> </a:t>
            </a:r>
            <a:r>
              <a:rPr lang="ru-RU" b="1" dirty="0" smtClean="0"/>
              <a:t>её тема и идея.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096675"/>
            <a:ext cx="8136904" cy="138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521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52575"/>
          </a:xfrm>
          <a:prstGeom prst="rect">
            <a:avLst/>
          </a:prstGeom>
        </p:spPr>
      </p:pic>
      <p:pic>
        <p:nvPicPr>
          <p:cNvPr id="4" name="Рисунок 3" descr="488px-Zkharov-Yermolo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2356"/>
            <a:ext cx="4429124" cy="544564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60007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ПЕТР ЗАХАРОВ-ЧЕЧЕНЕЦ. Портрет Алексея Петровича Ермолова. Около 1843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250px-Пётр_Захаров-Чеченеч_-_Автопортрет_(184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1643050"/>
            <a:ext cx="4286280" cy="52149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286380" y="6000768"/>
            <a:ext cx="2432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Пётр Захаров-Чеченец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273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Презентация</a:t>
            </a:r>
            <a:r>
              <a:rPr lang="ru-RU" dirty="0"/>
              <a:t> к уроку по поэме </a:t>
            </a:r>
            <a:r>
              <a:rPr lang="ru-RU" b="1" dirty="0"/>
              <a:t>Лермонтова</a:t>
            </a:r>
            <a:r>
              <a:rPr lang="ru-RU" dirty="0"/>
              <a:t> "</a:t>
            </a:r>
            <a:r>
              <a:rPr lang="ru-RU" b="1" dirty="0"/>
              <a:t>Мцыри</a:t>
            </a:r>
            <a:r>
              <a:rPr lang="ru-RU" dirty="0"/>
              <a:t>"</a:t>
            </a:r>
          </a:p>
          <a:p>
            <a:r>
              <a:rPr lang="ru-RU" dirty="0"/>
              <a:t>Презентация описывает  историю создания поэмы  М.Ю. Лермонтова «Мцыри» -  одного из самых известных поэтических произведений русского писателя .  Первым делом в  презентации предоставляется учащимся происхождение эпиграфа поэмы. </a:t>
            </a:r>
            <a:r>
              <a:rPr lang="ru-RU"/>
              <a:t>Чтобы ученики могли без труда определить тему и идею произведения, в качестве подсказки им дается материал, посвящённый непосредственно поэме «Мцыри», описывается история создания произведения, приводятся варианты  сюжета . 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62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1225270522_oblozhk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260648"/>
            <a:ext cx="3390518" cy="56494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923928" y="1484784"/>
            <a:ext cx="4824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tx1"/>
                </a:solidFill>
              </a:rPr>
              <a:t>Жизнь не в том, чтобы жить, а в том, чтобы чувствовать, что живёшь. </a:t>
            </a:r>
            <a:r>
              <a:rPr lang="ru-RU" sz="3200" i="1" dirty="0" smtClean="0">
                <a:solidFill>
                  <a:schemeClr val="tx1"/>
                </a:solidFill>
              </a:rPr>
              <a:t/>
            </a:r>
            <a:br>
              <a:rPr lang="ru-RU" sz="3200" i="1" dirty="0" smtClean="0">
                <a:solidFill>
                  <a:schemeClr val="tx1"/>
                </a:solidFill>
              </a:rPr>
            </a:br>
            <a:r>
              <a:rPr lang="ru-RU" sz="3200" i="1" dirty="0" smtClean="0">
                <a:solidFill>
                  <a:schemeClr val="tx1"/>
                </a:solidFill>
              </a:rPr>
              <a:t>Василий Ключевский, русский историк XIX–XX в.</a:t>
            </a:r>
          </a:p>
        </p:txBody>
      </p:sp>
    </p:spTree>
    <p:extLst>
      <p:ext uri="{BB962C8B-B14F-4D97-AF65-F5344CB8AC3E}">
        <p14:creationId xmlns:p14="http://schemas.microsoft.com/office/powerpoint/2010/main" xmlns="" val="66448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52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71472" y="185736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Мцыри </a:t>
            </a:r>
          </a:p>
          <a:p>
            <a:pPr algn="ctr"/>
            <a:r>
              <a:rPr lang="ru-RU" sz="28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(в переводе с грузинского)</a:t>
            </a:r>
            <a:endParaRPr lang="ru-RU" sz="2800" kern="10" dirty="0">
              <a:ln w="9525">
                <a:noFill/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3000372"/>
            <a:ext cx="54292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err="1" smtClean="0">
                <a:solidFill>
                  <a:srgbClr val="CC3300"/>
                </a:solidFill>
              </a:rPr>
              <a:t>неслужащий</a:t>
            </a:r>
            <a:r>
              <a:rPr lang="ru-RU" sz="3200" b="1" i="1" dirty="0" smtClean="0">
                <a:solidFill>
                  <a:srgbClr val="CC3300"/>
                </a:solidFill>
              </a:rPr>
              <a:t> монах, послушник, </a:t>
            </a:r>
          </a:p>
          <a:p>
            <a:r>
              <a:rPr lang="ru-RU" sz="3200" b="1" i="1" dirty="0" smtClean="0">
                <a:solidFill>
                  <a:srgbClr val="CC3300"/>
                </a:solidFill>
              </a:rPr>
              <a:t>пришелец, </a:t>
            </a:r>
          </a:p>
          <a:p>
            <a:r>
              <a:rPr lang="ru-RU" sz="3200" b="1" i="1" dirty="0" smtClean="0">
                <a:solidFill>
                  <a:srgbClr val="CC3300"/>
                </a:solidFill>
              </a:rPr>
              <a:t>чужеземец, чужак</a:t>
            </a:r>
            <a:endParaRPr lang="ru-RU" sz="3200" b="1" i="1" dirty="0">
              <a:solidFill>
                <a:srgbClr val="CC3300"/>
              </a:solidFill>
            </a:endParaRPr>
          </a:p>
        </p:txBody>
      </p:sp>
      <p:pic>
        <p:nvPicPr>
          <p:cNvPr id="9" name="Picture 7" descr="Konstantinov-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733352" y="1928802"/>
            <a:ext cx="2680439" cy="3286148"/>
          </a:xfrm>
          <a:prstGeom prst="rect">
            <a:avLst/>
          </a:prstGeom>
          <a:noFill/>
          <a:ln/>
        </p:spPr>
      </p:pic>
      <p:sp>
        <p:nvSpPr>
          <p:cNvPr id="10" name="Прямоугольник 9"/>
          <p:cNvSpPr/>
          <p:nvPr/>
        </p:nvSpPr>
        <p:spPr>
          <a:xfrm>
            <a:off x="4000496" y="5715016"/>
            <a:ext cx="4929222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На рукописи поэмы рукой Лермонтова поставлена дата её завершения: </a:t>
            </a:r>
          </a:p>
          <a:p>
            <a:pPr>
              <a:buNone/>
            </a:pPr>
            <a:r>
              <a:rPr lang="ru-RU" dirty="0" smtClean="0"/>
              <a:t>       «1839 года. Августа 5».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47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525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 l="4115" t="9766" r="9468" b="5605"/>
          <a:stretch>
            <a:fillRect/>
          </a:stretch>
        </p:blipFill>
        <p:spPr>
          <a:xfrm>
            <a:off x="4857724" y="1626221"/>
            <a:ext cx="4286276" cy="523177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2214554"/>
            <a:ext cx="444224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Monotype Corsiva" pitchFamily="66" charset="0"/>
              </a:rPr>
              <a:t>Вкушая, </a:t>
            </a:r>
            <a:r>
              <a:rPr lang="ru-RU" sz="3200" b="1" dirty="0" err="1" smtClean="0">
                <a:latin typeface="Monotype Corsiva" pitchFamily="66" charset="0"/>
              </a:rPr>
              <a:t>вкусих</a:t>
            </a:r>
            <a:r>
              <a:rPr lang="ru-RU" sz="3200" b="1" dirty="0" smtClean="0">
                <a:latin typeface="Monotype Corsiva" pitchFamily="66" charset="0"/>
              </a:rPr>
              <a:t> мало мёда, </a:t>
            </a:r>
          </a:p>
          <a:p>
            <a:r>
              <a:rPr lang="ru-RU" sz="3200" b="1" dirty="0" smtClean="0">
                <a:latin typeface="Monotype Corsiva" pitchFamily="66" charset="0"/>
              </a:rPr>
              <a:t>и се аз умираю».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4071942"/>
            <a:ext cx="434711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/>
              <a:t>Откуда взят эпиграф к поэме? Как вы понимаете смысл этих слов?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1571612"/>
            <a:ext cx="428624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Первоначальным (зачеркнутым) эпиграфом к поэме была фраза: «</a:t>
            </a:r>
            <a:r>
              <a:rPr lang="ru-RU" dirty="0" err="1" smtClean="0"/>
              <a:t>On</a:t>
            </a:r>
            <a:r>
              <a:rPr lang="ru-RU" dirty="0" smtClean="0"/>
              <a:t> </a:t>
            </a:r>
            <a:r>
              <a:rPr lang="ru-RU" dirty="0" err="1" smtClean="0"/>
              <a:t>n’a</a:t>
            </a:r>
            <a:r>
              <a:rPr lang="ru-RU" dirty="0" smtClean="0"/>
              <a:t> </a:t>
            </a:r>
            <a:r>
              <a:rPr lang="ru-RU" dirty="0" err="1" smtClean="0"/>
              <a:t>qu’une</a:t>
            </a:r>
            <a:r>
              <a:rPr lang="ru-RU" dirty="0" smtClean="0"/>
              <a:t> </a:t>
            </a:r>
            <a:r>
              <a:rPr lang="ru-RU" dirty="0" err="1" smtClean="0"/>
              <a:t>seul</a:t>
            </a:r>
            <a:r>
              <a:rPr lang="ru-RU" dirty="0" smtClean="0"/>
              <a:t> </a:t>
            </a:r>
            <a:r>
              <a:rPr lang="ru-RU" dirty="0" err="1" smtClean="0"/>
              <a:t>patrie</a:t>
            </a:r>
            <a:r>
              <a:rPr lang="ru-RU" dirty="0" smtClean="0"/>
              <a:t>» (Отчизна бывает только одна)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2786058"/>
            <a:ext cx="428624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 Как вы думаете, почему поэт снял в итоге этот эпиграф?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4016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525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29058" y="2000240"/>
            <a:ext cx="4572000" cy="45243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/>
            <a:r>
              <a:rPr lang="ru-RU" sz="2400" dirty="0" smtClean="0"/>
              <a:t>Эпиграфом к поэме послужила фраза из библейской легенды об израильском царе Саулу и его сыне </a:t>
            </a:r>
            <a:r>
              <a:rPr lang="ru-RU" sz="2400" dirty="0" err="1" smtClean="0"/>
              <a:t>Ионафане</a:t>
            </a:r>
            <a:r>
              <a:rPr lang="ru-RU" sz="2400" dirty="0" smtClean="0"/>
              <a:t>, который нарушил запрет отца не принимать пищу до вечера. Вся земля источала мед, а воины были голодны после сражения. </a:t>
            </a:r>
            <a:r>
              <a:rPr lang="ru-RU" sz="2400" dirty="0" err="1" smtClean="0"/>
              <a:t>Ионафан</a:t>
            </a:r>
            <a:r>
              <a:rPr lang="ru-RU" sz="2400" dirty="0" smtClean="0"/>
              <a:t> нарушил запрет и фразу «Вкушая, </a:t>
            </a:r>
            <a:r>
              <a:rPr lang="ru-RU" sz="2400" dirty="0" err="1" smtClean="0"/>
              <a:t>вкусих</a:t>
            </a:r>
            <a:r>
              <a:rPr lang="ru-RU" sz="2400" dirty="0" smtClean="0"/>
              <a:t> мало меда, и се аз умираю» он произносит в ожидании казни.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714488"/>
            <a:ext cx="3078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Историческая справка</a:t>
            </a:r>
            <a:endParaRPr lang="ru-RU" sz="2400" dirty="0"/>
          </a:p>
        </p:txBody>
      </p:sp>
      <p:pic>
        <p:nvPicPr>
          <p:cNvPr id="5" name="Рисунок 4" descr="1696684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84" y="2500306"/>
            <a:ext cx="3676316" cy="392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108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525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14282" y="1500174"/>
            <a:ext cx="61093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 smtClean="0">
                <a:hlinkClick r:id="rId3"/>
              </a:rPr>
              <a:t>Словарь крылатых слов и выражений</a:t>
            </a:r>
            <a:endParaRPr lang="ru-RU" sz="28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214282" y="2149019"/>
            <a:ext cx="8286776" cy="4708981"/>
          </a:xfrm>
          <a:custGeom>
            <a:avLst/>
            <a:gdLst>
              <a:gd name="connsiteX0" fmla="*/ 0 w 8286776"/>
              <a:gd name="connsiteY0" fmla="*/ 0 h 4708981"/>
              <a:gd name="connsiteX1" fmla="*/ 8286776 w 8286776"/>
              <a:gd name="connsiteY1" fmla="*/ 0 h 4708981"/>
              <a:gd name="connsiteX2" fmla="*/ 8286776 w 8286776"/>
              <a:gd name="connsiteY2" fmla="*/ 4708981 h 4708981"/>
              <a:gd name="connsiteX3" fmla="*/ 0 w 8286776"/>
              <a:gd name="connsiteY3" fmla="*/ 4708981 h 4708981"/>
              <a:gd name="connsiteX4" fmla="*/ 0 w 8286776"/>
              <a:gd name="connsiteY4" fmla="*/ 0 h 470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86776" h="4708981">
                <a:moveTo>
                  <a:pt x="0" y="0"/>
                </a:moveTo>
                <a:lnTo>
                  <a:pt x="8286776" y="0"/>
                </a:lnTo>
                <a:lnTo>
                  <a:pt x="8286776" y="4708981"/>
                </a:lnTo>
                <a:lnTo>
                  <a:pt x="0" y="4708981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Вкушая,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вкусих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мало меду и се аз умираю</a:t>
            </a:r>
          </a:p>
          <a:p>
            <a:pPr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Из Библии (церковно-славянский текст). Первая книга Царств, слова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Ионафана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(гл. 14, ст. 43): «...Вкушая,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вкусих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мало меду, омочив конец жезла, иже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руце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моей, и се аз умираю». 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Перевод на современный русский язык: «...я отведал концом палки, которая в руке моей, немного меду; и вот я должен умереть». 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Иносказательно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BC8F8F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сожаление о том, что короток век человека, далеко не все радости жизни были изведаны.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94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525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4282" y="2285992"/>
            <a:ext cx="27146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Прообразом описанного в поэме монастыря стал монастырь Джвари, стоящей на горе напротив Свети </a:t>
            </a:r>
            <a:r>
              <a:rPr lang="ru-RU" sz="2400" dirty="0" err="1" smtClean="0"/>
              <a:t>Цховели</a:t>
            </a:r>
            <a:r>
              <a:rPr lang="ru-RU" sz="2400" dirty="0" smtClean="0"/>
              <a:t>, на другой стороне реки.</a:t>
            </a:r>
            <a:endParaRPr lang="ru-RU" sz="2400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83662" y="6215083"/>
            <a:ext cx="8960338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Джвари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(Крестовый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монастырь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), воспетый поэтом М. Ю. Лермонтовым...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5" name="Рисунок 4" descr="i_02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1571612"/>
            <a:ext cx="5600700" cy="45243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785926"/>
            <a:ext cx="3286148" cy="40318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 smtClean="0"/>
              <a:t>«Там, где </a:t>
            </a:r>
            <a:r>
              <a:rPr lang="ru-RU" sz="3200" dirty="0" err="1" smtClean="0"/>
              <a:t>сливаяся</a:t>
            </a:r>
            <a:r>
              <a:rPr lang="ru-RU" sz="3200" dirty="0" smtClean="0"/>
              <a:t> шумят, </a:t>
            </a:r>
            <a:br>
              <a:rPr lang="ru-RU" sz="3200" dirty="0" smtClean="0"/>
            </a:br>
            <a:r>
              <a:rPr lang="ru-RU" sz="3200" dirty="0" smtClean="0"/>
              <a:t>Обнявшись будто две сестры </a:t>
            </a:r>
            <a:br>
              <a:rPr lang="ru-RU" sz="3200" dirty="0" smtClean="0"/>
            </a:br>
            <a:r>
              <a:rPr lang="ru-RU" sz="3200" dirty="0" smtClean="0"/>
              <a:t>Струи </a:t>
            </a:r>
            <a:r>
              <a:rPr lang="ru-RU" sz="3200" dirty="0" err="1" smtClean="0"/>
              <a:t>Арагвы</a:t>
            </a:r>
            <a:r>
              <a:rPr lang="ru-RU" sz="3200" dirty="0" smtClean="0"/>
              <a:t> и Куры </a:t>
            </a:r>
            <a:br>
              <a:rPr lang="ru-RU" sz="3200" dirty="0" smtClean="0"/>
            </a:br>
            <a:r>
              <a:rPr lang="ru-RU" sz="3200" dirty="0" smtClean="0"/>
              <a:t>Был монастырь...»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01927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Военногруз дорог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24975" cy="7029450"/>
          </a:xfrm>
          <a:prstGeom prst="rect">
            <a:avLst/>
          </a:prstGeom>
          <a:noFill/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003800" y="6216650"/>
            <a:ext cx="414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Военно-Грузинская дорога близ Мцхета. Рисунок М.Ю. Лермонтова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14290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Основа сюжета ( 2 варианта)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928670"/>
            <a:ext cx="3857620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Рассказ старого монаха, которого встретил в Мцхете, грузинском городе вблизи Тбилиси, расположенном при впадении реки </a:t>
            </a:r>
            <a:r>
              <a:rPr lang="ru-RU" sz="2400" dirty="0" err="1" smtClean="0"/>
              <a:t>Арагви</a:t>
            </a:r>
            <a:r>
              <a:rPr lang="ru-RU" sz="2400" dirty="0" smtClean="0"/>
              <a:t> в Куру. Здесь на вершинах гор возвышается храм Джвари (Крест) и собор </a:t>
            </a:r>
            <a:r>
              <a:rPr lang="ru-RU" sz="2400" dirty="0" err="1" smtClean="0"/>
              <a:t>Светицхавели</a:t>
            </a:r>
            <a:r>
              <a:rPr lang="ru-RU" sz="2400" dirty="0" smtClean="0"/>
              <a:t> — усыпальница грузинских царей.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142984"/>
            <a:ext cx="457200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Согласно этому рассказу, переданному П. А. Висковатовым со слов родственников Лермонтова, генерал А. П. Ермолов «вез с собою и оставил заболевшего ребенка монастырской братии»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91344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52575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 l="1923" t="8746" r="5768" b="3677"/>
          <a:stretch>
            <a:fillRect/>
          </a:stretch>
        </p:blipFill>
        <p:spPr bwMode="auto">
          <a:xfrm>
            <a:off x="4200654" y="714356"/>
            <a:ext cx="4671734" cy="61436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" name="Picture 5" descr=" Развалины близ селения Караагач в Кахети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214810" y="714356"/>
            <a:ext cx="4643470" cy="61436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0" y="2285992"/>
            <a:ext cx="4572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К созданию «Мцыри» послужила совсем неординарная история ребенка, который был взят в плен в чеченском ауле </a:t>
            </a:r>
            <a:r>
              <a:rPr lang="ru-RU" sz="2000" dirty="0" err="1" smtClean="0"/>
              <a:t>Дады-Юрта</a:t>
            </a:r>
            <a:r>
              <a:rPr lang="ru-RU" sz="2000" dirty="0" smtClean="0"/>
              <a:t> и вскоре крещен под именем Петр Захаров. Мальчик поразил всех своими способностями к рисованию; на маленького чеченца обратил внимание генерал П. Н. Ермолов и взял с собою в Тифлис. Ермолов полюбил его, отправил в Москву, где тот восемь лет учился живописи, а затем поступил в Академию художеств (в Петербурге).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643050"/>
            <a:ext cx="3286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Основа сюжета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24504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404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История создания поэмы  М.Ю. Лермонтова «Мцыри»,  её тема и идея.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создания поэмы  М.Ю. Лермонтова «Мцыри»,  её тема и идея.</dc:title>
  <dc:creator>АДМИН;Людмила</dc:creator>
  <cp:lastModifiedBy>Дом</cp:lastModifiedBy>
  <cp:revision>5</cp:revision>
  <dcterms:created xsi:type="dcterms:W3CDTF">2015-10-11T09:49:00Z</dcterms:created>
  <dcterms:modified xsi:type="dcterms:W3CDTF">2016-12-06T14:39:15Z</dcterms:modified>
</cp:coreProperties>
</file>