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F2D0B-8DE1-4D5A-A341-CD138A98821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F5A6-71F3-4247-9719-536EB3FD0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23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969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86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83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33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45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67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85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3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26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4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26FF-89AC-4807-AB29-E8AD1911550F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34ED-63D2-45E5-8FAD-C88E70F2D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13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contents.nsf/dic_wingwor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ru-RU" b="1" dirty="0" smtClean="0"/>
              <a:t>История создания поэмы </a:t>
            </a:r>
            <a:br>
              <a:rPr lang="ru-RU" b="1" dirty="0" smtClean="0"/>
            </a:br>
            <a:r>
              <a:rPr lang="ru-RU" b="1" dirty="0" smtClean="0"/>
              <a:t>М.Ю. Лермонтова «Мцыри», </a:t>
            </a:r>
            <a:r>
              <a:rPr lang="ru-RU" dirty="0" smtClean="0"/>
              <a:t> </a:t>
            </a:r>
            <a:r>
              <a:rPr lang="ru-RU" b="1" dirty="0" smtClean="0"/>
              <a:t>её тема и идея.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96675"/>
            <a:ext cx="8136904" cy="138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52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pic>
        <p:nvPicPr>
          <p:cNvPr id="4" name="Рисунок 3" descr="488px-Zkharov-Yermol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356"/>
            <a:ext cx="4429124" cy="54456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ПЕТР ЗАХАРОВ-ЧЕЧЕНЕЦ. Портрет Алексея Петровича Ермолова. Около 1843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250px-Пётр_Захаров-Чеченеч_-_Автопортрет_(184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643050"/>
            <a:ext cx="4286280" cy="52149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86380" y="6000768"/>
            <a:ext cx="2432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Пётр Захаров-Чеченец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7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Презентация</a:t>
            </a:r>
            <a:r>
              <a:rPr lang="ru-RU" dirty="0"/>
              <a:t> к уроку по поэме </a:t>
            </a:r>
            <a:r>
              <a:rPr lang="ru-RU" b="1" dirty="0"/>
              <a:t>Лермонтова</a:t>
            </a:r>
            <a:r>
              <a:rPr lang="ru-RU" dirty="0"/>
              <a:t> "</a:t>
            </a:r>
            <a:r>
              <a:rPr lang="ru-RU" b="1" dirty="0"/>
              <a:t>Мцыри</a:t>
            </a:r>
            <a:r>
              <a:rPr lang="ru-RU" dirty="0"/>
              <a:t>"</a:t>
            </a:r>
          </a:p>
          <a:p>
            <a:r>
              <a:rPr lang="ru-RU" dirty="0"/>
              <a:t>Презентация описывает  историю создания поэмы  М.Ю. Лермонтова «Мцыри» -  одного из самых известных поэтических произведений русского писателя .  Первым делом в  презентации предоставляется учащимся происхождение эпиграфа поэмы. </a:t>
            </a:r>
            <a:r>
              <a:rPr lang="ru-RU"/>
              <a:t>Чтобы ученики могли без труда определить тему и идею произведения, в качестве подсказки им дается материал, посвящённый непосредственно поэме «Мцыри», описывается история создания произведения, приводятся варианты  сюжета 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62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1225270522_oblozh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60648"/>
            <a:ext cx="3390518" cy="5649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3928" y="1484784"/>
            <a:ext cx="482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Жизнь не в том, чтобы жить, а в том, чтобы чувствовать, что живёшь. </a:t>
            </a:r>
            <a:r>
              <a:rPr lang="ru-RU" sz="3200" i="1" dirty="0" smtClean="0">
                <a:solidFill>
                  <a:schemeClr val="tx1"/>
                </a:solidFill>
              </a:rPr>
              <a:t/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Василий Ключевский, русский историк XIX–XX в.</a:t>
            </a:r>
          </a:p>
        </p:txBody>
      </p:sp>
    </p:spTree>
    <p:extLst>
      <p:ext uri="{BB962C8B-B14F-4D97-AF65-F5344CB8AC3E}">
        <p14:creationId xmlns:p14="http://schemas.microsoft.com/office/powerpoint/2010/main" xmlns="" val="6644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185736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Мцыри </a:t>
            </a:r>
          </a:p>
          <a:p>
            <a:pPr algn="ctr"/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(в переводе с грузинского)</a:t>
            </a:r>
            <a:endParaRPr lang="ru-RU" sz="2800" kern="10" dirty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000372"/>
            <a:ext cx="54292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solidFill>
                  <a:srgbClr val="CC3300"/>
                </a:solidFill>
              </a:rPr>
              <a:t>неслужащий</a:t>
            </a:r>
            <a:r>
              <a:rPr lang="ru-RU" sz="3200" b="1" i="1" dirty="0" smtClean="0">
                <a:solidFill>
                  <a:srgbClr val="CC3300"/>
                </a:solidFill>
              </a:rPr>
              <a:t> монах, послушник, </a:t>
            </a:r>
          </a:p>
          <a:p>
            <a:r>
              <a:rPr lang="ru-RU" sz="3200" b="1" i="1" dirty="0" smtClean="0">
                <a:solidFill>
                  <a:srgbClr val="CC3300"/>
                </a:solidFill>
              </a:rPr>
              <a:t>пришелец, </a:t>
            </a:r>
          </a:p>
          <a:p>
            <a:r>
              <a:rPr lang="ru-RU" sz="3200" b="1" i="1" dirty="0" smtClean="0">
                <a:solidFill>
                  <a:srgbClr val="CC3300"/>
                </a:solidFill>
              </a:rPr>
              <a:t>чужеземец, чужак</a:t>
            </a:r>
            <a:endParaRPr lang="ru-RU" sz="3200" b="1" i="1" dirty="0">
              <a:solidFill>
                <a:srgbClr val="CC3300"/>
              </a:solidFill>
            </a:endParaRPr>
          </a:p>
        </p:txBody>
      </p:sp>
      <p:pic>
        <p:nvPicPr>
          <p:cNvPr id="9" name="Picture 7" descr="Konstantinov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33352" y="1928802"/>
            <a:ext cx="2680439" cy="3286148"/>
          </a:xfrm>
          <a:prstGeom prst="rect">
            <a:avLst/>
          </a:prstGeom>
          <a:noFill/>
          <a:ln/>
        </p:spPr>
      </p:pic>
      <p:sp>
        <p:nvSpPr>
          <p:cNvPr id="10" name="Прямоугольник 9"/>
          <p:cNvSpPr/>
          <p:nvPr/>
        </p:nvSpPr>
        <p:spPr>
          <a:xfrm>
            <a:off x="4000496" y="5715016"/>
            <a:ext cx="492922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На рукописи поэмы рукой Лермонтова поставлена дата её завершения: </a:t>
            </a:r>
          </a:p>
          <a:p>
            <a:pPr>
              <a:buNone/>
            </a:pPr>
            <a:r>
              <a:rPr lang="ru-RU" dirty="0" smtClean="0"/>
              <a:t>       «1839 года. Августа 5».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47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4115" t="9766" r="9468" b="5605"/>
          <a:stretch>
            <a:fillRect/>
          </a:stretch>
        </p:blipFill>
        <p:spPr>
          <a:xfrm>
            <a:off x="4857724" y="1626221"/>
            <a:ext cx="4286276" cy="523177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2214554"/>
            <a:ext cx="444224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Вкушая, </a:t>
            </a:r>
            <a:r>
              <a:rPr lang="ru-RU" sz="3200" b="1" dirty="0" err="1" smtClean="0">
                <a:latin typeface="Monotype Corsiva" pitchFamily="66" charset="0"/>
              </a:rPr>
              <a:t>вкусих</a:t>
            </a:r>
            <a:r>
              <a:rPr lang="ru-RU" sz="3200" b="1" dirty="0" smtClean="0">
                <a:latin typeface="Monotype Corsiva" pitchFamily="66" charset="0"/>
              </a:rPr>
              <a:t> мало мёда, </a:t>
            </a:r>
          </a:p>
          <a:p>
            <a:r>
              <a:rPr lang="ru-RU" sz="3200" b="1" dirty="0" smtClean="0">
                <a:latin typeface="Monotype Corsiva" pitchFamily="66" charset="0"/>
              </a:rPr>
              <a:t>и се аз умираю».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071942"/>
            <a:ext cx="43471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Откуда взят эпиграф к поэме? Как вы понимаете смысл этих слов?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571612"/>
            <a:ext cx="428624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Первоначальным (зачеркнутым) эпиграфом к поэме была фраза: «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n’a</a:t>
            </a:r>
            <a:r>
              <a:rPr lang="ru-RU" dirty="0" smtClean="0"/>
              <a:t> </a:t>
            </a:r>
            <a:r>
              <a:rPr lang="ru-RU" dirty="0" err="1" smtClean="0"/>
              <a:t>qu’une</a:t>
            </a:r>
            <a:r>
              <a:rPr lang="ru-RU" dirty="0" smtClean="0"/>
              <a:t> </a:t>
            </a:r>
            <a:r>
              <a:rPr lang="ru-RU" dirty="0" err="1" smtClean="0"/>
              <a:t>seul</a:t>
            </a:r>
            <a:r>
              <a:rPr lang="ru-RU" dirty="0" smtClean="0"/>
              <a:t> </a:t>
            </a:r>
            <a:r>
              <a:rPr lang="ru-RU" dirty="0" err="1" smtClean="0"/>
              <a:t>patrie</a:t>
            </a:r>
            <a:r>
              <a:rPr lang="ru-RU" dirty="0" smtClean="0"/>
              <a:t>» (Отчизна бывает только одна)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786058"/>
            <a:ext cx="428624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 Как вы думаете, почему поэт снял в итоге этот эпиграф?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01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29058" y="2000240"/>
            <a:ext cx="45720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ru-RU" sz="2400" dirty="0" smtClean="0"/>
              <a:t>Эпиграфом к поэме послужила фраза из библейской легенды об израильском царе Саулу и его сыне </a:t>
            </a:r>
            <a:r>
              <a:rPr lang="ru-RU" sz="2400" dirty="0" err="1" smtClean="0"/>
              <a:t>Ионафане</a:t>
            </a:r>
            <a:r>
              <a:rPr lang="ru-RU" sz="2400" dirty="0" smtClean="0"/>
              <a:t>, который нарушил запрет отца не принимать пищу до вечера. Вся земля источала мед, а воины были голодны после сражения. </a:t>
            </a:r>
            <a:r>
              <a:rPr lang="ru-RU" sz="2400" dirty="0" err="1" smtClean="0"/>
              <a:t>Ионафан</a:t>
            </a:r>
            <a:r>
              <a:rPr lang="ru-RU" sz="2400" dirty="0" smtClean="0"/>
              <a:t> нарушил запрет и фразу «Вкушая, </a:t>
            </a:r>
            <a:r>
              <a:rPr lang="ru-RU" sz="2400" dirty="0" err="1" smtClean="0"/>
              <a:t>вкусих</a:t>
            </a:r>
            <a:r>
              <a:rPr lang="ru-RU" sz="2400" dirty="0" smtClean="0"/>
              <a:t> мало меда, и се аз умираю» он произносит в ожидании казни.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3078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Историческая справка</a:t>
            </a:r>
            <a:endParaRPr lang="ru-RU" sz="2400" dirty="0"/>
          </a:p>
        </p:txBody>
      </p:sp>
      <p:pic>
        <p:nvPicPr>
          <p:cNvPr id="5" name="Рисунок 4" descr="169668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84" y="2500306"/>
            <a:ext cx="3676316" cy="392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0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4282" y="1500174"/>
            <a:ext cx="6109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hlinkClick r:id="rId3"/>
              </a:rPr>
              <a:t>Словарь крылатых слов и выражений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14282" y="2149019"/>
            <a:ext cx="8286776" cy="4708981"/>
          </a:xfrm>
          <a:custGeom>
            <a:avLst/>
            <a:gdLst>
              <a:gd name="connsiteX0" fmla="*/ 0 w 8286776"/>
              <a:gd name="connsiteY0" fmla="*/ 0 h 4708981"/>
              <a:gd name="connsiteX1" fmla="*/ 8286776 w 8286776"/>
              <a:gd name="connsiteY1" fmla="*/ 0 h 4708981"/>
              <a:gd name="connsiteX2" fmla="*/ 8286776 w 8286776"/>
              <a:gd name="connsiteY2" fmla="*/ 4708981 h 4708981"/>
              <a:gd name="connsiteX3" fmla="*/ 0 w 8286776"/>
              <a:gd name="connsiteY3" fmla="*/ 4708981 h 4708981"/>
              <a:gd name="connsiteX4" fmla="*/ 0 w 8286776"/>
              <a:gd name="connsiteY4" fmla="*/ 0 h 47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776" h="4708981">
                <a:moveTo>
                  <a:pt x="0" y="0"/>
                </a:moveTo>
                <a:lnTo>
                  <a:pt x="8286776" y="0"/>
                </a:lnTo>
                <a:lnTo>
                  <a:pt x="8286776" y="4708981"/>
                </a:lnTo>
                <a:lnTo>
                  <a:pt x="0" y="4708981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Вкушая,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вкусих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мало меду и се аз умираю</a:t>
            </a:r>
          </a:p>
          <a:p>
            <a:pPr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Из Библии (церковно-славянский текст). Первая книга Царств, слова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Ионафана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(гл. 14, ст. 43): «...Вкушая,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вкусих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мало меду, омочив конец жезла, иже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руце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моей, и се аз умираю».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Перевод на современный русский язык: «...я отведал концом палки, которая в руке моей, немного меду; и вот я должен умереть».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Иносказательно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BC8F8F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сожаление о том, что короток век человека, далеко не все радости жизни были изведаны.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9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2285992"/>
            <a:ext cx="27146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Прообразом описанного в поэме монастыря стал монастырь Джвари, стоящей на горе напротив Свети </a:t>
            </a:r>
            <a:r>
              <a:rPr lang="ru-RU" sz="2400" dirty="0" err="1" smtClean="0"/>
              <a:t>Цховели</a:t>
            </a:r>
            <a:r>
              <a:rPr lang="ru-RU" sz="2400" dirty="0" smtClean="0"/>
              <a:t>, на другой стороне реки.</a:t>
            </a:r>
            <a:endParaRPr lang="ru-RU" sz="2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3662" y="6215083"/>
            <a:ext cx="8960338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Джвари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(Крестовый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монастырь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), воспетый поэтом М. Ю. Лермонтовым...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Рисунок 4" descr="i_0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571612"/>
            <a:ext cx="5600700" cy="45243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785926"/>
            <a:ext cx="3286148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«Там, где </a:t>
            </a:r>
            <a:r>
              <a:rPr lang="ru-RU" sz="3200" dirty="0" err="1" smtClean="0"/>
              <a:t>сливаяся</a:t>
            </a:r>
            <a:r>
              <a:rPr lang="ru-RU" sz="3200" dirty="0" smtClean="0"/>
              <a:t> шумят, </a:t>
            </a:r>
            <a:br>
              <a:rPr lang="ru-RU" sz="3200" dirty="0" smtClean="0"/>
            </a:br>
            <a:r>
              <a:rPr lang="ru-RU" sz="3200" dirty="0" smtClean="0"/>
              <a:t>Обнявшись будто две сестры </a:t>
            </a:r>
            <a:br>
              <a:rPr lang="ru-RU" sz="3200" dirty="0" smtClean="0"/>
            </a:br>
            <a:r>
              <a:rPr lang="ru-RU" sz="3200" dirty="0" smtClean="0"/>
              <a:t>Струи </a:t>
            </a:r>
            <a:r>
              <a:rPr lang="ru-RU" sz="3200" dirty="0" err="1" smtClean="0"/>
              <a:t>Арагвы</a:t>
            </a:r>
            <a:r>
              <a:rPr lang="ru-RU" sz="3200" dirty="0" smtClean="0"/>
              <a:t> и Куры </a:t>
            </a:r>
            <a:br>
              <a:rPr lang="ru-RU" sz="3200" dirty="0" smtClean="0"/>
            </a:br>
            <a:r>
              <a:rPr lang="ru-RU" sz="3200" dirty="0" smtClean="0"/>
              <a:t>Был монастырь...»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192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Военногруз доро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029450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03800" y="6216650"/>
            <a:ext cx="414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Военно-Грузинская дорога близ Мцхета. Рисунок М.Ю. Лермонтова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Основа сюжета ( 2 варианта)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928670"/>
            <a:ext cx="385762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Рассказ старого монаха, которого встретил в Мцхете, грузинском городе вблизи Тбилиси, расположенном при впадении реки </a:t>
            </a:r>
            <a:r>
              <a:rPr lang="ru-RU" sz="2400" dirty="0" err="1" smtClean="0"/>
              <a:t>Арагви</a:t>
            </a:r>
            <a:r>
              <a:rPr lang="ru-RU" sz="2400" dirty="0" smtClean="0"/>
              <a:t> в Куру. Здесь на вершинах гор возвышается храм Джвари (Крест) и собор </a:t>
            </a:r>
            <a:r>
              <a:rPr lang="ru-RU" sz="2400" dirty="0" err="1" smtClean="0"/>
              <a:t>Светицхавели</a:t>
            </a:r>
            <a:r>
              <a:rPr lang="ru-RU" sz="2400" dirty="0" smtClean="0"/>
              <a:t> — усыпальница грузинских царей.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42984"/>
            <a:ext cx="4572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Согласно этому рассказу, переданному П. А. Висковатовым со слов родственников Лермонтова, генерал А. П. Ермолов «вез с собою и оставил заболевшего ребенка монастырской братии»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134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5257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l="1923" t="8746" r="5768" b="3677"/>
          <a:stretch>
            <a:fillRect/>
          </a:stretch>
        </p:blipFill>
        <p:spPr bwMode="auto">
          <a:xfrm>
            <a:off x="4200654" y="714356"/>
            <a:ext cx="4671734" cy="6143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5" descr=" Развалины близ селения Караагач в Кахет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14810" y="714356"/>
            <a:ext cx="4643470" cy="6143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2285992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 созданию «Мцыри» послужила совсем неординарная история ребенка, который был взят в плен в чеченском ауле </a:t>
            </a:r>
            <a:r>
              <a:rPr lang="ru-RU" sz="2000" dirty="0" err="1" smtClean="0"/>
              <a:t>Дады-Юрта</a:t>
            </a:r>
            <a:r>
              <a:rPr lang="ru-RU" sz="2000" dirty="0" smtClean="0"/>
              <a:t> и вскоре крещен под именем Петр Захаров. Мальчик поразил всех своими способностями к рисованию; на маленького чеченца обратил внимание генерал П. Н. Ермолов и взял с собою в Тифлис. Ермолов полюбил его, отправил в Москву, где тот восемь лет учился живописи, а затем поступил в Академию художеств (в Петербурге).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643050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Основа сюжета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504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404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История создания поэмы  М.Ю. Лермонтова «Мцыри»,  её тема и идея.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поэмы  М.Ю. Лермонтова «Мцыри»,  её тема и идея.</dc:title>
  <dc:creator>АДМИН;Людмила</dc:creator>
  <cp:lastModifiedBy>Дом</cp:lastModifiedBy>
  <cp:revision>5</cp:revision>
  <dcterms:created xsi:type="dcterms:W3CDTF">2015-10-11T09:49:00Z</dcterms:created>
  <dcterms:modified xsi:type="dcterms:W3CDTF">2016-12-06T14:39:15Z</dcterms:modified>
</cp:coreProperties>
</file>