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7" r:id="rId8"/>
    <p:sldId id="268" r:id="rId9"/>
    <p:sldId id="262" r:id="rId10"/>
    <p:sldId id="269" r:id="rId11"/>
    <p:sldId id="270" r:id="rId12"/>
    <p:sldId id="263" r:id="rId13"/>
    <p:sldId id="271" r:id="rId14"/>
    <p:sldId id="272" r:id="rId15"/>
    <p:sldId id="264" r:id="rId16"/>
    <p:sldId id="273" r:id="rId17"/>
    <p:sldId id="274" r:id="rId18"/>
    <p:sldId id="275" r:id="rId19"/>
    <p:sldId id="265" r:id="rId20"/>
    <p:sldId id="276" r:id="rId21"/>
    <p:sldId id="277" r:id="rId22"/>
    <p:sldId id="266" r:id="rId23"/>
    <p:sldId id="278" r:id="rId24"/>
    <p:sldId id="279" r:id="rId25"/>
    <p:sldId id="280" r:id="rId2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3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19.01.2017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heel spokes="3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3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3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3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heel spokes="3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3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3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3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3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3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wheel spokes="3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19.01.2017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ransition>
    <p:wheel spokes="3"/>
  </p:transition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75000"/>
              </a:schemeClr>
            </a:gs>
            <a:gs pos="16000">
              <a:srgbClr val="00CCCC"/>
            </a:gs>
            <a:gs pos="47000">
              <a:srgbClr val="9999FF"/>
            </a:gs>
            <a:gs pos="60001">
              <a:srgbClr val="2E6792"/>
            </a:gs>
            <a:gs pos="71001">
              <a:srgbClr val="3333CC"/>
            </a:gs>
            <a:gs pos="81000">
              <a:srgbClr val="1170FF"/>
            </a:gs>
            <a:gs pos="100000">
              <a:srgbClr val="006699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2976" y="1643050"/>
            <a:ext cx="6629392" cy="1470025"/>
          </a:xfrm>
        </p:spPr>
        <p:txBody>
          <a:bodyPr/>
          <a:lstStyle/>
          <a:p>
            <a:r>
              <a:rPr lang="ru-RU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Мюзикл «Мама»</a:t>
            </a:r>
            <a:endParaRPr lang="ru-RU" dirty="0">
              <a:solidFill>
                <a:schemeClr val="accent3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572132" y="4143380"/>
            <a:ext cx="3357586" cy="2395542"/>
          </a:xfrm>
        </p:spPr>
        <p:txBody>
          <a:bodyPr>
            <a:normAutofit fontScale="92500"/>
          </a:bodyPr>
          <a:lstStyle/>
          <a:p>
            <a:pPr algn="just"/>
            <a:r>
              <a:rPr lang="ru-RU" sz="2800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Выполнила</a:t>
            </a:r>
          </a:p>
          <a:p>
            <a:pPr algn="just"/>
            <a:r>
              <a:rPr lang="ru-RU" sz="2800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ученица  6В класса</a:t>
            </a:r>
          </a:p>
          <a:p>
            <a:pPr algn="just"/>
            <a:r>
              <a:rPr lang="ru-RU" sz="2800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МБОУ «СОШ №8»</a:t>
            </a:r>
          </a:p>
          <a:p>
            <a:pPr algn="just"/>
            <a:r>
              <a:rPr lang="ru-RU" sz="2800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Лутфуллина Яна.</a:t>
            </a:r>
            <a:endParaRPr lang="ru-RU" sz="2800" b="1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  <p:pic>
        <p:nvPicPr>
          <p:cNvPr id="6" name="Рисунок 5" descr="мюзикл-Мама.jpg"/>
          <p:cNvPicPr>
            <a:picLocks noChangeAspect="1"/>
          </p:cNvPicPr>
          <p:nvPr/>
        </p:nvPicPr>
        <p:blipFill>
          <a:blip r:embed="rId2">
            <a:lum contrast="12000"/>
          </a:blip>
          <a:stretch>
            <a:fillRect/>
          </a:stretch>
        </p:blipFill>
        <p:spPr>
          <a:xfrm>
            <a:off x="1285852" y="3500438"/>
            <a:ext cx="2500330" cy="2500330"/>
          </a:xfrm>
          <a:prstGeom prst="rect">
            <a:avLst/>
          </a:prstGeom>
          <a:ln w="57150">
            <a:solidFill>
              <a:schemeClr val="tx1"/>
            </a:solidFill>
            <a:prstDash val="sysDot"/>
            <a:bevel/>
          </a:ln>
          <a:effectLst>
            <a:outerShdw blurRad="50800" dist="50800" dir="5400000" algn="ctr" rotWithShape="0">
              <a:schemeClr val="bg1"/>
            </a:outerShdw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</p:spTree>
  </p:cSld>
  <p:clrMapOvr>
    <a:masterClrMapping/>
  </p:clrMapOvr>
  <p:transition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857232"/>
            <a:ext cx="8229600" cy="5460690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ru-RU" sz="2800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Будут бояться нас</a:t>
            </a:r>
          </a:p>
          <a:p>
            <a:pPr algn="ctr">
              <a:buNone/>
            </a:pPr>
            <a:r>
              <a:rPr lang="ru-RU" sz="2800" dirty="0" smtClean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Во многих мюзиклах зачастую присутствует хотя бы одна песня в исполнении злодеев, отрицательных персонажей, в которой они рассказывают о себе, либо же о коварном, злом плане против положительной стороны. Именно такой является данная песня. </a:t>
            </a:r>
          </a:p>
          <a:p>
            <a:pPr algn="ctr">
              <a:buNone/>
            </a:pPr>
            <a:r>
              <a:rPr lang="ru-RU" sz="2800" dirty="0" smtClean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Лад – переменный: минор и мажор; темп – умеренный; динамика – от умеренно тихого до громкого; ритм – простой; размер – сложный четырехдольный; форма – одночастная, в конце совсем ненадолго появляется нов. мер.; мелодия – тревожная, вступление – </a:t>
            </a:r>
            <a:r>
              <a:rPr lang="ru-RU" sz="2800" dirty="0" err="1" smtClean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приунывная</a:t>
            </a:r>
            <a:r>
              <a:rPr lang="ru-RU" sz="2800" dirty="0" smtClean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, настороженная, решительная.</a:t>
            </a:r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800" decel="100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800" decel="100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538806"/>
          </a:xfrm>
        </p:spPr>
        <p:txBody>
          <a:bodyPr/>
          <a:lstStyle/>
          <a:p>
            <a:pPr algn="ctr">
              <a:buNone/>
            </a:pP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Колыбельная Козы</a:t>
            </a:r>
            <a:br>
              <a:rPr lang="ru-RU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</a:br>
            <a:r>
              <a:rPr lang="ru-RU" dirty="0" smtClean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Успокаивающая и мелодичная песня, типичная колыбельная.</a:t>
            </a:r>
          </a:p>
          <a:p>
            <a:pPr algn="ctr">
              <a:buNone/>
            </a:pPr>
            <a:r>
              <a:rPr lang="ru-RU" dirty="0" smtClean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Лад – мажор; темп – неторопливый; динамика – умеренно тихая; ритм – простой; размер – сложный четырехдольный; форма – куплетная; мелодия – протяжная, убаюкивающая, мягкая, мечтательная, легкая, светлая.  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800" decel="100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61024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Попка – не </a:t>
            </a:r>
            <a:r>
              <a:rPr lang="ru-RU" b="1" dirty="0" err="1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дурак</a:t>
            </a:r>
            <a:endParaRPr lang="ru-RU" b="1" dirty="0" smtClean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</a:pP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Веселая песня с оригинальным текстом, в котором присутствуют слова из английского и французского языков. Звучание песни действительно ассоциируется с попугаем – ярким и веселым.</a:t>
            </a:r>
          </a:p>
          <a:p>
            <a:pPr algn="ctr">
              <a:buNone/>
            </a:pP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Лад – мажор; темп – быстрый; динамика – громко; </a:t>
            </a:r>
            <a:r>
              <a:rPr lang="ru-RU" dirty="0" smtClean="0"/>
              <a:t>ритм 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– танца самба; 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размер – простой двухдольный; форма – куплетная; мелодия – озорная, задорная, </a:t>
            </a:r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800" decel="100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800" decel="100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538806"/>
          </a:xfrm>
        </p:spPr>
        <p:txBody>
          <a:bodyPr/>
          <a:lstStyle/>
          <a:p>
            <a:pPr algn="ctr">
              <a:buNone/>
            </a:pPr>
            <a:r>
              <a:rPr lang="ru-RU" b="1" dirty="0" err="1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Динь-дон</a:t>
            </a: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я ваша мама</a:t>
            </a:r>
          </a:p>
          <a:p>
            <a:pPr algn="ctr">
              <a:buNone/>
            </a:pP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Самая запоминающаяся песня из мюзикла. Чем-то схожа с колыбельной благодаря спокойному ритму и повторяющимся «</a:t>
            </a:r>
            <a:r>
              <a:rPr lang="ru-RU" dirty="0" err="1" smtClean="0">
                <a:solidFill>
                  <a:schemeClr val="accent5">
                    <a:lumMod val="75000"/>
                  </a:schemeClr>
                </a:solidFill>
              </a:rPr>
              <a:t>динь-дон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» чуть ли не в начале каждой строчки.</a:t>
            </a:r>
          </a:p>
          <a:p>
            <a:pPr algn="ctr">
              <a:buNone/>
            </a:pP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Лад – переменный; размер – простой трехдольный; динамика – не громко; темп – умеренный; </a:t>
            </a:r>
            <a:r>
              <a:rPr lang="ru-RU" dirty="0" smtClean="0"/>
              <a:t>ритм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 – 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вальса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; 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форма – куплетная; мелодия – светлая, плавная, сердечная, мягкая.</a:t>
            </a:r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800" decel="100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800" decel="100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467368"/>
          </a:xfrm>
        </p:spPr>
        <p:txBody>
          <a:bodyPr/>
          <a:lstStyle/>
          <a:p>
            <a:pPr algn="ctr">
              <a:buNone/>
            </a:pP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Непослушный Митяй</a:t>
            </a:r>
          </a:p>
          <a:p>
            <a:pPr algn="ctr">
              <a:buNone/>
            </a:pP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Песня о непослушном старшем козленке, сбежавшем из дома на ярмарку и вскоре об этом пожалевший. Исполняется сразу несколькими козлятами, отчасти и самим Митяем.</a:t>
            </a:r>
          </a:p>
          <a:p>
            <a:pPr algn="ctr">
              <a:buNone/>
            </a:pP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Лад – переменный; размер – сложный четырехдольный; динамика – негромко; темп – неторопливый; ритм – 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пунктирный; 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форма – одночастная; мелодия – 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светлая мелодия из песни «Качели».</a:t>
            </a:r>
            <a:endParaRPr lang="ru-RU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800" decel="100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800" decel="100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46736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Ярмарка</a:t>
            </a:r>
          </a:p>
          <a:p>
            <a:pPr algn="ctr">
              <a:buNone/>
            </a:pP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Веселая, жизнерадостная песня, исполняемая счастливыми пришедшими на ярмарку.</a:t>
            </a:r>
          </a:p>
          <a:p>
            <a:pPr algn="ctr">
              <a:buNone/>
            </a:pP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Лад – мажор; размер – сложный четырехдольный; динамика - громко; темп - подвижный; ритм - простой; форма - куплетная; мелодия – яркая, задорная, счастливая, игривая, бодрая, энергичная.</a:t>
            </a:r>
          </a:p>
          <a:p>
            <a:pPr algn="ctr">
              <a:buNone/>
            </a:pPr>
            <a:endParaRPr lang="ru-RU" sz="2400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800" decel="100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800" decel="100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467368"/>
          </a:xfrm>
        </p:spPr>
        <p:txBody>
          <a:bodyPr/>
          <a:lstStyle/>
          <a:p>
            <a:pPr algn="ctr">
              <a:buNone/>
            </a:pPr>
            <a:r>
              <a:rPr lang="ru-RU" sz="2800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 страшат нас расстоянья</a:t>
            </a:r>
          </a:p>
          <a:p>
            <a:pPr algn="ctr">
              <a:buNone/>
            </a:pPr>
            <a:r>
              <a:rPr lang="ru-RU" sz="2800" dirty="0" smtClean="0">
                <a:solidFill>
                  <a:schemeClr val="accent5">
                    <a:lumMod val="75000"/>
                  </a:schemeClr>
                </a:solidFill>
              </a:rPr>
              <a:t>Грустная песня, сопровождающаяся тихим звучанием скрипки, отлично сочетающимся с нежным вокалом.</a:t>
            </a:r>
          </a:p>
          <a:p>
            <a:pPr algn="ctr">
              <a:buNone/>
            </a:pPr>
            <a:r>
              <a:rPr lang="ru-RU" sz="2800" dirty="0" smtClean="0">
                <a:solidFill>
                  <a:schemeClr val="accent5">
                    <a:lumMod val="75000"/>
                  </a:schemeClr>
                </a:solidFill>
              </a:rPr>
              <a:t>Лад – переменный; размер – сложный четырехдольный; динамика – умеренно громкая; темп - неторопливый; ритм - простой; форма - куплетная; мелодия – лиричная, светлая, 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мечтательная</a:t>
            </a:r>
            <a:r>
              <a:rPr lang="ru-RU" sz="2800" dirty="0" smtClean="0">
                <a:solidFill>
                  <a:schemeClr val="accent5">
                    <a:lumMod val="75000"/>
                  </a:schemeClr>
                </a:solidFill>
              </a:rPr>
              <a:t>, задушевная.</a:t>
            </a:r>
          </a:p>
          <a:p>
            <a:endParaRPr lang="ru-RU" dirty="0"/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800" decel="100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800" decel="100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467368"/>
          </a:xfrm>
        </p:spPr>
        <p:txBody>
          <a:bodyPr/>
          <a:lstStyle/>
          <a:p>
            <a:pPr algn="ctr">
              <a:buNone/>
            </a:pP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Песня Медведя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Ритмичная песня, исполняемая дуэтом. Текст о пользе меда и земляники.</a:t>
            </a:r>
          </a:p>
          <a:p>
            <a:pPr algn="ctr">
              <a:buNone/>
            </a:pP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Лад – мажор; размер – простой двухдольный; динамика – умеренно громкая; темп - неторопливый; ритм - простой; форма - куплетная; мелодия – неуклюжая, угловатая, бодрая.</a:t>
            </a:r>
          </a:p>
          <a:p>
            <a:pPr algn="ctr">
              <a:buNone/>
            </a:pPr>
            <a:endParaRPr lang="ru-RU" sz="2800" dirty="0" smtClean="0">
              <a:solidFill>
                <a:schemeClr val="accent5">
                  <a:lumMod val="75000"/>
                </a:schemeClr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800" decel="100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610244"/>
          </a:xfrm>
        </p:spPr>
        <p:txBody>
          <a:bodyPr/>
          <a:lstStyle/>
          <a:p>
            <a:pPr algn="ctr">
              <a:buNone/>
            </a:pP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Дуэт Волка и Козы</a:t>
            </a:r>
          </a:p>
          <a:p>
            <a:pPr algn="ctr">
              <a:buNone/>
            </a:pP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Песня-противостояние представителей положительной и отрицательной сторон, распевающаяся на ярмарке, в тот момент, когда пришел волк и начал там «хозяйничать».</a:t>
            </a:r>
          </a:p>
          <a:p>
            <a:pPr algn="ctr">
              <a:buNone/>
            </a:pP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Лад – мажор; размер – сложный четырехдольный; динамика – очень громко; темп - подвижный; </a:t>
            </a:r>
            <a:r>
              <a:rPr lang="ru-RU" dirty="0" smtClean="0"/>
              <a:t>ритм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- 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пунктирный; 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форма - куплетная; мелодия – бойкая, воинственная решительная.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800" decel="100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800" decel="100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46736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b="1" dirty="0" err="1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Попка-суперстар</a:t>
            </a:r>
            <a:endParaRPr lang="ru-RU" b="1" dirty="0" smtClean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</a:pP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Еще одна веселая и энергичная песня с ярмарки, в исполнении попугая, сопровождающаяся веселыми </a:t>
            </a:r>
            <a:r>
              <a:rPr lang="ru-RU" dirty="0" err="1" smtClean="0">
                <a:solidFill>
                  <a:schemeClr val="accent5">
                    <a:lumMod val="75000"/>
                  </a:schemeClr>
                </a:solidFill>
              </a:rPr>
              <a:t>воскликами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 горожан.</a:t>
            </a:r>
          </a:p>
          <a:p>
            <a:pPr algn="ctr">
              <a:buNone/>
            </a:pP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Лад – мажор; темп – быстрый; динамика – громко; </a:t>
            </a:r>
            <a:r>
              <a:rPr lang="ru-RU" dirty="0" smtClean="0"/>
              <a:t>ритм </a:t>
            </a:r>
            <a:r>
              <a:rPr lang="ru-RU" dirty="0" smtClean="0"/>
              <a:t>– танца самба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; размер – простой двухдольный; форма – куплетная; мелодия – озорная, задорная.</a:t>
            </a:r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800" decel="100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800" decel="100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357686" y="857232"/>
            <a:ext cx="4572032" cy="6000768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«</a:t>
            </a: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Мама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»— музыкальный фильм-сказка. Сюжет фильма соответствует известной всем сказке «Волк и семеро козлят»: коза-мать отправляется за покупками, оставив детей-козлят дома, наказав им никому не открывать дверь. Однако волк хитростью проникает в дом и похищает козлят.</a:t>
            </a:r>
          </a:p>
          <a:p>
            <a:r>
              <a:rPr lang="ru-RU" dirty="0" smtClean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Некоторые моменты не совпадают с каноничным сюжетом сказки-оригинала – в фильме пятеро, а не семеро козлят, да к тому же у волка есть помощники, а в сказке он один. </a:t>
            </a:r>
            <a:endParaRPr lang="ru-RU" dirty="0">
              <a:solidFill>
                <a:schemeClr val="accent5">
                  <a:lumMod val="75000"/>
                </a:schemeClr>
              </a:solidFill>
              <a:latin typeface="Bookman Old Style" pitchFamily="18" charset="0"/>
            </a:endParaRPr>
          </a:p>
        </p:txBody>
      </p:sp>
      <p:pic>
        <p:nvPicPr>
          <p:cNvPr id="4" name="Рисунок 3" descr="4649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596" y="928670"/>
            <a:ext cx="3755854" cy="535785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395930"/>
          </a:xfrm>
        </p:spPr>
        <p:txBody>
          <a:bodyPr/>
          <a:lstStyle/>
          <a:p>
            <a:pPr algn="ctr">
              <a:buNone/>
            </a:pP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Погоня волчьей стаи за Митяем</a:t>
            </a:r>
          </a:p>
          <a:p>
            <a:pPr algn="ctr">
              <a:buNone/>
            </a:pP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Песня-сожаление исполняемая козленком, который ранее убежал на ярмарку. Ему подпевают Осел, Рысь и Волчонок, которые гонятся за ним и пытаются вставить свои фразы в песню.</a:t>
            </a:r>
          </a:p>
          <a:p>
            <a:pPr algn="ctr">
              <a:buNone/>
            </a:pP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Лад – переменный; темп - быстрый; ритм - простой; форма - куплетная; динамика - громкая; размер – сложный четырехдольный; мелодия – беспокойная, тревожная, динамичная, напряженная.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800" decel="100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800" decel="100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467368"/>
          </a:xfrm>
        </p:spPr>
        <p:txBody>
          <a:bodyPr/>
          <a:lstStyle/>
          <a:p>
            <a:pPr algn="ctr">
              <a:buNone/>
            </a:pP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Пошла молодёжь</a:t>
            </a:r>
          </a:p>
          <a:p>
            <a:pPr algn="ctr">
              <a:buNone/>
            </a:pP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После пропажи Митяя вся деревня поет песню, в которой довольно часто повторяются «ахи» и вздохи.</a:t>
            </a:r>
          </a:p>
          <a:p>
            <a:pPr algn="ctr">
              <a:buNone/>
            </a:pP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Лад – переменный; темп - неторопливый; ритм - простой; форма – одночастная; динамика – умеренно громкая; размер – сложный четырехдольный; мелодия – добродушная, неторопливая, беззлобная.</a:t>
            </a:r>
          </a:p>
          <a:p>
            <a:endParaRPr lang="ru-RU" dirty="0"/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800" decel="100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800" decel="100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46736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Вражда и злоба</a:t>
            </a:r>
          </a:p>
          <a:p>
            <a:pPr algn="ctr">
              <a:buNone/>
            </a:pP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Самая тоскливая и грустная песня во всем мюзикле, в которой лиричен как текст, так и музыка. Исполняется Мамой-Козой в поиске  Митяя.</a:t>
            </a:r>
          </a:p>
          <a:p>
            <a:pPr algn="ctr">
              <a:buNone/>
            </a:pP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Лад – минор; темп – в целом неторопливый с замедлением и ускорением; форма - одночастная; динамика – умеренно громкая; размер – сложный четырехдольный; мелодия – часто прерывается паузами, чтобы изобразить горе тети Маши, передать ее страдания. Трагическая, тревожная, тоскливая.</a:t>
            </a:r>
          </a:p>
          <a:p>
            <a:pPr algn="ctr">
              <a:buNone/>
            </a:pPr>
            <a:endParaRPr lang="ru-RU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800" decel="100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800" decel="100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467368"/>
          </a:xfrm>
        </p:spPr>
        <p:txBody>
          <a:bodyPr/>
          <a:lstStyle/>
          <a:p>
            <a:pPr algn="ctr">
              <a:buNone/>
            </a:pP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Зима</a:t>
            </a:r>
          </a:p>
          <a:p>
            <a:pPr algn="ctr">
              <a:buNone/>
            </a:pP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Песня, рисующая картину зимнего леса, спокойная и плавная, подобно падающему снегу.</a:t>
            </a:r>
          </a:p>
          <a:p>
            <a:pPr algn="ctr">
              <a:buNone/>
            </a:pP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Лад – переменный; темп - медленный; ритм – ровный, простой; форма – два куплета с контрастным проигрыванием по середине трехчастная; динамика - тихо; размер – сложный, четырехдольный; мелодия – таинственная, загадочная, завораживающая.</a:t>
            </a:r>
          </a:p>
          <a:p>
            <a:pPr algn="ctr">
              <a:buNone/>
            </a:pPr>
            <a:endParaRPr lang="ru-RU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800" decel="100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800" decel="100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467368"/>
          </a:xfrm>
        </p:spPr>
        <p:txBody>
          <a:bodyPr/>
          <a:lstStyle/>
          <a:p>
            <a:pPr algn="ctr">
              <a:buNone/>
            </a:pP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Песня волчьей шайки</a:t>
            </a:r>
          </a:p>
          <a:p>
            <a:pPr algn="ctr">
              <a:buNone/>
            </a:pP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Песня, схожая с «Ох, наплачется Коза», только на этот раз описывается страх незнания плана Козы.</a:t>
            </a:r>
          </a:p>
          <a:p>
            <a:pPr algn="ctr">
              <a:buNone/>
            </a:pP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Лад – переменный; темп - неторопливый; </a:t>
            </a:r>
            <a:r>
              <a:rPr lang="ru-RU" dirty="0" smtClean="0"/>
              <a:t>ритм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 - 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пунктирный; 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форма - двухчастная; динамика - негромко; размер – сложный, четырехдольный; мелодия – настороженная, напряженная, беспокойная.</a:t>
            </a:r>
          </a:p>
          <a:p>
            <a:pPr algn="ctr">
              <a:buNone/>
            </a:pPr>
            <a:endParaRPr lang="ru-RU" dirty="0" smtClean="0">
              <a:solidFill>
                <a:schemeClr val="accent5">
                  <a:lumMod val="75000"/>
                </a:schemeClr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800" decel="100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800" decel="100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467368"/>
          </a:xfrm>
        </p:spPr>
        <p:txBody>
          <a:bodyPr/>
          <a:lstStyle/>
          <a:p>
            <a:pPr algn="ctr">
              <a:buNone/>
            </a:pP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Песня про маму</a:t>
            </a:r>
          </a:p>
          <a:p>
            <a:pPr algn="ctr">
              <a:buNone/>
            </a:pP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Финальная, завершающая песня. Самая известная и успешная песня из мюзикла. Спокойная, ритмичная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. </a:t>
            </a:r>
          </a:p>
          <a:p>
            <a:pPr algn="ctr">
              <a:buNone/>
            </a:pP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Здесь более насыщенный аккомпанемент и совместное исполнение </a:t>
            </a:r>
            <a:r>
              <a:rPr lang="ru-RU" smtClean="0">
                <a:solidFill>
                  <a:schemeClr val="accent5">
                    <a:lumMod val="75000"/>
                  </a:schemeClr>
                </a:solidFill>
              </a:rPr>
              <a:t>всех героев, 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а мелодия остается такой же как в песне </a:t>
            </a:r>
            <a:r>
              <a:rPr lang="ru-RU" smtClean="0">
                <a:solidFill>
                  <a:schemeClr val="accent5">
                    <a:lumMod val="75000"/>
                  </a:schemeClr>
                </a:solidFill>
              </a:rPr>
              <a:t>«Динь-дон, 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я ваша мама» </a:t>
            </a:r>
            <a:endParaRPr lang="ru-RU" dirty="0" smtClean="0">
              <a:solidFill>
                <a:srgbClr val="FF0000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00042"/>
            <a:ext cx="8229600" cy="918418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  <a:ea typeface="Batang" pitchFamily="18" charset="-127"/>
              </a:rPr>
              <a:t>Кто авторы слов и музыки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  <a:ea typeface="Batang" pitchFamily="18" charset="-127"/>
              </a:rPr>
              <a:t>?</a:t>
            </a:r>
            <a:endParaRPr lang="ru-RU" dirty="0">
              <a:solidFill>
                <a:schemeClr val="accent5">
                  <a:lumMod val="75000"/>
                </a:schemeClr>
              </a:solidFill>
              <a:latin typeface="Bookman Old Style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1538" y="1357298"/>
            <a:ext cx="6900882" cy="2493652"/>
          </a:xfrm>
        </p:spPr>
        <p:txBody>
          <a:bodyPr>
            <a:normAutofit lnSpcReduction="10000"/>
          </a:bodyPr>
          <a:lstStyle/>
          <a:p>
            <a:r>
              <a:rPr lang="ru-RU" dirty="0" smtClean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Стихи написал замечательный поэт и драматург Юрий </a:t>
            </a:r>
            <a:r>
              <a:rPr lang="ru-RU" dirty="0" err="1" smtClean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Энтин</a:t>
            </a:r>
            <a:endParaRPr lang="ru-RU" dirty="0" smtClean="0">
              <a:solidFill>
                <a:schemeClr val="accent5">
                  <a:lumMod val="75000"/>
                </a:schemeClr>
              </a:solidFill>
              <a:latin typeface="Bookman Old Style" pitchFamily="18" charset="0"/>
            </a:endParaRPr>
          </a:p>
          <a:p>
            <a:r>
              <a:rPr lang="ru-RU" dirty="0" smtClean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Авторами трогательной и красивой музыки стали французский и румынский композиторы </a:t>
            </a:r>
            <a:r>
              <a:rPr lang="ru-RU" dirty="0" err="1" smtClean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Жерар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 </a:t>
            </a:r>
            <a:r>
              <a:rPr lang="ru-RU" dirty="0" err="1" smtClean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Буржоа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 и </a:t>
            </a:r>
            <a:r>
              <a:rPr lang="ru-RU" dirty="0" err="1" smtClean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Темистокле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 Попа.</a:t>
            </a:r>
            <a:endParaRPr lang="ru-RU" dirty="0">
              <a:solidFill>
                <a:schemeClr val="accent5">
                  <a:lumMod val="75000"/>
                </a:schemeClr>
              </a:solidFill>
              <a:latin typeface="Bookman Old Style" pitchFamily="18" charset="0"/>
            </a:endParaRPr>
          </a:p>
        </p:txBody>
      </p:sp>
      <p:pic>
        <p:nvPicPr>
          <p:cNvPr id="6" name="Рисунок 5" descr="1311950852_5879460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71538" y="3857628"/>
            <a:ext cx="2857520" cy="27400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Рисунок 6" descr="452107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43570" y="3857628"/>
            <a:ext cx="2219786" cy="273033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428604"/>
            <a:ext cx="8229600" cy="918418"/>
          </a:xfrm>
        </p:spPr>
        <p:txBody>
          <a:bodyPr>
            <a:normAutofit/>
          </a:bodyPr>
          <a:lstStyle/>
          <a:p>
            <a:pPr algn="ctr"/>
            <a:r>
              <a:rPr lang="ru-RU" sz="4000" dirty="0" smtClean="0">
                <a:latin typeface="Bookman Old Style" pitchFamily="18" charset="0"/>
              </a:rPr>
              <a:t>В ролях:</a:t>
            </a:r>
            <a:endParaRPr lang="ru-RU" sz="4000" dirty="0">
              <a:latin typeface="Bookman Old Style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4824426"/>
          </a:xfrm>
        </p:spPr>
        <p:txBody>
          <a:bodyPr>
            <a:normAutofit fontScale="25000" lnSpcReduction="20000"/>
          </a:bodyPr>
          <a:lstStyle/>
          <a:p>
            <a:r>
              <a:rPr lang="ru-RU" sz="5600" dirty="0" smtClean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Людмила </a:t>
            </a:r>
            <a:r>
              <a:rPr lang="ru-RU" sz="5600" dirty="0" err="1" smtClean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Гурченко</a:t>
            </a:r>
            <a:r>
              <a:rPr lang="ru-RU" sz="5600" dirty="0" smtClean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 — мама-Коза (в русской версии — Тётя Маша, в румынской и английской версиях — Рада)</a:t>
            </a:r>
          </a:p>
          <a:p>
            <a:r>
              <a:rPr lang="ru-RU" sz="5600" dirty="0" smtClean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Михаил Боярский — Волк по кличке Серый (в румынской и английской версиях — </a:t>
            </a:r>
            <a:r>
              <a:rPr lang="ru-RU" sz="5600" dirty="0" err="1" smtClean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Тити</a:t>
            </a:r>
            <a:r>
              <a:rPr lang="ru-RU" sz="5600" dirty="0" smtClean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 Суру)</a:t>
            </a:r>
          </a:p>
          <a:p>
            <a:r>
              <a:rPr lang="ru-RU" sz="5600" dirty="0" smtClean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Савелий Крамаров — Волчонок (поёт Анатолий Горохов)</a:t>
            </a:r>
          </a:p>
          <a:p>
            <a:r>
              <a:rPr lang="ru-RU" sz="5600" dirty="0" smtClean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Валентин </a:t>
            </a:r>
            <a:r>
              <a:rPr lang="ru-RU" sz="5600" dirty="0" err="1" smtClean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Манохин</a:t>
            </a:r>
            <a:r>
              <a:rPr lang="ru-RU" sz="5600" dirty="0" smtClean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 — Рысь (поёт Владимир </a:t>
            </a:r>
            <a:r>
              <a:rPr lang="ru-RU" sz="5600" dirty="0" err="1" smtClean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Качан</a:t>
            </a:r>
            <a:r>
              <a:rPr lang="ru-RU" sz="5600" dirty="0" smtClean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)</a:t>
            </a:r>
          </a:p>
          <a:p>
            <a:r>
              <a:rPr lang="ru-RU" sz="5600" dirty="0" smtClean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Джордже </a:t>
            </a:r>
            <a:r>
              <a:rPr lang="ru-RU" sz="5600" dirty="0" err="1" smtClean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Михаица</a:t>
            </a:r>
            <a:r>
              <a:rPr lang="ru-RU" sz="5600" dirty="0" smtClean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 — Осёл (поёт Анатолий Горохов, в некоторых местах — Геннадий Трофимов)</a:t>
            </a:r>
          </a:p>
          <a:p>
            <a:r>
              <a:rPr lang="ru-RU" sz="5600" dirty="0" err="1" smtClean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Флориан</a:t>
            </a:r>
            <a:r>
              <a:rPr lang="ru-RU" sz="5600" dirty="0" smtClean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 </a:t>
            </a:r>
            <a:r>
              <a:rPr lang="ru-RU" sz="5600" dirty="0" err="1" smtClean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Питиш</a:t>
            </a:r>
            <a:r>
              <a:rPr lang="ru-RU" sz="5600" dirty="0" smtClean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 — Попугай (поёт Геннадий Трофимов)</a:t>
            </a:r>
          </a:p>
          <a:p>
            <a:r>
              <a:rPr lang="ru-RU" sz="5600" dirty="0" smtClean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Вера Ивлева — Овца</a:t>
            </a:r>
          </a:p>
          <a:p>
            <a:r>
              <a:rPr lang="ru-RU" sz="5600" dirty="0" smtClean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Евгений </a:t>
            </a:r>
            <a:r>
              <a:rPr lang="ru-RU" sz="5600" dirty="0" err="1" smtClean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Герчаков</a:t>
            </a:r>
            <a:r>
              <a:rPr lang="ru-RU" sz="5600" dirty="0" smtClean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 — Баран</a:t>
            </a:r>
          </a:p>
          <a:p>
            <a:r>
              <a:rPr lang="ru-RU" sz="5600" dirty="0" smtClean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Олег Попов — Медведь</a:t>
            </a:r>
          </a:p>
          <a:p>
            <a:r>
              <a:rPr lang="ru-RU" sz="5600" dirty="0" smtClean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Наталья </a:t>
            </a:r>
            <a:r>
              <a:rPr lang="ru-RU" sz="5600" dirty="0" err="1" smtClean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Крачковская</a:t>
            </a:r>
            <a:r>
              <a:rPr lang="ru-RU" sz="5600" dirty="0" smtClean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 — Медведица (поёт Татьяна </a:t>
            </a:r>
            <a:r>
              <a:rPr lang="ru-RU" sz="5600" dirty="0" err="1" smtClean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Дасковская</a:t>
            </a:r>
            <a:r>
              <a:rPr lang="ru-RU" sz="5600" dirty="0" smtClean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)</a:t>
            </a:r>
          </a:p>
          <a:p>
            <a:r>
              <a:rPr lang="ru-RU" sz="5600" dirty="0" smtClean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Марина Поляк — Белка</a:t>
            </a:r>
          </a:p>
          <a:p>
            <a:r>
              <a:rPr lang="ru-RU" sz="5600" dirty="0" err="1" smtClean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Виолета</a:t>
            </a:r>
            <a:r>
              <a:rPr lang="ru-RU" sz="5600" dirty="0" smtClean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 Андрей — Ласточка (поёт Валентина </a:t>
            </a:r>
            <a:r>
              <a:rPr lang="ru-RU" sz="5600" dirty="0" err="1" smtClean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Толкунова</a:t>
            </a:r>
            <a:r>
              <a:rPr lang="ru-RU" sz="5600" dirty="0" smtClean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)</a:t>
            </a:r>
          </a:p>
          <a:p>
            <a:r>
              <a:rPr lang="ru-RU" sz="5600" dirty="0" err="1" smtClean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Паула</a:t>
            </a:r>
            <a:r>
              <a:rPr lang="ru-RU" sz="5600" dirty="0" smtClean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 </a:t>
            </a:r>
            <a:r>
              <a:rPr lang="ru-RU" sz="5600" dirty="0" err="1" smtClean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Радулеску</a:t>
            </a:r>
            <a:r>
              <a:rPr lang="ru-RU" sz="5600" dirty="0" smtClean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 — Зайчиха</a:t>
            </a:r>
          </a:p>
          <a:p>
            <a:r>
              <a:rPr lang="ru-RU" sz="5600" dirty="0" smtClean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Василе Менцель — Заяц</a:t>
            </a:r>
          </a:p>
          <a:p>
            <a:r>
              <a:rPr lang="ru-RU" sz="5600" dirty="0" err="1" smtClean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Лилиана</a:t>
            </a:r>
            <a:r>
              <a:rPr lang="ru-RU" sz="5600" dirty="0" smtClean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 Петреску — Кокетливая овечка</a:t>
            </a:r>
          </a:p>
          <a:p>
            <a:r>
              <a:rPr lang="ru-RU" sz="5600" dirty="0" err="1" smtClean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Лулу</a:t>
            </a:r>
            <a:r>
              <a:rPr lang="ru-RU" sz="5600" dirty="0" smtClean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 </a:t>
            </a:r>
            <a:r>
              <a:rPr lang="ru-RU" sz="5600" dirty="0" err="1" smtClean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Михаеску</a:t>
            </a:r>
            <a:r>
              <a:rPr lang="ru-RU" sz="5600" dirty="0" smtClean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 — Козочка</a:t>
            </a:r>
          </a:p>
          <a:p>
            <a:r>
              <a:rPr lang="ru-RU" sz="5600" dirty="0" smtClean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Петя Дегтярёв — козлёнок Митяй (озвучивает роль и поёт Клара </a:t>
            </a:r>
            <a:r>
              <a:rPr lang="ru-RU" sz="5600" dirty="0" err="1" smtClean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Румянова</a:t>
            </a:r>
            <a:r>
              <a:rPr lang="ru-RU" sz="5600" dirty="0" smtClean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)</a:t>
            </a:r>
          </a:p>
          <a:p>
            <a:r>
              <a:rPr lang="ru-RU" sz="5600" dirty="0" smtClean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Тимур </a:t>
            </a:r>
            <a:r>
              <a:rPr lang="ru-RU" sz="5600" dirty="0" err="1" smtClean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Асалиев</a:t>
            </a:r>
            <a:r>
              <a:rPr lang="ru-RU" sz="5600" dirty="0" smtClean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 — Козлёнок</a:t>
            </a:r>
          </a:p>
          <a:p>
            <a:r>
              <a:rPr lang="ru-RU" sz="5600" dirty="0" err="1" smtClean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Адриан</a:t>
            </a:r>
            <a:r>
              <a:rPr lang="ru-RU" sz="5600" dirty="0" smtClean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 Кристя — Козлёнок</a:t>
            </a:r>
          </a:p>
          <a:p>
            <a:r>
              <a:rPr lang="ru-RU" sz="5600" dirty="0" smtClean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Матей </a:t>
            </a:r>
            <a:r>
              <a:rPr lang="ru-RU" sz="5600" dirty="0" err="1" smtClean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Оприш</a:t>
            </a:r>
            <a:r>
              <a:rPr lang="ru-RU" sz="5600" dirty="0" smtClean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 — Козлёнок</a:t>
            </a:r>
          </a:p>
          <a:p>
            <a:endParaRPr lang="ru-RU" dirty="0"/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500"/>
                            </p:stCondLst>
                            <p:childTnLst>
                              <p:par>
                                <p:cTn id="4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000"/>
                            </p:stCondLst>
                            <p:childTnLst>
                              <p:par>
                                <p:cTn id="4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4500"/>
                            </p:stCondLst>
                            <p:childTnLst>
                              <p:par>
                                <p:cTn id="5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0"/>
                            </p:stCondLst>
                            <p:childTnLst>
                              <p:par>
                                <p:cTn id="5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500"/>
                            </p:stCondLst>
                            <p:childTnLst>
                              <p:par>
                                <p:cTn id="6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6000"/>
                            </p:stCondLst>
                            <p:childTnLst>
                              <p:par>
                                <p:cTn id="6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6500"/>
                            </p:stCondLst>
                            <p:childTnLst>
                              <p:par>
                                <p:cTn id="7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7000"/>
                            </p:stCondLst>
                            <p:childTnLst>
                              <p:par>
                                <p:cTn id="7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7500"/>
                            </p:stCondLst>
                            <p:childTnLst>
                              <p:par>
                                <p:cTn id="8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8000"/>
                            </p:stCondLst>
                            <p:childTnLst>
                              <p:par>
                                <p:cTn id="8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8500"/>
                            </p:stCondLst>
                            <p:childTnLst>
                              <p:par>
                                <p:cTn id="9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9000"/>
                            </p:stCondLst>
                            <p:childTnLst>
                              <p:par>
                                <p:cTn id="9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9500"/>
                            </p:stCondLst>
                            <p:childTnLst>
                              <p:par>
                                <p:cTn id="10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Как песни отражают содержание фильма?</a:t>
            </a:r>
            <a:endParaRPr lang="ru-RU" dirty="0">
              <a:solidFill>
                <a:schemeClr val="accent5">
                  <a:lumMod val="75000"/>
                </a:schemeClr>
              </a:solidFill>
              <a:latin typeface="Bookman Old Style" pitchFamily="18" charset="0"/>
            </a:endParaRPr>
          </a:p>
        </p:txBody>
      </p:sp>
      <p:pic>
        <p:nvPicPr>
          <p:cNvPr id="4" name="Содержимое 3" descr="Постер_фильма_«Мама»_(СССР,_1976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00364" y="2214554"/>
            <a:ext cx="2619388" cy="4033858"/>
          </a:xfrm>
          <a:prstGeom prst="rect">
            <a:avLst/>
          </a:prstGeom>
          <a:ln w="127000" cap="rnd">
            <a:solidFill>
              <a:srgbClr val="FFFFFF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</p:cSld>
  <p:clrMapOvr>
    <a:masterClrMapping/>
  </p:clrMapOvr>
  <p:transition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928670"/>
            <a:ext cx="8229600" cy="571504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Хороша деревня наша</a:t>
            </a:r>
          </a:p>
          <a:p>
            <a:pPr algn="ctr">
              <a:buNone/>
            </a:pPr>
            <a:r>
              <a:rPr lang="ru-RU" dirty="0" smtClean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Вступительная песня в мюзикле. Исполняется несколькими жителями деревни в виде разговоров и диалогов. Довольно жизнерадостная, как, впрочем, почти все песни фильма.</a:t>
            </a:r>
          </a:p>
          <a:p>
            <a:pPr algn="ctr">
              <a:buNone/>
            </a:pP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Мелодия – оптимистичная, добрая, светлая; лад – мажор; </a:t>
            </a:r>
            <a:r>
              <a:rPr lang="ru-RU" dirty="0" smtClean="0"/>
              <a:t>ритм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 - 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пунктирный; </a:t>
            </a:r>
            <a:r>
              <a:rPr lang="ru-RU" dirty="0" smtClean="0"/>
              <a:t>темп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– умеренный; размер – сложный четырехдольный; динамика – </a:t>
            </a:r>
            <a:r>
              <a:rPr lang="ru-RU" dirty="0" err="1" smtClean="0">
                <a:solidFill>
                  <a:schemeClr val="accent5">
                    <a:lumMod val="75000"/>
                  </a:schemeClr>
                </a:solidFill>
              </a:rPr>
              <a:t>меццо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 форте – средняя громкость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. 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В 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этой песне, как и в некоторых последующих 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используются речитативы.</a:t>
            </a:r>
            <a:endParaRPr lang="ru-RU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800" decel="100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800" decel="100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467368"/>
          </a:xfrm>
        </p:spPr>
        <p:txBody>
          <a:bodyPr/>
          <a:lstStyle/>
          <a:p>
            <a:pPr algn="ctr">
              <a:buNone/>
            </a:pP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Качели</a:t>
            </a:r>
          </a:p>
          <a:p>
            <a:pPr algn="ctr">
              <a:buNone/>
            </a:pPr>
            <a:r>
              <a:rPr lang="ru-RU" dirty="0" smtClean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Песня, звучащая забавно благодаря детским голосам и смеху на фоне. Несколько раз слышатся выкрики осла и других помощников волка, на что дети-козлята резко негативно реагируют. </a:t>
            </a:r>
          </a:p>
          <a:p>
            <a:pPr algn="ctr">
              <a:buNone/>
            </a:pPr>
            <a:r>
              <a:rPr lang="ru-RU" dirty="0" smtClean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Лад – мажор; темп – умеренный, динамика – громко – форте; ритм – простой; размер – простой двухдольный; форма – куплетная; мелодия – оптимистичная, бодрая, уверенная, приветливая. </a:t>
            </a:r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800" decel="100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800" decel="100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467368"/>
          </a:xfrm>
        </p:spPr>
        <p:txBody>
          <a:bodyPr/>
          <a:lstStyle/>
          <a:p>
            <a:pPr algn="ctr">
              <a:buNone/>
            </a:pP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Ох, наплачется Коза</a:t>
            </a:r>
          </a:p>
          <a:p>
            <a:pPr algn="ctr">
              <a:buNone/>
            </a:pPr>
            <a:r>
              <a:rPr lang="ru-RU" dirty="0" smtClean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Песня, сопровождающая первое появление Волка – главного злодея и противника Козы. Звучит как бы для устрашения козлят. </a:t>
            </a:r>
          </a:p>
          <a:p>
            <a:pPr algn="ctr">
              <a:buNone/>
            </a:pPr>
            <a:r>
              <a:rPr lang="ru-RU" dirty="0" smtClean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Лад – переменный; темп – умеренный; динамика – меняется: то громко, то тихо; </a:t>
            </a:r>
            <a:r>
              <a:rPr lang="ru-RU" dirty="0" smtClean="0">
                <a:latin typeface="Bookman Old Style" pitchFamily="18" charset="0"/>
              </a:rPr>
              <a:t>ритм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 - 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пунктирный; 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размер – сложный четырехдольный; форма – двухчастная; мелодия – загадочная, немного зловещая, ехидная.</a:t>
            </a:r>
          </a:p>
          <a:p>
            <a:endParaRPr lang="ru-RU" dirty="0"/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800" decel="100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800" decel="100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538806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ru-RU" sz="2800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Волки-бяки</a:t>
            </a:r>
          </a:p>
          <a:p>
            <a:pPr algn="ctr">
              <a:buNone/>
            </a:pPr>
            <a:r>
              <a:rPr lang="ru-RU" sz="2800" dirty="0" smtClean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Степенная песня, текст которой сосредоточен на отрицании злобы волков. Очень хороша именно в тембре голоса М. Боярского.</a:t>
            </a:r>
          </a:p>
          <a:p>
            <a:pPr algn="ctr">
              <a:buNone/>
            </a:pPr>
            <a:r>
              <a:rPr lang="ru-RU" sz="2800" dirty="0" smtClean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Лад – мажор; </a:t>
            </a:r>
            <a:r>
              <a:rPr lang="ru-RU" sz="2800" dirty="0" smtClean="0">
                <a:latin typeface="Bookman Old Style" pitchFamily="18" charset="0"/>
              </a:rPr>
              <a:t>темп - </a:t>
            </a:r>
            <a:r>
              <a:rPr lang="ru-RU" sz="2800" dirty="0" smtClean="0">
                <a:latin typeface="Bookman Old Style" pitchFamily="18" charset="0"/>
              </a:rPr>
              <a:t>неторопливый; </a:t>
            </a:r>
            <a:r>
              <a:rPr lang="ru-RU" sz="2800" dirty="0" smtClean="0">
                <a:latin typeface="Bookman Old Style" pitchFamily="18" charset="0"/>
              </a:rPr>
              <a:t>динамика – громкая; ритм - </a:t>
            </a:r>
            <a:r>
              <a:rPr lang="ru-RU" sz="2800" dirty="0" smtClean="0">
                <a:latin typeface="Bookman Old Style" pitchFamily="18" charset="0"/>
              </a:rPr>
              <a:t>пунктирный; </a:t>
            </a:r>
            <a:r>
              <a:rPr lang="ru-RU" sz="2800" dirty="0" smtClean="0">
                <a:latin typeface="Bookman Old Style" pitchFamily="18" charset="0"/>
              </a:rPr>
              <a:t>размер – сложный четырехдольный; форма – куплетная, припев – более мелодичный, </a:t>
            </a:r>
            <a:r>
              <a:rPr lang="ru-RU" sz="2800" dirty="0" smtClean="0">
                <a:latin typeface="Bookman Old Style" pitchFamily="18" charset="0"/>
              </a:rPr>
              <a:t>чем запев  </a:t>
            </a:r>
            <a:r>
              <a:rPr lang="ru-RU" sz="2800" dirty="0" smtClean="0">
                <a:latin typeface="Bookman Old Style" pitchFamily="18" charset="0"/>
              </a:rPr>
              <a:t>; мелодия – задорная</a:t>
            </a:r>
            <a:r>
              <a:rPr lang="ru-RU" sz="2800" dirty="0" smtClean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, самоуверенная.</a:t>
            </a:r>
          </a:p>
          <a:p>
            <a:pPr algn="ctr">
              <a:buNone/>
            </a:pPr>
            <a:r>
              <a:rPr lang="ru-RU" sz="2800" dirty="0" smtClean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В середине этого номера есть диалог без музыки и звучит монолог тети Маши на мелодию 1го номера «Хороша наша деревня», после чего происходит ссора главных героев положенная на мотив. </a:t>
            </a:r>
          </a:p>
          <a:p>
            <a:pPr algn="ctr">
              <a:buNone/>
            </a:pPr>
            <a:endParaRPr lang="ru-RU" dirty="0" smtClean="0">
              <a:solidFill>
                <a:schemeClr val="accent5">
                  <a:lumMod val="75000"/>
                </a:schemeClr>
              </a:solidFill>
              <a:latin typeface="Bookman Old Style" pitchFamily="18" charset="0"/>
            </a:endParaRPr>
          </a:p>
          <a:p>
            <a:pPr algn="ctr">
              <a:buNone/>
            </a:pPr>
            <a:endParaRPr lang="ru-RU" b="1" dirty="0" smtClean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800" decel="100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800" decel="100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800" decel="100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1685</TotalTime>
  <Words>1291</Words>
  <Application>Microsoft Office PowerPoint</Application>
  <PresentationFormat>Экран (4:3)</PresentationFormat>
  <Paragraphs>91</Paragraphs>
  <Slides>25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6" baseType="lpstr">
      <vt:lpstr>Поток</vt:lpstr>
      <vt:lpstr>Мюзикл «Мама»</vt:lpstr>
      <vt:lpstr>Презентация PowerPoint</vt:lpstr>
      <vt:lpstr>Кто авторы слов и музыки?</vt:lpstr>
      <vt:lpstr>В ролях:</vt:lpstr>
      <vt:lpstr>Как песни отражают содержание фильма?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Sparkoid</dc:creator>
  <cp:lastModifiedBy>0000</cp:lastModifiedBy>
  <cp:revision>108</cp:revision>
  <dcterms:created xsi:type="dcterms:W3CDTF">2017-01-03T08:42:12Z</dcterms:created>
  <dcterms:modified xsi:type="dcterms:W3CDTF">2017-01-19T16:07:04Z</dcterms:modified>
</cp:coreProperties>
</file>