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6454ED-85FF-4888-BB24-BF00A00B6AB1}" type="datetimeFigureOut">
              <a:rPr lang="ru-RU" smtClean="0"/>
              <a:t>07.01.2017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74F40D3-7FC2-4C50-9079-13E028302CF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8200" y="1433513"/>
            <a:ext cx="83058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 </a:t>
            </a:r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Музыкальный фильм-сказка </a:t>
            </a:r>
            <a:b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</a:br>
            <a:r>
              <a:rPr lang="ru-RU" sz="7300" b="1" dirty="0" smtClean="0">
                <a:solidFill>
                  <a:srgbClr val="FF0000"/>
                </a:solidFill>
                <a:latin typeface="Gabriola" pitchFamily="82" charset="0"/>
              </a:rPr>
              <a:t>«Мама» </a:t>
            </a:r>
            <a:br>
              <a:rPr lang="ru-RU" sz="7300" b="1" dirty="0" smtClean="0">
                <a:solidFill>
                  <a:srgbClr val="FF0000"/>
                </a:solidFill>
                <a:latin typeface="Gabriola" pitchFamily="82" charset="0"/>
              </a:rPr>
            </a:br>
            <a:r>
              <a:rPr lang="ru-RU" sz="6600" b="1" dirty="0" err="1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Элизабеты</a:t>
            </a:r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 </a:t>
            </a:r>
            <a:r>
              <a:rPr lang="ru-RU" sz="6600" b="1" dirty="0" err="1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Бостан</a:t>
            </a:r>
            <a:r>
              <a:rPr lang="ru-RU" sz="6600" b="1" dirty="0" smtClean="0">
                <a:solidFill>
                  <a:schemeClr val="accent2">
                    <a:lumMod val="75000"/>
                  </a:schemeClr>
                </a:solidFill>
                <a:latin typeface="Gabriola" pitchFamily="82" charset="0"/>
              </a:rPr>
              <a:t> (1976г.)</a:t>
            </a:r>
            <a:endParaRPr lang="ru-RU" sz="6600" b="1" dirty="0">
              <a:solidFill>
                <a:schemeClr val="accent2">
                  <a:lumMod val="75000"/>
                </a:schemeClr>
              </a:solidFill>
              <a:latin typeface="Gabriola" pitchFamily="82" charset="0"/>
            </a:endParaRPr>
          </a:p>
        </p:txBody>
      </p:sp>
      <p:pic>
        <p:nvPicPr>
          <p:cNvPr id="1026" name="Picture 2" descr="C:\Users\1\Desktop\EF3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33056"/>
            <a:ext cx="590465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03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3789040"/>
            <a:ext cx="8604448" cy="201622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/>
            </a:r>
            <a:br>
              <a:rPr lang="ru-RU" sz="2400" dirty="0" smtClean="0">
                <a:latin typeface="Monotype Corsiva" pitchFamily="66" charset="0"/>
              </a:rPr>
            </a:br>
            <a:r>
              <a:rPr lang="ru-RU" sz="2400" dirty="0">
                <a:latin typeface="Monotype Corsiva" pitchFamily="66" charset="0"/>
              </a:rPr>
              <a:t/>
            </a:r>
            <a:br>
              <a:rPr lang="ru-RU" sz="2400" dirty="0">
                <a:latin typeface="Monotype Corsiva" pitchFamily="66" charset="0"/>
              </a:rPr>
            </a:br>
            <a:r>
              <a:rPr lang="ru-RU" sz="2400" dirty="0" smtClean="0">
                <a:latin typeface="Monotype Corsiva" pitchFamily="66" charset="0"/>
              </a:rPr>
              <a:t>     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Если бы мне предложили роль в этом фильме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,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 я бы хотела сыграть роль 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Козы – тети Маши.  Она хорошая и веселая соседка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,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 заботливая мать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,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 очень артистичная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,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хозяйственная 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.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А эта веселая ярмарка</a:t>
            </a:r>
            <a:r>
              <a:rPr lang="en-US" sz="2400" dirty="0" smtClean="0">
                <a:solidFill>
                  <a:srgbClr val="C00000"/>
                </a:solidFill>
                <a:latin typeface="Monotype Corsiva" pitchFamily="66" charset="0"/>
              </a:rPr>
              <a:t>,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изящное представление </a:t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</a:rPr>
              <a:t>на льду – все в ее жизни складывается хорошо!</a:t>
            </a:r>
            <a:endParaRPr lang="ru-RU" sz="24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2050" name="Picture 2" descr="C:\Users\1\Desktop\screenshot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48680"/>
            <a:ext cx="612068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82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00" y="3505200"/>
            <a:ext cx="7924800" cy="1371600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Музыка: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  <a:t> Жерар </a:t>
            </a:r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Буржоа,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  <a:t/>
            </a:r>
            <a:b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</a:br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  <a:t>                 </a:t>
            </a:r>
            <a:r>
              <a:rPr lang="ru-RU" sz="4400" b="1" dirty="0" err="1" smtClean="0">
                <a:solidFill>
                  <a:srgbClr val="C00000"/>
                </a:solidFill>
                <a:effectLst/>
                <a:latin typeface="Gabriola" pitchFamily="82" charset="0"/>
              </a:rPr>
              <a:t>Темистокле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  <a:t> </a:t>
            </a:r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Попа</a:t>
            </a:r>
            <a:b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</a:br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Слова: </a:t>
            </a:r>
            <a:r>
              <a:rPr lang="ru-RU" sz="4400" b="1" dirty="0" smtClean="0">
                <a:solidFill>
                  <a:srgbClr val="C00000"/>
                </a:solidFill>
                <a:effectLst/>
                <a:latin typeface="Gabriola" pitchFamily="82" charset="0"/>
              </a:rPr>
              <a:t> Юрий  </a:t>
            </a:r>
            <a:r>
              <a:rPr lang="ru-RU" sz="4400" b="1" dirty="0">
                <a:solidFill>
                  <a:srgbClr val="C00000"/>
                </a:solidFill>
                <a:effectLst/>
                <a:latin typeface="Gabriola" pitchFamily="82" charset="0"/>
              </a:rPr>
              <a:t>Энтин</a:t>
            </a:r>
            <a:r>
              <a:rPr lang="ru-RU" sz="4400" dirty="0">
                <a:effectLst/>
              </a:rPr>
              <a:t/>
            </a:r>
            <a:br>
              <a:rPr lang="ru-RU" sz="4400" dirty="0">
                <a:effectLst/>
              </a:rPr>
            </a:br>
            <a:endParaRPr lang="ru-RU" sz="4400" dirty="0"/>
          </a:p>
        </p:txBody>
      </p:sp>
      <p:pic>
        <p:nvPicPr>
          <p:cNvPr id="2050" name="Picture 2" descr="C:\Users\1\Desktop\fmama_rock_82276278c5ffa4d05ad6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508756"/>
            <a:ext cx="2448272" cy="334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86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20688"/>
            <a:ext cx="792088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Gabriola" pitchFamily="82" charset="0"/>
              </a:rPr>
              <a:t>Песни исполняют:</a:t>
            </a:r>
          </a:p>
          <a:p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01. Мечта (увертюра) - Оркестр Госкино СССР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02. Хороша деревня наша (Песня Козы) - Людмила Гурченко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03. Качели - Татьяна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Дасковская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Клара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Румянова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Анатолий Горохов, Владимир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Качан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Геннадий Трофимов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04. Танец Козы и козлят - Оркестр Госкино СССР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05. Ох, наплачется Коза (Песня волчьей стаи) - Геннадий Трофимов, Анатолий Горохов, Владимир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Качан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Михаил Боярский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06. Волки-бяки (Песня Волка) - Михаил Боярский, Людмила Гурченко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07. Будут бояться нас (Песня волчьей стаи) - Михаил, Анатолий Горохов, Геннадий Трофимов, Владимир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Качан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08. Танец волчьей стаи - Оркестр Госкино СССР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09. Мир полон тишиной (Колыбельная Козы) - Людмила Гурченко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10. Попка - не дурак (Песня Попугая) - Геннадий Трофимов</a:t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11. Динь-дон (Песня Козы) - Людмила Гурченко, Татьяна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Дасковская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Клара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Румянова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/>
            </a:r>
            <a:b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</a:b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12. Непослушный Митяй - Татьяна </a:t>
            </a:r>
            <a:r>
              <a:rPr lang="ru-RU" dirty="0" err="1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Дасковская</a:t>
            </a:r>
            <a:r>
              <a:rPr lang="ru-RU" dirty="0" smtClean="0">
                <a:solidFill>
                  <a:schemeClr val="tx1">
                    <a:lumMod val="95000"/>
                  </a:schemeClr>
                </a:solidFill>
                <a:latin typeface="Gabriola" pitchFamily="82" charset="0"/>
              </a:rPr>
              <a:t>, Клара</a:t>
            </a:r>
            <a:r>
              <a:rPr lang="ru-RU" dirty="0" smtClean="0"/>
              <a:t> </a:t>
            </a:r>
            <a:r>
              <a:rPr lang="ru-RU" dirty="0" err="1" smtClean="0">
                <a:latin typeface="Gabriola" pitchFamily="82" charset="0"/>
              </a:rPr>
              <a:t>Румянова</a:t>
            </a:r>
            <a:endParaRPr lang="ru-RU" dirty="0" smtClean="0">
              <a:latin typeface="Gabriola" pitchFamily="82" charset="0"/>
            </a:endParaRPr>
          </a:p>
          <a:p>
            <a:r>
              <a:rPr lang="ru-RU" dirty="0" smtClean="0">
                <a:latin typeface="Gabriola" pitchFamily="82" charset="0"/>
              </a:rPr>
              <a:t>13. Ярмарка - Геннадий Трофимов, Анатолий Горохов, Людмила Гурченко, Клара </a:t>
            </a:r>
            <a:r>
              <a:rPr lang="ru-RU" dirty="0" err="1" smtClean="0">
                <a:latin typeface="Gabriola" pitchFamily="82" charset="0"/>
              </a:rPr>
              <a:t>Румянова</a:t>
            </a:r>
            <a:r>
              <a:rPr lang="ru-RU" dirty="0" smtClean="0">
                <a:latin typeface="Gabriola" pitchFamily="82" charset="0"/>
              </a:rPr>
              <a:t>, Татьяна </a:t>
            </a:r>
            <a:r>
              <a:rPr lang="ru-RU" dirty="0" err="1" smtClean="0">
                <a:latin typeface="Gabriola" pitchFamily="82" charset="0"/>
              </a:rPr>
              <a:t>Дасковская</a:t>
            </a:r>
            <a:r>
              <a:rPr lang="ru-RU" dirty="0" smtClean="0">
                <a:latin typeface="Gabriola" pitchFamily="82" charset="0"/>
              </a:rPr>
              <a:t>, Евгений </a:t>
            </a:r>
            <a:r>
              <a:rPr lang="ru-RU" dirty="0" err="1" smtClean="0">
                <a:latin typeface="Gabriola" pitchFamily="82" charset="0"/>
              </a:rPr>
              <a:t>Герчаков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14. Не страшат нас расстоянья (Песня Ласточек) - Валентина </a:t>
            </a:r>
            <a:r>
              <a:rPr lang="ru-RU" dirty="0" err="1" smtClean="0">
                <a:latin typeface="Gabriola" pitchFamily="82" charset="0"/>
              </a:rPr>
              <a:t>Толкунова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endParaRPr lang="ru-RU" dirty="0">
              <a:solidFill>
                <a:schemeClr val="tx1">
                  <a:lumMod val="95000"/>
                </a:schemeClr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69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344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15. Посмотришь - пропадешь (Встреча Митяя и стаи) - Анатолий Горохов, Геннадий Трофимов, Владимир </a:t>
            </a:r>
            <a:r>
              <a:rPr lang="ru-RU" dirty="0" err="1" smtClean="0">
                <a:latin typeface="Gabriola" pitchFamily="82" charset="0"/>
              </a:rPr>
              <a:t>Качан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16. Сладкий мёд (Песня Медведя) - Олег Попов, Татьяна </a:t>
            </a:r>
            <a:r>
              <a:rPr lang="ru-RU" dirty="0" err="1" smtClean="0">
                <a:latin typeface="Gabriola" pitchFamily="82" charset="0"/>
              </a:rPr>
              <a:t>Дасковская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17. На ярмарке (Дуэт Волка и Козы) - Людмила Гурченко, Михаил Боярский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18. Попка - суперстар (Песня Попугая) - Геннадий Трофимов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19. Танец Ослёнка и Овечки (вокализ) - Татьяна </a:t>
            </a:r>
            <a:r>
              <a:rPr lang="ru-RU" dirty="0" err="1" smtClean="0">
                <a:latin typeface="Gabriola" pitchFamily="82" charset="0"/>
              </a:rPr>
              <a:t>Дасковская</a:t>
            </a:r>
            <a:r>
              <a:rPr lang="ru-RU" dirty="0" smtClean="0">
                <a:latin typeface="Gabriola" pitchFamily="82" charset="0"/>
              </a:rPr>
              <a:t>, Евгений </a:t>
            </a:r>
            <a:r>
              <a:rPr lang="ru-RU" dirty="0" err="1" smtClean="0">
                <a:latin typeface="Gabriola" pitchFamily="82" charset="0"/>
              </a:rPr>
              <a:t>Герчаков</a:t>
            </a:r>
            <a:r>
              <a:rPr lang="ru-RU" dirty="0" smtClean="0">
                <a:latin typeface="Gabriola" pitchFamily="82" charset="0"/>
              </a:rPr>
              <a:t>, Анатолий Горохов, Клара </a:t>
            </a:r>
            <a:r>
              <a:rPr lang="ru-RU" dirty="0" err="1" smtClean="0">
                <a:latin typeface="Gabriola" pitchFamily="82" charset="0"/>
              </a:rPr>
              <a:t>Румянова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20. Митяй и волчья стая (погоня) - Клара </a:t>
            </a:r>
            <a:r>
              <a:rPr lang="ru-RU" dirty="0" err="1" smtClean="0">
                <a:latin typeface="Gabriola" pitchFamily="82" charset="0"/>
              </a:rPr>
              <a:t>Румянова</a:t>
            </a:r>
            <a:r>
              <a:rPr lang="ru-RU" dirty="0" smtClean="0">
                <a:latin typeface="Gabriola" pitchFamily="82" charset="0"/>
              </a:rPr>
              <a:t>, Анатолий Горохов, Владимир </a:t>
            </a:r>
            <a:r>
              <a:rPr lang="ru-RU" dirty="0" err="1" smtClean="0">
                <a:latin typeface="Gabriola" pitchFamily="82" charset="0"/>
              </a:rPr>
              <a:t>Качан</a:t>
            </a:r>
            <a:r>
              <a:rPr lang="ru-RU" dirty="0" smtClean="0">
                <a:latin typeface="Gabriola" pitchFamily="82" charset="0"/>
              </a:rPr>
              <a:t>, Геннадий Трофимов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21. Пошла молодёжь - Владимир </a:t>
            </a:r>
            <a:r>
              <a:rPr lang="ru-RU" dirty="0" err="1" smtClean="0">
                <a:latin typeface="Gabriola" pitchFamily="82" charset="0"/>
              </a:rPr>
              <a:t>Качан</a:t>
            </a:r>
            <a:r>
              <a:rPr lang="ru-RU" dirty="0" smtClean="0">
                <a:latin typeface="Gabriola" pitchFamily="82" charset="0"/>
              </a:rPr>
              <a:t>, Татьяна </a:t>
            </a:r>
            <a:r>
              <a:rPr lang="ru-RU" dirty="0" err="1" smtClean="0">
                <a:latin typeface="Gabriola" pitchFamily="82" charset="0"/>
              </a:rPr>
              <a:t>Дасковская</a:t>
            </a:r>
            <a:r>
              <a:rPr lang="ru-RU" dirty="0" smtClean="0">
                <a:latin typeface="Gabriola" pitchFamily="82" charset="0"/>
              </a:rPr>
              <a:t>, Вера Ивлева, Анатолий Горохов, Евгений </a:t>
            </a:r>
            <a:r>
              <a:rPr lang="ru-RU" dirty="0" err="1" smtClean="0">
                <a:latin typeface="Gabriola" pitchFamily="82" charset="0"/>
              </a:rPr>
              <a:t>Герчаков</a:t>
            </a:r>
            <a:r>
              <a:rPr lang="ru-RU" dirty="0" smtClean="0">
                <a:latin typeface="Gabriola" pitchFamily="82" charset="0"/>
              </a:rPr>
              <a:t>, Людмила Гурченко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22. Вражда и злоба (Песня Козы) - Людмила Гурченко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23. Зима (Песня Снежинок) - Елена Камбурова 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24. Динь-дон (Песня Волка) - Михаил Боярский, Геннадий Трофимов, Анатолий Горохов, Владимир </a:t>
            </a:r>
            <a:r>
              <a:rPr lang="ru-RU" dirty="0" err="1" smtClean="0">
                <a:latin typeface="Gabriola" pitchFamily="82" charset="0"/>
              </a:rPr>
              <a:t>Качан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25. Попурри - Оркестр Госкино СССР 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26. Танцы на льду - Оркестр Госкино СССР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27. Танго Волка и Козы - Людмила Гурченко, Михаил Боярский, оркестр Госкино СССР</a:t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28. Мама - Татьяна </a:t>
            </a:r>
            <a:r>
              <a:rPr lang="ru-RU" dirty="0" err="1" smtClean="0">
                <a:latin typeface="Gabriola" pitchFamily="82" charset="0"/>
              </a:rPr>
              <a:t>Дасковская</a:t>
            </a:r>
            <a:r>
              <a:rPr lang="ru-RU" dirty="0" smtClean="0">
                <a:latin typeface="Gabriola" pitchFamily="82" charset="0"/>
              </a:rPr>
              <a:t>, Людмила Гурченко, Михаил Боярский, Клара </a:t>
            </a:r>
            <a:r>
              <a:rPr lang="ru-RU" dirty="0" err="1" smtClean="0">
                <a:latin typeface="Gabriola" pitchFamily="82" charset="0"/>
              </a:rPr>
              <a:t>Румянова</a:t>
            </a:r>
            <a:r>
              <a:rPr lang="ru-RU" dirty="0" smtClean="0">
                <a:latin typeface="Gabriola" pitchFamily="82" charset="0"/>
              </a:rPr>
              <a:t/>
            </a:r>
            <a:br>
              <a:rPr lang="ru-RU" dirty="0" smtClean="0">
                <a:latin typeface="Gabriola" pitchFamily="82" charset="0"/>
              </a:rPr>
            </a:br>
            <a:r>
              <a:rPr lang="ru-RU" dirty="0" smtClean="0">
                <a:latin typeface="Gabriola" pitchFamily="82" charset="0"/>
              </a:rPr>
              <a:t>29. Ярмарка (титры) - Оркестр Госкино СССР </a:t>
            </a:r>
            <a:br>
              <a:rPr lang="ru-RU" dirty="0" smtClean="0">
                <a:latin typeface="Gabriola" pitchFamily="82" charset="0"/>
              </a:rPr>
            </a:br>
            <a:endParaRPr lang="ru-RU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23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9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        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Средства музыкальной выразительности: 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как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анализировать музыкальное произведение</a:t>
            </a:r>
          </a:p>
          <a:p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 smtClean="0"/>
              <a:t>        Каждое </a:t>
            </a:r>
            <a:r>
              <a:rPr lang="ru-RU" dirty="0"/>
              <a:t>искусство имеет свои приемы и механизмы передачи эмоций, вот и музыка обладает собственным языком. Средства музыкальной выразительности представлены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тембром, темпом, ладом, ритмом, размером, регистром, динамикой и мелодией</a:t>
            </a:r>
            <a:r>
              <a:rPr lang="ru-RU" dirty="0"/>
              <a:t>. Кроме того, при анализе музыкального произведения учитываются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акцент и пауза, интонация или гармония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Мелодия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dirty="0"/>
              <a:t>является душой композиции, она позволяет понять настроение произведения и передать чувства грусти или веселья, мелодия может быть скачкообразной, плавной или отрывистой. Все </a:t>
            </a:r>
            <a:r>
              <a:rPr lang="ru-RU" dirty="0" smtClean="0"/>
              <a:t>зависит </a:t>
            </a:r>
            <a:r>
              <a:rPr lang="ru-RU" dirty="0"/>
              <a:t>от того, как её видит автор</a:t>
            </a:r>
            <a:r>
              <a:rPr lang="ru-RU" dirty="0" smtClean="0"/>
              <a:t>. В фильме «Мама» каждая песня героев передает их </a:t>
            </a:r>
            <a:r>
              <a:rPr lang="ru-RU" dirty="0" smtClean="0"/>
              <a:t>характер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происходящие события. Нежные чувства Козы к деткам</a:t>
            </a:r>
            <a:r>
              <a:rPr lang="en-US" dirty="0" smtClean="0"/>
              <a:t>,</a:t>
            </a:r>
            <a:r>
              <a:rPr lang="ru-RU" dirty="0" smtClean="0"/>
              <a:t> агрессивность Волка и его шайки</a:t>
            </a:r>
            <a:r>
              <a:rPr lang="en-US" dirty="0" smtClean="0"/>
              <a:t>, </a:t>
            </a:r>
            <a:r>
              <a:rPr lang="ru-RU" dirty="0" smtClean="0"/>
              <a:t>веселая ярмарка и зимние забавы – все это мы чувствуем в музыке!</a:t>
            </a:r>
          </a:p>
          <a:p>
            <a:r>
              <a:rPr lang="ru-RU" dirty="0" smtClean="0"/>
              <a:t>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Темп  </a:t>
            </a:r>
            <a:r>
              <a:rPr lang="ru-RU" dirty="0" smtClean="0"/>
              <a:t>определяет </a:t>
            </a:r>
            <a:r>
              <a:rPr lang="ru-RU" dirty="0"/>
              <a:t>скорость исполнения, которая выражается в трех скоростях: медленный, быстрый и умеренный. Для их обозначения применяют термины, которые пришли к нам из итальянского языка.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61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-1187648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dirty="0" smtClean="0"/>
              <a:t> 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    </a:t>
            </a:r>
            <a:r>
              <a:rPr lang="ru-RU" dirty="0">
                <a:latin typeface="+mj-lt"/>
              </a:rPr>
              <a:t>Так, для медленного - адажио, для быстрого - престо и аллегро, а для умеренного - анданте. Кроме того, темп может быть оживленным спокойным и др</a:t>
            </a:r>
            <a:r>
              <a:rPr lang="ru-RU" dirty="0" smtClean="0">
                <a:latin typeface="+mj-lt"/>
              </a:rPr>
              <a:t>. В фильме «Мама» мы чувствуем все события</a:t>
            </a:r>
            <a:r>
              <a:rPr lang="en-US" dirty="0" smtClean="0">
                <a:latin typeface="+mj-lt"/>
              </a:rPr>
              <a:t>,</a:t>
            </a:r>
            <a:r>
              <a:rPr lang="ru-RU" dirty="0" smtClean="0">
                <a:latin typeface="+mj-lt"/>
              </a:rPr>
              <a:t> а также героев по темпу. Медленные Медведи и Овцы</a:t>
            </a:r>
            <a:r>
              <a:rPr lang="en-US" dirty="0" smtClean="0">
                <a:latin typeface="+mj-lt"/>
              </a:rPr>
              <a:t>,</a:t>
            </a:r>
            <a:r>
              <a:rPr lang="ru-RU" dirty="0" smtClean="0">
                <a:latin typeface="+mj-lt"/>
              </a:rPr>
              <a:t> изящные благовоспитанные Ласточки</a:t>
            </a:r>
            <a:r>
              <a:rPr lang="en-US" dirty="0" smtClean="0">
                <a:latin typeface="+mj-lt"/>
              </a:rPr>
              <a:t>,</a:t>
            </a:r>
            <a:r>
              <a:rPr lang="ru-RU" dirty="0" smtClean="0">
                <a:latin typeface="+mj-lt"/>
              </a:rPr>
              <a:t> шустрая Коза и выжидающий Волк – все эти характеристики отразились и на музыке.</a:t>
            </a:r>
            <a:endParaRPr lang="ru-RU" dirty="0">
              <a:latin typeface="+mj-lt"/>
            </a:endParaRP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Ритм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и размер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dirty="0" smtClean="0"/>
              <a:t>как </a:t>
            </a:r>
            <a:r>
              <a:rPr lang="ru-RU" dirty="0"/>
              <a:t>средства музыкальной выразительности определяют настроение и движение музыки. Ритм может быть разным, спокойным, равномерным, отрывистым, синкопированным, четким и др. Так же, как и ритмы, окружающие нас в жизни</a:t>
            </a:r>
            <a:r>
              <a:rPr lang="ru-RU" dirty="0" smtClean="0"/>
              <a:t>. Смотря фильм «Мама»</a:t>
            </a:r>
            <a:r>
              <a:rPr lang="en-US" dirty="0" smtClean="0"/>
              <a:t>,</a:t>
            </a:r>
            <a:r>
              <a:rPr lang="ru-RU" dirty="0" smtClean="0"/>
              <a:t> мы то радуемся за </a:t>
            </a:r>
            <a:r>
              <a:rPr lang="ru-RU" dirty="0" err="1" smtClean="0"/>
              <a:t>козлятушек</a:t>
            </a:r>
            <a:r>
              <a:rPr lang="ru-RU" dirty="0" smtClean="0"/>
              <a:t> и их маму</a:t>
            </a:r>
            <a:r>
              <a:rPr lang="ru-RU" dirty="0"/>
              <a:t> </a:t>
            </a:r>
            <a:r>
              <a:rPr lang="ru-RU" dirty="0" smtClean="0"/>
              <a:t>(спокойный ритм)</a:t>
            </a:r>
            <a:r>
              <a:rPr lang="en-US" dirty="0" smtClean="0"/>
              <a:t>, </a:t>
            </a:r>
            <a:r>
              <a:rPr lang="ru-RU" dirty="0" smtClean="0"/>
              <a:t>то переживаем за них когда к ним подобрался Волк (отрывистый ритм)</a:t>
            </a:r>
            <a:r>
              <a:rPr lang="en-US" dirty="0" smtClean="0"/>
              <a:t>,</a:t>
            </a:r>
            <a:r>
              <a:rPr lang="ru-RU" dirty="0" smtClean="0"/>
              <a:t> то празднуем со всеми освобождение от Волка (четкий ритм).</a:t>
            </a:r>
            <a:endParaRPr lang="ru-RU" dirty="0"/>
          </a:p>
          <a:p>
            <a:r>
              <a:rPr lang="ru-RU" dirty="0" smtClean="0"/>
              <a:t>     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Лад </a:t>
            </a:r>
            <a:r>
              <a:rPr lang="ru-RU" dirty="0" smtClean="0"/>
              <a:t> </a:t>
            </a:r>
            <a:r>
              <a:rPr lang="ru-RU" dirty="0"/>
              <a:t>в музыке определяет её направление. Если это минор, то она печальная, грустная или задумчиво-мечтательная, может быть ностальгическая. Мажор соответствует веселой, радостной, ясной музыке. Лад может быть и переменным, когда минор сменяется мажором и наоборот</a:t>
            </a:r>
            <a:r>
              <a:rPr lang="ru-RU" dirty="0" smtClean="0"/>
              <a:t>. В фильме «Мама» есть все виды. Веселый радостный Попугай устраивает дискотеку</a:t>
            </a:r>
            <a:r>
              <a:rPr lang="en-US" dirty="0" smtClean="0"/>
              <a:t>, </a:t>
            </a:r>
            <a:r>
              <a:rPr lang="ru-RU" dirty="0" smtClean="0"/>
              <a:t>пока дружки Волка планируют украсть козлят. Все это отражается и в музыке.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4667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8488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Тембр  </a:t>
            </a:r>
            <a:r>
              <a:rPr lang="ru-RU" dirty="0"/>
              <a:t>окрашивает музыку, поэтому музыка может характеризоваться как звонкая, темная, светлая и пр. Каждый музыкальный инструмент обладает своим тембром, также как и голос  конкретного человека</a:t>
            </a:r>
            <a:r>
              <a:rPr lang="ru-RU" dirty="0" smtClean="0"/>
              <a:t>.  Все это мы ясно слышим в песнях Волка и Козы в фильме «Мама».</a:t>
            </a:r>
            <a:endParaRPr lang="ru-RU" b="1" dirty="0"/>
          </a:p>
          <a:p>
            <a:r>
              <a:rPr lang="ru-RU" dirty="0"/>
              <a:t>     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Регистр музыки  </a:t>
            </a:r>
            <a:r>
              <a:rPr lang="ru-RU" dirty="0"/>
              <a:t>подразделяется на низкий, средний и высокий, но это важно непосредственно музыкантам, которые исполняют мелодию, или экспертам, которые проводят анализ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5107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28092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sz="2000" dirty="0">
              <a:latin typeface="Monotype Corsiva" pitchFamily="66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1052513"/>
            <a:ext cx="7618413" cy="360362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Monotype Corsiva" pitchFamily="66" charset="0"/>
              </a:rPr>
              <a:t>              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> </a:t>
            </a:r>
            <a:r>
              <a:rPr lang="ru-RU" sz="2000" dirty="0" smtClean="0">
                <a:latin typeface="Monotype Corsiva" pitchFamily="66" charset="0"/>
              </a:rPr>
              <a:t> 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>
                <a:latin typeface="Monotype Corsiva" pitchFamily="66" charset="0"/>
              </a:rPr>
              <a:t/>
            </a:r>
            <a:br>
              <a:rPr lang="ru-RU" sz="2000" dirty="0">
                <a:latin typeface="Monotype Corsiva" pitchFamily="66" charset="0"/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-435005"/>
            <a:ext cx="748883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endParaRPr lang="ru-RU" sz="2000" spc="-100" dirty="0" smtClean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ru-RU" sz="2000" spc="-10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ru-RU" sz="2000" spc="-100" dirty="0" smtClean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ru-RU" sz="2000" spc="-10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endParaRPr lang="ru-RU" sz="2000" spc="-100" dirty="0" smtClean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ru-RU" sz="28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        Очень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понравились песни  :  «Динь-дон  (Песня Козы)»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«Мама»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«Танго Волка и Козы». Эти песни  каждый раз заставляют </a:t>
            </a:r>
            <a:r>
              <a:rPr lang="ru-RU" sz="28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нас переживать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любить и радоваться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</a:t>
            </a:r>
            <a:endParaRPr lang="ru-RU" sz="2800" spc="-100" dirty="0" smtClean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ru-RU" sz="28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аж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до слез!  Материнская любовь чудесна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безгранична и чиста.  Первое слово</a:t>
            </a:r>
            <a:r>
              <a:rPr lang="en-US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,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главное слово – МАМА! </a:t>
            </a:r>
            <a:r>
              <a:rPr lang="ru-RU" sz="28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Песня «Мама»  - песня на все времена!  Это гимн материнству!</a:t>
            </a:r>
          </a:p>
          <a:p>
            <a:pPr lvl="0">
              <a:spcBef>
                <a:spcPct val="0"/>
              </a:spcBef>
            </a:pP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</a:t>
            </a:r>
            <a:r>
              <a:rPr lang="ru-RU" sz="28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    Очень </a:t>
            </a:r>
            <a:r>
              <a:rPr lang="ru-RU" sz="28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>важное качество  - умение прощать.  В этой истории все заканчивается хорошо!</a:t>
            </a:r>
            <a:r>
              <a:rPr lang="ru-RU" sz="20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  <a:t/>
            </a:r>
            <a:br>
              <a:rPr lang="ru-RU" sz="2000" spc="-1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3A447">
                    <a:lumMod val="50000"/>
                  </a:srgb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Monotype Corsiva" pitchFamily="66" charset="0"/>
                <a:ea typeface="+mj-ea"/>
                <a:cs typeface="+mj-cs"/>
              </a:rPr>
            </a:br>
            <a:endParaRPr lang="ru-RU" sz="2000" spc="-100" dirty="0">
              <a:ln w="3200">
                <a:solidFill>
                  <a:srgbClr val="444D26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3A447">
                  <a:lumMod val="50000"/>
                </a:srgb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507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28092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          </a:t>
            </a:r>
            <a:r>
              <a:rPr lang="ru-RU" sz="2000" dirty="0" smtClean="0">
                <a:latin typeface="Monotype Corsiva" pitchFamily="66" charset="0"/>
              </a:rPr>
              <a:t>Потрясающий </a:t>
            </a:r>
            <a:r>
              <a:rPr lang="ru-RU" sz="2000" dirty="0">
                <a:latin typeface="Monotype Corsiva" pitchFamily="66" charset="0"/>
              </a:rPr>
              <a:t>музыкальный фильм-сказка по мотивам </a:t>
            </a:r>
            <a:r>
              <a:rPr lang="ru-RU" sz="2000">
                <a:latin typeface="Monotype Corsiva" pitchFamily="66" charset="0"/>
              </a:rPr>
              <a:t>народной </a:t>
            </a:r>
            <a:r>
              <a:rPr lang="ru-RU" sz="2000" smtClean="0">
                <a:latin typeface="Monotype Corsiva" pitchFamily="66" charset="0"/>
              </a:rPr>
              <a:t>сказки</a:t>
            </a:r>
          </a:p>
          <a:p>
            <a:r>
              <a:rPr lang="ru-RU" sz="2000" smtClean="0">
                <a:latin typeface="Monotype Corsiva" pitchFamily="66" charset="0"/>
              </a:rPr>
              <a:t> </a:t>
            </a:r>
            <a:r>
              <a:rPr lang="ru-RU" sz="2000" dirty="0">
                <a:latin typeface="Monotype Corsiva" pitchFamily="66" charset="0"/>
              </a:rPr>
              <a:t>"Про козу и семеро козлят". В главных ролях мама-коза Людмила Гурченко и волк Михаил Боярский. Потрясающие костюмы, много музыки, песен, отличные декорации и много детей в разных ролях.</a:t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       Все </a:t>
            </a:r>
            <a:r>
              <a:rPr lang="ru-RU" sz="2000" dirty="0">
                <a:latin typeface="Monotype Corsiva" pitchFamily="66" charset="0"/>
              </a:rPr>
              <a:t>действия </a:t>
            </a:r>
            <a:r>
              <a:rPr lang="ru-RU" sz="2000" dirty="0" err="1">
                <a:latin typeface="Monotype Corsiva" pitchFamily="66" charset="0"/>
              </a:rPr>
              <a:t>пропеваются</a:t>
            </a:r>
            <a:r>
              <a:rPr lang="ru-RU" sz="2000" dirty="0">
                <a:latin typeface="Monotype Corsiva" pitchFamily="66" charset="0"/>
              </a:rPr>
              <a:t>, песенки легко запоминаются </a:t>
            </a:r>
            <a:r>
              <a:rPr lang="ru-RU" sz="2000" dirty="0" smtClean="0">
                <a:latin typeface="Monotype Corsiva" pitchFamily="66" charset="0"/>
              </a:rPr>
              <a:t>и </a:t>
            </a:r>
            <a:r>
              <a:rPr lang="ru-RU" sz="2000" dirty="0">
                <a:latin typeface="Monotype Corsiva" pitchFamily="66" charset="0"/>
              </a:rPr>
              <a:t>во время просмотра фильма, </a:t>
            </a:r>
            <a:r>
              <a:rPr lang="ru-RU" sz="2000" dirty="0" smtClean="0">
                <a:latin typeface="Monotype Corsiva" pitchFamily="66" charset="0"/>
              </a:rPr>
              <a:t>начинаешь </a:t>
            </a:r>
            <a:r>
              <a:rPr lang="ru-RU" sz="2000" dirty="0">
                <a:latin typeface="Monotype Corsiva" pitchFamily="66" charset="0"/>
              </a:rPr>
              <a:t>петь вслед за героями их песенки.</a:t>
            </a:r>
            <a:br>
              <a:rPr lang="ru-RU" sz="2000" dirty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      Сказка </a:t>
            </a:r>
            <a:r>
              <a:rPr lang="ru-RU" sz="2000" dirty="0">
                <a:latin typeface="Monotype Corsiva" pitchFamily="66" charset="0"/>
              </a:rPr>
              <a:t>очень остроумная, учит </a:t>
            </a: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>
                <a:latin typeface="Monotype Corsiva" pitchFamily="66" charset="0"/>
              </a:rPr>
              <a:t>сопереживать героям, смеяться над волком и в тоже время заставляет пожалеть злодея. А также уделяет большое внимание на взаимовыручку и дружбу.</a:t>
            </a:r>
            <a:br>
              <a:rPr lang="ru-RU" sz="2000" dirty="0">
                <a:latin typeface="Monotype Corsiva" pitchFamily="66" charset="0"/>
              </a:rPr>
            </a:b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1026" name="Picture 2" descr="C:\Users\1\Desktop\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9"/>
            <a:ext cx="525658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85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174</TotalTime>
  <Words>581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 Музыкальный фильм-сказка  «Мама»  Элизабеты Бостан (1976г.)</vt:lpstr>
      <vt:lpstr>Музыка:  Жерар Буржоа,                    Темистокле Попа Слова:  Юрий  Энтин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</vt:lpstr>
      <vt:lpstr>Презентация PowerPoint</vt:lpstr>
      <vt:lpstr>        Если бы мне предложили роль в этом фильме,  я бы хотела сыграть роль  Козы – тети Маши.  Она хорошая и веселая соседка,  заботливая мать, очень артистичная,хозяйственная . А эта веселая ярмарка, изящное представление  на льду – все в ее жизни складывается хорошо!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Музыкальный фильм-сказка  «Мама»  Элизабеты Бостан (1976г.)</dc:title>
  <dc:creator>1</dc:creator>
  <cp:lastModifiedBy>1</cp:lastModifiedBy>
  <cp:revision>23</cp:revision>
  <dcterms:created xsi:type="dcterms:W3CDTF">2017-01-06T11:42:02Z</dcterms:created>
  <dcterms:modified xsi:type="dcterms:W3CDTF">2017-01-07T16:16:11Z</dcterms:modified>
</cp:coreProperties>
</file>