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5" r:id="rId4"/>
    <p:sldId id="276" r:id="rId5"/>
    <p:sldId id="277" r:id="rId6"/>
    <p:sldId id="257" r:id="rId7"/>
    <p:sldId id="258" r:id="rId8"/>
    <p:sldId id="259" r:id="rId9"/>
    <p:sldId id="265" r:id="rId10"/>
    <p:sldId id="268" r:id="rId11"/>
    <p:sldId id="269" r:id="rId12"/>
    <p:sldId id="270" r:id="rId13"/>
    <p:sldId id="271" r:id="rId14"/>
    <p:sldId id="272" r:id="rId15"/>
    <p:sldId id="273" r:id="rId16"/>
    <p:sldId id="278"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2962494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FF500-8C12-459E-A08D-0B0C20AC0628}"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3135261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399592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8182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901225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2432218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3490389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2830557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138081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800486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369478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FF500-8C12-459E-A08D-0B0C20AC0628}"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141185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FF500-8C12-459E-A08D-0B0C20AC0628}" type="datetimeFigureOut">
              <a:rPr lang="ru-RU" smtClean="0"/>
              <a:t>16.05.2022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3985905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349108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220746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BD7FF500-8C12-459E-A08D-0B0C20AC0628}" type="datetimeFigureOut">
              <a:rPr lang="ru-RU" smtClean="0"/>
              <a:t>16.05.2022</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421657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FF500-8C12-459E-A08D-0B0C20AC0628}"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DD827C8-18B2-41A1-803A-4FABC0260355}" type="slidenum">
              <a:rPr lang="ru-RU" smtClean="0"/>
              <a:t>‹#›</a:t>
            </a:fld>
            <a:endParaRPr lang="ru-RU"/>
          </a:p>
        </p:txBody>
      </p:sp>
    </p:spTree>
    <p:extLst>
      <p:ext uri="{BB962C8B-B14F-4D97-AF65-F5344CB8AC3E}">
        <p14:creationId xmlns:p14="http://schemas.microsoft.com/office/powerpoint/2010/main" val="53835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D7FF500-8C12-459E-A08D-0B0C20AC0628}" type="datetimeFigureOut">
              <a:rPr lang="ru-RU" smtClean="0"/>
              <a:t>16.05.2022</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DD827C8-18B2-41A1-803A-4FABC0260355}" type="slidenum">
              <a:rPr lang="ru-RU" smtClean="0"/>
              <a:t>‹#›</a:t>
            </a:fld>
            <a:endParaRPr lang="ru-RU"/>
          </a:p>
        </p:txBody>
      </p:sp>
    </p:spTree>
    <p:extLst>
      <p:ext uri="{BB962C8B-B14F-4D97-AF65-F5344CB8AC3E}">
        <p14:creationId xmlns:p14="http://schemas.microsoft.com/office/powerpoint/2010/main" val="37509974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750" y="200025"/>
            <a:ext cx="9048749" cy="6472239"/>
          </a:xfrm>
        </p:spPr>
        <p:txBody>
          <a:bodyPr>
            <a:noAutofit/>
          </a:bodyPr>
          <a:lstStyle/>
          <a:p>
            <a:pPr algn="ctr"/>
            <a:r>
              <a:rPr lang="ru-RU" sz="1600" dirty="0" smtClean="0">
                <a:solidFill>
                  <a:srgbClr val="000000"/>
                </a:solidFill>
                <a:latin typeface="Times New Roman" panose="02020603050405020304" pitchFamily="18" charset="0"/>
                <a:ea typeface="Times New Roman" panose="02020603050405020304" pitchFamily="18" charset="0"/>
              </a:rPr>
              <a:t>МИНПРОСВЕЩЕНИЯ РОССИИ</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ФЕДЕРАЛЬНОЕ ГОСУДАРСТВЕННОЕ БЮДЖЕТНОЕ</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ОБРАЗОВАТЕЛЬНОЕ УЧРЕЖДЕНИЕ</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ВЫСШЕГО ОБРАЗОВАНИЯ</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«БАШКИРСКИЙ ГОСУДАРСТВЕННЫЙ ПЕДАГОГИЧЕСКИЙ УНИВЕРСИТЕТ ИМ.М.АКМУЛЛЫ»</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2800" dirty="0" smtClean="0">
                <a:solidFill>
                  <a:srgbClr val="000000"/>
                </a:solidFill>
                <a:latin typeface="Times New Roman" panose="02020603050405020304" pitchFamily="18" charset="0"/>
                <a:ea typeface="Times New Roman" panose="02020603050405020304" pitchFamily="18" charset="0"/>
              </a:rPr>
              <a:t> </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ФАКУЛЬТЕТ ПСИХОЛОГИИ</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Кафедра общей и педагогической психологии</a:t>
            </a:r>
            <a:r>
              <a:rPr lang="ru-RU" sz="2800" dirty="0" smtClean="0">
                <a:solidFill>
                  <a:srgbClr val="000000"/>
                </a:solidFill>
                <a:latin typeface="Times New Roman" panose="02020603050405020304" pitchFamily="18" charset="0"/>
                <a:ea typeface="Times New Roman" panose="02020603050405020304" pitchFamily="18" charset="0"/>
              </a:rPr>
              <a:t> </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Направление подготовки </a:t>
            </a:r>
            <a:r>
              <a:rPr lang="ru-RU" sz="1600" dirty="0" smtClean="0">
                <a:solidFill>
                  <a:schemeClr val="bg1"/>
                </a:solidFill>
                <a:latin typeface="Times New Roman" panose="02020603050405020304" pitchFamily="18" charset="0"/>
                <a:ea typeface="Times New Roman" panose="02020603050405020304" pitchFamily="18" charset="0"/>
              </a:rPr>
              <a:t>44.03.02. «Психолого-педагогическое образование», направленность (профиль)</a:t>
            </a:r>
            <a:br>
              <a:rPr lang="ru-RU" sz="1600" dirty="0" smtClean="0">
                <a:solidFill>
                  <a:schemeClr val="bg1"/>
                </a:solidFill>
                <a:latin typeface="Times New Roman" panose="02020603050405020304" pitchFamily="18" charset="0"/>
                <a:ea typeface="Times New Roman" panose="02020603050405020304" pitchFamily="18" charset="0"/>
              </a:rPr>
            </a:br>
            <a:r>
              <a:rPr lang="ru-RU" sz="1600" dirty="0" smtClean="0">
                <a:solidFill>
                  <a:schemeClr val="bg1"/>
                </a:solidFill>
                <a:latin typeface="Times New Roman" panose="02020603050405020304" pitchFamily="18" charset="0"/>
                <a:ea typeface="Times New Roman" panose="02020603050405020304" pitchFamily="18" charset="0"/>
              </a:rPr>
              <a:t>«Психология образование», </a:t>
            </a:r>
            <a:r>
              <a:rPr lang="ru-RU" sz="1600" dirty="0" smtClean="0">
                <a:solidFill>
                  <a:srgbClr val="000000"/>
                </a:solidFill>
                <a:latin typeface="Times New Roman" panose="02020603050405020304" pitchFamily="18" charset="0"/>
                <a:ea typeface="Times New Roman" panose="02020603050405020304" pitchFamily="18" charset="0"/>
              </a:rPr>
              <a:t>3 курс ОЗО</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2800" dirty="0" smtClean="0">
                <a:solidFill>
                  <a:srgbClr val="000000"/>
                </a:solidFill>
                <a:latin typeface="Times New Roman" panose="02020603050405020304" pitchFamily="18" charset="0"/>
                <a:ea typeface="Times New Roman" panose="02020603050405020304" pitchFamily="18" charset="0"/>
              </a:rPr>
              <a:t>  </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КАЗЫРГАЛИНА РАДМИЛА РАДИКОВНА</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b="1" dirty="0" smtClean="0">
                <a:solidFill>
                  <a:srgbClr val="000000"/>
                </a:solidFill>
                <a:latin typeface="Times New Roman" panose="02020603050405020304" pitchFamily="18" charset="0"/>
                <a:ea typeface="Times New Roman" panose="02020603050405020304" pitchFamily="18" charset="0"/>
              </a:rPr>
              <a:t>ПРОБЛЕМА СЛУЖЕНИЮ ОТЕЧЕСТВУ В СРЕДЕ СОВРЕМЕННОЙ</a:t>
            </a:r>
            <a:br>
              <a:rPr lang="ru-RU" sz="1600" b="1" dirty="0" smtClean="0">
                <a:solidFill>
                  <a:srgbClr val="000000"/>
                </a:solidFill>
                <a:latin typeface="Times New Roman" panose="02020603050405020304" pitchFamily="18" charset="0"/>
                <a:ea typeface="Times New Roman" panose="02020603050405020304" pitchFamily="18" charset="0"/>
              </a:rPr>
            </a:br>
            <a:r>
              <a:rPr lang="ru-RU" sz="1600" b="1" dirty="0" smtClean="0">
                <a:solidFill>
                  <a:srgbClr val="000000"/>
                </a:solidFill>
                <a:latin typeface="Times New Roman" panose="02020603050405020304" pitchFamily="18" charset="0"/>
                <a:ea typeface="Times New Roman" panose="02020603050405020304" pitchFamily="18" charset="0"/>
              </a:rPr>
              <a:t>УЧАЩЕЙСЯ МОЛОДЕЖИ</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2800" dirty="0" smtClean="0">
                <a:solidFill>
                  <a:srgbClr val="000000"/>
                </a:solidFill>
                <a:latin typeface="Times New Roman" panose="02020603050405020304" pitchFamily="18" charset="0"/>
                <a:ea typeface="Times New Roman" panose="02020603050405020304" pitchFamily="18" charset="0"/>
              </a:rPr>
              <a:t> </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Научный руководитель: </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Скрябина Л.С.</a:t>
            </a: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r>
            <a:br>
              <a:rPr lang="ru-RU" sz="1600" dirty="0" smtClean="0">
                <a:latin typeface="Times New Roman" panose="02020603050405020304" pitchFamily="18" charset="0"/>
                <a:ea typeface="Times New Roman" panose="02020603050405020304" pitchFamily="18" charset="0"/>
              </a:rPr>
            </a:br>
            <a:r>
              <a:rPr lang="ru-RU" sz="1600" dirty="0" smtClean="0">
                <a:solidFill>
                  <a:srgbClr val="000000"/>
                </a:solidFill>
                <a:latin typeface="Times New Roman" panose="02020603050405020304" pitchFamily="18" charset="0"/>
                <a:ea typeface="Times New Roman" panose="02020603050405020304" pitchFamily="18" charset="0"/>
              </a:rPr>
              <a:t>Уфа 2022 </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895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9637" y="1500187"/>
            <a:ext cx="10515600" cy="5519738"/>
          </a:xfrm>
        </p:spPr>
        <p:txBody>
          <a:bodyPr/>
          <a:lstStyle/>
          <a:p>
            <a:pPr marL="0" indent="0">
              <a:buNone/>
            </a:pPr>
            <a:r>
              <a:rPr lang="ru-RU" dirty="0">
                <a:latin typeface="Times New Roman" panose="02020603050405020304" pitchFamily="18" charset="0"/>
                <a:cs typeface="Times New Roman" panose="02020603050405020304" pitchFamily="18" charset="0"/>
              </a:rPr>
              <a:t>Патриотизм в стране выродился настолько, что абсолютно реальными кажутся опасения, что в случае опасности страну просто некому будет защитить. И действительно – многие из нас, считая себя патриотами ведут себя </a:t>
            </a:r>
            <a:r>
              <a:rPr lang="ru-RU" dirty="0" err="1">
                <a:latin typeface="Times New Roman" panose="02020603050405020304" pitchFamily="18" charset="0"/>
                <a:cs typeface="Times New Roman" panose="02020603050405020304" pitchFamily="18" charset="0"/>
              </a:rPr>
              <a:t>апатриотично</a:t>
            </a:r>
            <a:r>
              <a:rPr lang="ru-RU" dirty="0">
                <a:latin typeface="Times New Roman" panose="02020603050405020304" pitchFamily="18" charset="0"/>
                <a:cs typeface="Times New Roman" panose="02020603050405020304" pitchFamily="18" charset="0"/>
              </a:rPr>
              <a:t>. Это происходит, когда родители хотят пристроить своего ребенка учиться на Запад, выпускник вуза мечтает закончив институт мечтает уехать из России и работать где угодно, но только не в стране, где родился. О каком патриотизме может идти речь, когда молодежь бессознательно не любит свою страну?</a:t>
            </a:r>
          </a:p>
        </p:txBody>
      </p:sp>
    </p:spTree>
    <p:extLst>
      <p:ext uri="{BB962C8B-B14F-4D97-AF65-F5344CB8AC3E}">
        <p14:creationId xmlns:p14="http://schemas.microsoft.com/office/powerpoint/2010/main" val="1529948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81075" y="1223962"/>
            <a:ext cx="10515600" cy="5634038"/>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Подобное положение дел заставляет задуматься о причинах такого упадка патриотизма. Как оказалось, корень проблемы заключается не столько в отношении молодежи к патриотизму, сколько в отношении ее к власти и государству. Либеральные реформы 90-х годов привели к разрухе и всеобщему социальному упадку. В обстановке, когда подавляющее большинство молодежи считало, что государство не отражает ее интересов, не обеспечивает социальную защиту, не пользуется уважением на международной арене, молодые люди просто не понимали, зачем им нужно такое государство, и почему они обязаны любить его и защищать. Но это чисто экономические причины. Статистика неумолима и она говорит о том, </a:t>
            </a:r>
            <a:r>
              <a:rPr lang="ru-RU" b="1" dirty="0">
                <a:latin typeface="Times New Roman" panose="02020603050405020304" pitchFamily="18" charset="0"/>
                <a:cs typeface="Times New Roman" panose="02020603050405020304" pitchFamily="18" charset="0"/>
              </a:rPr>
              <a:t>что причиной падения патриотизма в молодежной среде явилось отсутствие патриотической идеи в обществе (52,42%)</a:t>
            </a:r>
            <a:r>
              <a:rPr lang="ru-RU" dirty="0">
                <a:latin typeface="Times New Roman" panose="02020603050405020304" pitchFamily="18" charset="0"/>
                <a:cs typeface="Times New Roman" panose="02020603050405020304" pitchFamily="18" charset="0"/>
              </a:rPr>
              <a:t>, второе место занимает отрицательное влияние друзей и сверстников(41,42%), третьей причиной респонденты называют ненормальную обстановку в семье(35,48%).</a:t>
            </a:r>
          </a:p>
        </p:txBody>
      </p:sp>
    </p:spTree>
    <p:extLst>
      <p:ext uri="{BB962C8B-B14F-4D97-AF65-F5344CB8AC3E}">
        <p14:creationId xmlns:p14="http://schemas.microsoft.com/office/powerpoint/2010/main" val="370535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071562"/>
            <a:ext cx="10515600" cy="5662613"/>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Сегодня все больше и больше начинают говорить о патриотизме, о патриотических чувствах россиян. И это закономерно. Любовь к Родине стала мощным эмоциональным побудительным мотивом в общественном сознании, значимом для различных социальных групп. Патриотизм стал своего рода защитной реакцией по отношению к пропагандируемым в последнее десятилетие тезисам, что "Россия неспособна к цивилизованному развитию" и ее ждет "беспросветность впереди". Такой патриотизм называют </a:t>
            </a:r>
            <a:r>
              <a:rPr lang="ru-RU" b="1" i="1" dirty="0">
                <a:latin typeface="Times New Roman" panose="02020603050405020304" pitchFamily="18" charset="0"/>
                <a:cs typeface="Times New Roman" panose="02020603050405020304" pitchFamily="18" charset="0"/>
              </a:rPr>
              <a:t>“реактивным патриотизмом”</a:t>
            </a:r>
            <a:r>
              <a:rPr lang="ru-RU" dirty="0">
                <a:latin typeface="Times New Roman" panose="02020603050405020304" pitchFamily="18" charset="0"/>
                <a:cs typeface="Times New Roman" panose="02020603050405020304" pitchFamily="18" charset="0"/>
              </a:rPr>
              <a:t>. Он возникает как ответная реакция на различного рода национальное, культурное, религиозное, территориальное ущемление. Распад СССР, поражение в «холодной войне», падение авторитета нашей страны на международной арене, локальные военные конфликты, всё это стало питательной средой для роста такого неестественного сознания и чувства, воплощённого в формы образов врагов, предателей, диссидентов и проч.</a:t>
            </a:r>
          </a:p>
        </p:txBody>
      </p:sp>
    </p:spTree>
    <p:extLst>
      <p:ext uri="{BB962C8B-B14F-4D97-AF65-F5344CB8AC3E}">
        <p14:creationId xmlns:p14="http://schemas.microsoft.com/office/powerpoint/2010/main" val="2963034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5350" y="1000125"/>
            <a:ext cx="10515600" cy="5576888"/>
          </a:xfrm>
        </p:spPr>
        <p:txBody>
          <a:bodyPr/>
          <a:lstStyle/>
          <a:p>
            <a:pPr marL="0" indent="0">
              <a:buNone/>
            </a:pPr>
            <a:r>
              <a:rPr lang="ru-RU" dirty="0">
                <a:latin typeface="Times New Roman" panose="02020603050405020304" pitchFamily="18" charset="0"/>
                <a:cs typeface="Times New Roman" panose="02020603050405020304" pitchFamily="18" charset="0"/>
              </a:rPr>
              <a:t>Такой патриотизм ОЧЕНЬ распространен, особенно в молодежной среде. Среди тех, кто называют себя патриотами, таких около 90%. Явление это достаточно опасное, так как у таких людей </a:t>
            </a:r>
            <a:r>
              <a:rPr lang="ru-RU" dirty="0" smtClean="0">
                <a:latin typeface="Times New Roman" panose="02020603050405020304" pitchFamily="18" charset="0"/>
                <a:cs typeface="Times New Roman" panose="02020603050405020304" pitchFamily="18" charset="0"/>
              </a:rPr>
              <a:t>присутствует </a:t>
            </a:r>
            <a:r>
              <a:rPr lang="ru-RU" dirty="0">
                <a:latin typeface="Times New Roman" panose="02020603050405020304" pitchFamily="18" charset="0"/>
                <a:cs typeface="Times New Roman" panose="02020603050405020304" pitchFamily="18" charset="0"/>
              </a:rPr>
              <a:t>некий комплекс неполноценности, его еще называют “Homo </a:t>
            </a:r>
            <a:r>
              <a:rPr lang="ru-RU" dirty="0" err="1">
                <a:latin typeface="Times New Roman" panose="02020603050405020304" pitchFamily="18" charset="0"/>
                <a:cs typeface="Times New Roman" panose="02020603050405020304" pitchFamily="18" charset="0"/>
              </a:rPr>
              <a:t>Soveticus</a:t>
            </a:r>
            <a:r>
              <a:rPr lang="ru-RU" dirty="0">
                <a:latin typeface="Times New Roman" panose="02020603050405020304" pitchFamily="18" charset="0"/>
                <a:cs typeface="Times New Roman" panose="02020603050405020304" pitchFamily="18" charset="0"/>
              </a:rPr>
              <a:t>”. Он проявляется в том, что человек чувствует некое превосходство западного человека, к примеру тот лучше одевается или ездит на более дорогой машине. Защитная реакция может проявляться в самых разных формах – вплоть до крайнего национализма, шовинизма и ксенофобии.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Дошкольное образование, школа должны опираться на разум и нравственность, помогать в ценностных ориентирах, прививать молодому человеку чувство ответственности за народ, государство, сохранение моральных устоев.</a:t>
            </a: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6442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Заключение</a:t>
            </a:r>
            <a:endParaRPr lang="ru-RU" dirty="0"/>
          </a:p>
        </p:txBody>
      </p:sp>
      <p:sp>
        <p:nvSpPr>
          <p:cNvPr id="3" name="Объект 2"/>
          <p:cNvSpPr>
            <a:spLocks noGrp="1"/>
          </p:cNvSpPr>
          <p:nvPr>
            <p:ph idx="1"/>
          </p:nvPr>
        </p:nvSpPr>
        <p:spPr/>
        <p:txBody>
          <a:bodyPr/>
          <a:lstStyle/>
          <a:p>
            <a:pPr marL="0" indent="0">
              <a:buNone/>
            </a:pPr>
            <a:r>
              <a:rPr lang="ru-RU" dirty="0" smtClean="0">
                <a:latin typeface="Times New Roman" panose="02020603050405020304" pitchFamily="18" charset="0"/>
                <a:cs typeface="Times New Roman" panose="02020603050405020304" pitchFamily="18" charset="0"/>
              </a:rPr>
              <a:t>Патриотизм </a:t>
            </a:r>
            <a:r>
              <a:rPr lang="ru-RU" dirty="0">
                <a:latin typeface="Times New Roman" panose="02020603050405020304" pitchFamily="18" charset="0"/>
                <a:cs typeface="Times New Roman" panose="02020603050405020304" pitchFamily="18" charset="0"/>
              </a:rPr>
              <a:t>у современной молодежи переживает не самые легкие времена. Об этом свидетельствует факт концентрации государственного интереса к проблемам воспитания патриотизма у граждан Российской Федерации, что закреплено государственной программой «Патриотическое воспитание граждан Российской Федерации на 2006 –2010 годы». Перечисленные проблемы могут и должны решаться не завтра и не в следующем году, а прямо сейчас. Россия должна либо духовно возродиться, либо исчезнуть. Завтрашний день России зависит от того, насколько выверенными и дальновидными будут принимаемые сегодня меры по воспитанию патриотизма в подрастающем поколении.</a:t>
            </a:r>
          </a:p>
        </p:txBody>
      </p:sp>
    </p:spTree>
    <p:extLst>
      <p:ext uri="{BB962C8B-B14F-4D97-AF65-F5344CB8AC3E}">
        <p14:creationId xmlns:p14="http://schemas.microsoft.com/office/powerpoint/2010/main" val="788109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5350" y="1271588"/>
            <a:ext cx="10515600" cy="5462588"/>
          </a:xfrm>
        </p:spPr>
        <p:txBody>
          <a:bodyPr>
            <a:noAutofit/>
          </a:bodyPr>
          <a:lstStyle/>
          <a:p>
            <a:pPr marL="0" indent="0">
              <a:buNone/>
            </a:pPr>
            <a:r>
              <a:rPr lang="ru-RU" dirty="0">
                <a:latin typeface="Times New Roman" panose="02020603050405020304" pitchFamily="18" charset="0"/>
                <a:cs typeface="Times New Roman" panose="02020603050405020304" pitchFamily="18" charset="0"/>
              </a:rPr>
              <a:t>В современной ситуации развития России, как никогда необходимо возрождение духовности, воспитание населения, особенно молодежи, в духе патриотизма, любви к Отечеству, прекращение пропаганды насилия, жестокости, не свойственного нам образа жизни. За россиянами – великий разум и ратный подвиг предков, могучая культура, а мужества и стойкости, чувства ответственности перед Родиной им не занимать.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Без </a:t>
            </a:r>
            <a:r>
              <a:rPr lang="ru-RU" dirty="0">
                <a:latin typeface="Times New Roman" panose="02020603050405020304" pitchFamily="18" charset="0"/>
                <a:cs typeface="Times New Roman" panose="02020603050405020304" pitchFamily="18" charset="0"/>
              </a:rPr>
              <a:t>подъема гражданского самосознания, патриотического потенциала населения и российской государственности не приходится рассчитывать на успех в Возрождении Отечества.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реализации патриотического воспитания нужны новые концептуальные подходы, прежде всего осознание того, что формирование патриотизма не может занимать второстепенного места или быть предметом спекуляций в политической борьбе.</a:t>
            </a:r>
          </a:p>
        </p:txBody>
      </p:sp>
    </p:spTree>
    <p:extLst>
      <p:ext uri="{BB962C8B-B14F-4D97-AF65-F5344CB8AC3E}">
        <p14:creationId xmlns:p14="http://schemas.microsoft.com/office/powerpoint/2010/main" val="312414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Список литературы</a:t>
            </a:r>
            <a:endParaRPr lang="ru-RU" dirty="0"/>
          </a:p>
        </p:txBody>
      </p:sp>
      <p:sp>
        <p:nvSpPr>
          <p:cNvPr id="3" name="Объект 2"/>
          <p:cNvSpPr>
            <a:spLocks noGrp="1"/>
          </p:cNvSpPr>
          <p:nvPr>
            <p:ph idx="1"/>
          </p:nvPr>
        </p:nvSpPr>
        <p:spPr/>
        <p:txBody>
          <a:bodyPr>
            <a:normAutofit/>
          </a:bodyPr>
          <a:lstStyle/>
          <a:p>
            <a:pPr marL="0" indent="0">
              <a:buNone/>
            </a:pPr>
            <a:r>
              <a:rPr lang="ru-RU" dirty="0" smtClean="0">
                <a:latin typeface="Times New Roman" panose="02020603050405020304" pitchFamily="18" charset="0"/>
                <a:cs typeface="Times New Roman" panose="02020603050405020304" pitchFamily="18" charset="0"/>
              </a:rPr>
              <a:t>-Государственная программа «Патриотическое воспитание граждан Российской Федерации на 2006-2010 годы» (утв. постановлением Правительства РФ от 11.07.2005 г.). URL: http://base.garant.ru/188373/#100 </a:t>
            </a:r>
          </a:p>
          <a:p>
            <a:pPr>
              <a:buFontTx/>
              <a:buChar char="-"/>
            </a:pPr>
            <a:r>
              <a:rPr lang="ru-RU" dirty="0" smtClean="0">
                <a:latin typeface="Times New Roman" panose="02020603050405020304" pitchFamily="18" charset="0"/>
                <a:cs typeface="Times New Roman" panose="02020603050405020304" pitchFamily="18" charset="0"/>
              </a:rPr>
              <a:t>Толстой Л.Н. Патриотизм и правительство / Полное собр. соч. в 90 т. Т. 90. М.: Изд-во художественной литературы, 1958. 444 с</a:t>
            </a:r>
          </a:p>
          <a:p>
            <a:pPr>
              <a:buFontTx/>
              <a:buChar char="-"/>
            </a:pPr>
            <a:r>
              <a:rPr lang="ru-RU" dirty="0" err="1" smtClean="0">
                <a:latin typeface="Times New Roman" panose="02020603050405020304" pitchFamily="18" charset="0"/>
                <a:cs typeface="Times New Roman" panose="02020603050405020304" pitchFamily="18" charset="0"/>
              </a:rPr>
              <a:t>Завгородний</a:t>
            </a:r>
            <a:r>
              <a:rPr lang="ru-RU" dirty="0" smtClean="0">
                <a:latin typeface="Times New Roman" panose="02020603050405020304" pitchFamily="18" charset="0"/>
                <a:cs typeface="Times New Roman" panose="02020603050405020304" pitchFamily="18" charset="0"/>
              </a:rPr>
              <a:t> В.В. Современные методики в </a:t>
            </a:r>
            <a:r>
              <a:rPr lang="ru-RU" dirty="0" err="1" smtClean="0">
                <a:latin typeface="Times New Roman" panose="02020603050405020304" pitchFamily="18" charset="0"/>
                <a:cs typeface="Times New Roman" panose="02020603050405020304" pitchFamily="18" charset="0"/>
              </a:rPr>
              <a:t>военнопатриотическом</a:t>
            </a:r>
            <a:r>
              <a:rPr lang="ru-RU" dirty="0" smtClean="0">
                <a:latin typeface="Times New Roman" panose="02020603050405020304" pitchFamily="18" charset="0"/>
                <a:cs typeface="Times New Roman" panose="02020603050405020304" pitchFamily="18" charset="0"/>
              </a:rPr>
              <a:t> воспитании молодежи / Патриотизм как идеология возрождения России: сб. стат. М.: РИСИ, 2014. </a:t>
            </a:r>
          </a:p>
          <a:p>
            <a:pPr>
              <a:buFontTx/>
              <a:buChar char="-"/>
            </a:pPr>
            <a:r>
              <a:rPr lang="ru-RU" dirty="0" err="1" smtClean="0">
                <a:latin typeface="Times New Roman" panose="02020603050405020304" pitchFamily="18" charset="0"/>
                <a:cs typeface="Times New Roman" panose="02020603050405020304" pitchFamily="18" charset="0"/>
              </a:rPr>
              <a:t>Ш.Попко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В.Л. Патриотическое сознание студенческой молодежи: состояние, тенденции развития: </a:t>
            </a:r>
            <a:r>
              <a:rPr lang="ru-RU" dirty="0" err="1">
                <a:latin typeface="Times New Roman" panose="02020603050405020304" pitchFamily="18" charset="0"/>
                <a:cs typeface="Times New Roman" panose="02020603050405020304" pitchFamily="18" charset="0"/>
              </a:rPr>
              <a:t>Автореф</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дис</a:t>
            </a:r>
            <a:r>
              <a:rPr lang="ru-RU" dirty="0">
                <a:latin typeface="Times New Roman" panose="02020603050405020304" pitchFamily="18" charset="0"/>
                <a:cs typeface="Times New Roman" panose="02020603050405020304" pitchFamily="18" charset="0"/>
              </a:rPr>
              <a:t>. канд. философ. наук.-М.,1992.-20с.</a:t>
            </a:r>
          </a:p>
        </p:txBody>
      </p:sp>
    </p:spTree>
    <p:extLst>
      <p:ext uri="{BB962C8B-B14F-4D97-AF65-F5344CB8AC3E}">
        <p14:creationId xmlns:p14="http://schemas.microsoft.com/office/powerpoint/2010/main" val="177671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Содержание</a:t>
            </a:r>
            <a:endParaRPr lang="ru-RU" dirty="0"/>
          </a:p>
        </p:txBody>
      </p:sp>
      <p:sp>
        <p:nvSpPr>
          <p:cNvPr id="3" name="Объект 2"/>
          <p:cNvSpPr>
            <a:spLocks noGrp="1"/>
          </p:cNvSpPr>
          <p:nvPr>
            <p:ph idx="1"/>
          </p:nvPr>
        </p:nvSpPr>
        <p:spPr/>
        <p:txBody>
          <a:bodyPr/>
          <a:lstStyle/>
          <a:p>
            <a:r>
              <a:rPr lang="ru-RU" dirty="0" smtClean="0"/>
              <a:t>Введение</a:t>
            </a:r>
          </a:p>
          <a:p>
            <a:r>
              <a:rPr lang="ru-RU" dirty="0" smtClean="0"/>
              <a:t>Глава 1. Понятие патриотизма</a:t>
            </a:r>
          </a:p>
          <a:p>
            <a:r>
              <a:rPr lang="ru-RU" dirty="0" smtClean="0"/>
              <a:t>Глава </a:t>
            </a:r>
            <a:r>
              <a:rPr lang="ru-RU" dirty="0"/>
              <a:t>2</a:t>
            </a:r>
            <a:r>
              <a:rPr lang="ru-RU" dirty="0" smtClean="0"/>
              <a:t>. Проблема патриотизма в современной среде молодежи</a:t>
            </a:r>
          </a:p>
          <a:p>
            <a:r>
              <a:rPr lang="ru-RU" dirty="0" smtClean="0"/>
              <a:t>Заключение</a:t>
            </a:r>
          </a:p>
          <a:p>
            <a:r>
              <a:rPr lang="ru-RU" dirty="0" smtClean="0"/>
              <a:t>Список литературы</a:t>
            </a:r>
            <a:endParaRPr lang="ru-RU" dirty="0"/>
          </a:p>
        </p:txBody>
      </p:sp>
    </p:spTree>
    <p:extLst>
      <p:ext uri="{BB962C8B-B14F-4D97-AF65-F5344CB8AC3E}">
        <p14:creationId xmlns:p14="http://schemas.microsoft.com/office/powerpoint/2010/main" val="706899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Объект 2"/>
          <p:cNvSpPr>
            <a:spLocks noGrp="1"/>
          </p:cNvSpPr>
          <p:nvPr>
            <p:ph idx="1"/>
          </p:nvPr>
        </p:nvSpPr>
        <p:spPr>
          <a:xfrm>
            <a:off x="1104293" y="2095781"/>
            <a:ext cx="8946541" cy="4195481"/>
          </a:xfrm>
        </p:spPr>
        <p:txBody>
          <a:bodyPr/>
          <a:lstStyle/>
          <a:p>
            <a:pPr marL="0" indent="0">
              <a:buNone/>
            </a:pPr>
            <a:r>
              <a:rPr lang="ru-RU" dirty="0">
                <a:latin typeface="Times New Roman" panose="02020603050405020304" pitchFamily="18" charset="0"/>
                <a:cs typeface="Times New Roman" panose="02020603050405020304" pitchFamily="18" charset="0"/>
              </a:rPr>
              <a:t>Говоря о таком понятии как патриотизм, я считаю необходимым упомянуть некоторые отличительные особенности современной эпохи. Прежде всего нас интересует нравственное состояние молодежи. Что касается современной ситуации в России, то очевидно, что никогда еще воровство, коррупция, рост криминальных структур, безнаказанность чиновников, пьянство, наркомания и духовное нездоровье общества не достигали таких масштабов, что поставили общество в катастрофическое положение. Никогда еще Россия не была на грани этнического и демографического кризисов, в которых ныне она оказалась в ходе проводимых ею же реформ.</a:t>
            </a:r>
          </a:p>
        </p:txBody>
      </p:sp>
    </p:spTree>
    <p:extLst>
      <p:ext uri="{BB962C8B-B14F-4D97-AF65-F5344CB8AC3E}">
        <p14:creationId xmlns:p14="http://schemas.microsoft.com/office/powerpoint/2010/main" val="376010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54125"/>
            <a:ext cx="10515600" cy="4351338"/>
          </a:xfrm>
        </p:spPr>
        <p:txBody>
          <a:bodyPr>
            <a:normAutofit/>
          </a:bodyPr>
          <a:lstStyle/>
          <a:p>
            <a:pPr marL="0" indent="0">
              <a:buNone/>
            </a:pPr>
            <a:r>
              <a:rPr lang="ru-RU" dirty="0" smtClean="0">
                <a:latin typeface="Times New Roman" panose="02020603050405020304" pitchFamily="18" charset="0"/>
                <a:cs typeface="Times New Roman" panose="02020603050405020304" pitchFamily="18" charset="0"/>
              </a:rPr>
              <a:t>Нынешнее моральное состояние молодежи сейчас может быть охарактеризовано понятием фрустрация. Это и потеря перспективы, и растущие растерянность и тревога, и неуверенность в завтрашнем дне, и чувство безысходности, </a:t>
            </a:r>
            <a:r>
              <a:rPr lang="ru-RU" dirty="0" err="1" smtClean="0">
                <a:latin typeface="Times New Roman" panose="02020603050405020304" pitchFamily="18" charset="0"/>
                <a:cs typeface="Times New Roman" panose="02020603050405020304" pitchFamily="18" charset="0"/>
              </a:rPr>
              <a:t>обманутости</a:t>
            </a:r>
            <a:r>
              <a:rPr lang="ru-RU" dirty="0" smtClean="0">
                <a:latin typeface="Times New Roman" panose="02020603050405020304" pitchFamily="18" charset="0"/>
                <a:cs typeface="Times New Roman" panose="02020603050405020304" pitchFamily="18" charset="0"/>
              </a:rPr>
              <a:t>, доминирующие установки жить «одним днем». Очень большая проблема заключается в том, что сейчас во взрослую жизнь вступает поколение начала 90-х годов, поколение, которое уже не застало Советского Союза с его более менее устоявшимися ценностями, поколение, которое родилось в совершенно другой стране. Изменение системы ценностей не успевало за более быстрым изменением общественных настроений.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888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2488" y="1739900"/>
            <a:ext cx="10515600" cy="4351338"/>
          </a:xfrm>
        </p:spPr>
        <p:txBody>
          <a:bodyPr/>
          <a:lstStyle/>
          <a:p>
            <a:pPr marL="0" indent="0">
              <a:buNone/>
            </a:pPr>
            <a:r>
              <a:rPr lang="ru-RU" dirty="0">
                <a:latin typeface="Times New Roman" panose="02020603050405020304" pitchFamily="18" charset="0"/>
                <a:cs typeface="Times New Roman" panose="02020603050405020304" pitchFamily="18" charset="0"/>
              </a:rPr>
              <a:t>К развитию патриотизма у молодежи относились всё более формально, отбивая тем самым желание быть патриотом и вызывая сомнение в целесообразности данного личностного качества. Развал старой системы воспитания привел к тому, что, не усвоив ценность патриотизма и коллективизма, молодое поколение формировалось на ценностях крайнего индивидуализма и эгоизма. </a:t>
            </a:r>
            <a:endParaRPr lang="ru-RU" dirty="0" smtClean="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С патриотическим воспитанием у нас проблема, потому что о нем вспоминают только тогда, когда нужно выполнить норматив по призыву в армию.</a:t>
            </a:r>
          </a:p>
        </p:txBody>
      </p:sp>
    </p:spTree>
    <p:extLst>
      <p:ext uri="{BB962C8B-B14F-4D97-AF65-F5344CB8AC3E}">
        <p14:creationId xmlns:p14="http://schemas.microsoft.com/office/powerpoint/2010/main" val="401689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5325" y="339726"/>
            <a:ext cx="10515600" cy="5875338"/>
          </a:xfrm>
        </p:spPr>
        <p:txBody>
          <a:bodyPr>
            <a:noAutofit/>
          </a:bodyPr>
          <a:lstStyle/>
          <a:p>
            <a:pPr marL="0" indent="0">
              <a:buNone/>
            </a:pPr>
            <a:r>
              <a:rPr lang="ru-RU" b="1" dirty="0">
                <a:latin typeface="Times New Roman" panose="02020603050405020304" pitchFamily="18" charset="0"/>
                <a:cs typeface="Times New Roman" panose="02020603050405020304" pitchFamily="18" charset="0"/>
              </a:rPr>
              <a:t>Актуальность исследования</a:t>
            </a:r>
            <a:r>
              <a:rPr lang="ru-RU" dirty="0">
                <a:latin typeface="Times New Roman" panose="02020603050405020304" pitchFamily="18" charset="0"/>
                <a:cs typeface="Times New Roman" panose="02020603050405020304" pitchFamily="18" charset="0"/>
              </a:rPr>
              <a:t>. Проблема формирования патриотизма подрастающего поколения приобретает в современных реалиях особую значимость. Залог гарантированного будущего государственного общества зависит от того, насколько хорошо было воспитано поколение граждан-патриотов и как оно усвоило патриотические ценности: любовь к Родине, отстаивание ее интересов, забота о ней и сохранение национальных ценностей</a:t>
            </a:r>
            <a:r>
              <a:rPr lang="ru-RU" dirty="0" smtClean="0">
                <a:latin typeface="Times New Roman" panose="02020603050405020304" pitchFamily="18" charset="0"/>
                <a:cs typeface="Times New Roman" panose="02020603050405020304" pitchFamily="18" charset="0"/>
              </a:rPr>
              <a:t>.</a:t>
            </a:r>
          </a:p>
          <a:p>
            <a:pPr marL="0" indent="0">
              <a:buNone/>
            </a:pPr>
            <a:r>
              <a:rPr lang="ru-RU" b="1" dirty="0" smtClean="0">
                <a:latin typeface="Times New Roman" panose="02020603050405020304" pitchFamily="18" charset="0"/>
                <a:cs typeface="Times New Roman" panose="02020603050405020304" pitchFamily="18" charset="0"/>
              </a:rPr>
              <a:t>Цель</a:t>
            </a:r>
            <a:r>
              <a:rPr lang="ru-RU" dirty="0" smtClean="0">
                <a:latin typeface="Times New Roman" panose="02020603050405020304" pitchFamily="18" charset="0"/>
                <a:cs typeface="Times New Roman" panose="02020603050405020304" pitchFamily="18" charset="0"/>
              </a:rPr>
              <a:t> данного исследования состоит в изучении патриотизма и патриотического воспитания в молодежной среде России, изучение проблематики служению Отечеству. </a:t>
            </a:r>
          </a:p>
          <a:p>
            <a:pPr marL="0" indent="0">
              <a:buNone/>
            </a:pPr>
            <a:r>
              <a:rPr lang="ru-RU" dirty="0" smtClean="0">
                <a:latin typeface="Times New Roman" panose="02020603050405020304" pitchFamily="18" charset="0"/>
                <a:cs typeface="Times New Roman" panose="02020603050405020304" pitchFamily="18" charset="0"/>
              </a:rPr>
              <a:t>Для достижения поставленной цели необходимо решить следующие </a:t>
            </a:r>
            <a:r>
              <a:rPr lang="ru-RU" b="1" dirty="0" smtClean="0">
                <a:latin typeface="Times New Roman" panose="02020603050405020304" pitchFamily="18" charset="0"/>
                <a:cs typeface="Times New Roman" panose="02020603050405020304" pitchFamily="18" charset="0"/>
              </a:rPr>
              <a:t>задачи</a:t>
            </a:r>
            <a:r>
              <a:rPr lang="ru-RU" dirty="0" smtClean="0">
                <a:latin typeface="Times New Roman" panose="02020603050405020304" pitchFamily="18" charset="0"/>
                <a:cs typeface="Times New Roman" panose="02020603050405020304" pitchFamily="18" charset="0"/>
              </a:rPr>
              <a:t>: </a:t>
            </a:r>
          </a:p>
          <a:p>
            <a:pPr marL="0" indent="0">
              <a:buNone/>
            </a:pPr>
            <a:r>
              <a:rPr lang="ru-RU" dirty="0" smtClean="0">
                <a:latin typeface="Times New Roman" panose="02020603050405020304" pitchFamily="18" charset="0"/>
                <a:cs typeface="Times New Roman" panose="02020603050405020304" pitchFamily="18" charset="0"/>
              </a:rPr>
              <a:t>а) выявить теоретико-методологические аспекты патриотизма; </a:t>
            </a:r>
          </a:p>
          <a:p>
            <a:pPr marL="0" indent="0">
              <a:buNone/>
            </a:pPr>
            <a:r>
              <a:rPr lang="ru-RU" dirty="0">
                <a:latin typeface="Times New Roman" panose="02020603050405020304" pitchFamily="18" charset="0"/>
                <a:cs typeface="Times New Roman" panose="02020603050405020304" pitchFamily="18" charset="0"/>
              </a:rPr>
              <a:t>б</a:t>
            </a:r>
            <a:r>
              <a:rPr lang="ru-RU" dirty="0" smtClean="0">
                <a:latin typeface="Times New Roman" panose="02020603050405020304" pitchFamily="18" charset="0"/>
                <a:cs typeface="Times New Roman" panose="02020603050405020304" pitchFamily="18" charset="0"/>
              </a:rPr>
              <a:t>) изучить патриотизм молодежи в </a:t>
            </a:r>
            <a:r>
              <a:rPr lang="ru-RU" dirty="0" smtClean="0">
                <a:latin typeface="Times New Roman" panose="02020603050405020304" pitchFamily="18" charset="0"/>
                <a:cs typeface="Times New Roman" panose="02020603050405020304" pitchFamily="18" charset="0"/>
              </a:rPr>
              <a:t>России;</a:t>
            </a:r>
          </a:p>
          <a:p>
            <a:pPr marL="0" indent="0">
              <a:buNone/>
            </a:pPr>
            <a:r>
              <a:rPr lang="ru-RU" dirty="0" smtClean="0">
                <a:latin typeface="Times New Roman" panose="02020603050405020304" pitchFamily="18" charset="0"/>
                <a:cs typeface="Times New Roman" panose="02020603050405020304" pitchFamily="18" charset="0"/>
              </a:rPr>
              <a:t>Практическая значимость: работа может быть использована преподавателями и студентами в изучении проблемы патриотического воспитания нынешних школьников, студентов.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915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Глава 1. Понятие патриотизма</a:t>
            </a:r>
            <a:endParaRPr lang="ru-RU" dirty="0"/>
          </a:p>
        </p:txBody>
      </p:sp>
      <p:sp>
        <p:nvSpPr>
          <p:cNvPr id="3" name="Объект 2"/>
          <p:cNvSpPr>
            <a:spLocks noGrp="1"/>
          </p:cNvSpPr>
          <p:nvPr>
            <p:ph idx="1"/>
          </p:nvPr>
        </p:nvSpPr>
        <p:spPr/>
        <p:txBody>
          <a:bodyPr/>
          <a:lstStyle/>
          <a:p>
            <a:pPr marL="0" indent="0">
              <a:buNone/>
            </a:pPr>
            <a:r>
              <a:rPr lang="ru-RU" dirty="0" smtClean="0">
                <a:latin typeface="Times New Roman" panose="02020603050405020304" pitchFamily="18" charset="0"/>
                <a:cs typeface="Times New Roman" panose="02020603050405020304" pitchFamily="18" charset="0"/>
              </a:rPr>
              <a:t>Формирование и развитие патриотизма в России имеет длительную историю. Оно связанно со становлением культуры страны и национального самосознания, выражающееся в чувствах любви, гордости и преданности своему Отечеству, его истории, культуре, традициям и быту, в чувстве нравственного долга его защиты, а также в признании самобытности других сообществ, в осознании их права на самобытность и существование без конфронтации друг с другом. Многие исследователи, изучавшие данную проблему, не могли прийти к единому мнению о сущности этого ключевого понятия.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23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атриотизм-это социальное явление, которое имеет большую устойчивость и долгую жизнь в народе, даже при его разрушении, а также он необходим каждой стране без исключения. Истинный и духовный в своей сущности патриотизм предполагает бескорыстное, беззаветное служение Отечеству.</a:t>
            </a:r>
          </a:p>
          <a:p>
            <a:pPr marL="0" indent="0">
              <a:buNone/>
            </a:pPr>
            <a:r>
              <a:rPr lang="ru-RU" dirty="0" smtClean="0">
                <a:latin typeface="Times New Roman" panose="02020603050405020304" pitchFamily="18" charset="0"/>
                <a:cs typeface="Times New Roman" panose="02020603050405020304" pitchFamily="18" charset="0"/>
              </a:rPr>
              <a:t>Патриотизм – это результат воспитания подрастающего поколения, которое хочет и умеет любить свою Родину и верно служить до конца.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253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Глава 2. Проблема патриотизма в среде современной молодежи</a:t>
            </a:r>
            <a:endParaRPr lang="ru-RU" dirty="0"/>
          </a:p>
        </p:txBody>
      </p:sp>
      <p:sp>
        <p:nvSpPr>
          <p:cNvPr id="3" name="Объект 2"/>
          <p:cNvSpPr>
            <a:spLocks noGrp="1"/>
          </p:cNvSpPr>
          <p:nvPr>
            <p:ph idx="1"/>
          </p:nvPr>
        </p:nvSpPr>
        <p:spPr/>
        <p:txBody>
          <a:bodyPr/>
          <a:lstStyle/>
          <a:p>
            <a:pPr marL="0" indent="0">
              <a:buNone/>
            </a:pPr>
            <a:r>
              <a:rPr lang="ru-RU" dirty="0">
                <a:latin typeface="Times New Roman" panose="02020603050405020304" pitchFamily="18" charset="0"/>
                <a:cs typeface="Times New Roman" panose="02020603050405020304" pitchFamily="18" charset="0"/>
              </a:rPr>
              <a:t>Основные проблемы патриотического воспитания</a:t>
            </a:r>
            <a:r>
              <a:rPr lang="ru-RU" dirty="0" smtClean="0">
                <a:latin typeface="Times New Roman" panose="02020603050405020304" pitchFamily="18" charset="0"/>
                <a:cs typeface="Times New Roman" panose="02020603050405020304" pitchFamily="18" charset="0"/>
              </a:rPr>
              <a:t>:</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Отсутствие у молодых людей духовно-нравственных ценностей.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 Слабые </a:t>
            </a:r>
            <a:r>
              <a:rPr lang="ru-RU" dirty="0">
                <a:latin typeface="Times New Roman" panose="02020603050405020304" pitchFamily="18" charset="0"/>
                <a:cs typeface="Times New Roman" panose="02020603050405020304" pitchFamily="18" charset="0"/>
              </a:rPr>
              <a:t>познания в области культуры, истории.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Недостаточная работа воспитателей по военно-гражданской тематике</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547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58</TotalTime>
  <Words>1039</Words>
  <Application>Microsoft Office PowerPoint</Application>
  <PresentationFormat>Широкоэкранный</PresentationFormat>
  <Paragraphs>42</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Century Gothic</vt:lpstr>
      <vt:lpstr>Times New Roman</vt:lpstr>
      <vt:lpstr>Wingdings 3</vt:lpstr>
      <vt:lpstr>Ион</vt:lpstr>
      <vt:lpstr>МИНПРОСВЕЩЕНИЯ РОССИИ ФЕДЕРАЛЬНОЕ ГОСУДАРСТВЕННОЕ БЮДЖЕТНОЕ ОБРАЗОВАТЕЛЬНОЕ УЧРЕЖДЕНИЕ ВЫСШЕГО ОБРАЗОВАНИЯ «БАШКИРСКИЙ ГОСУДАРСТВЕННЫЙ ПЕДАГОГИЧЕСКИЙ УНИВЕРСИТЕТ ИМ.М.АКМУЛЛЫ»   ФАКУЛЬТЕТ ПСИХОЛОГИИ Кафедра общей и педагогической психологии  Направление подготовки 44.03.02. «Психолого-педагогическое образование», направленность (профиль) «Психология образование», 3 курс ОЗО    КАЗЫРГАЛИНА РАДМИЛА РАДИКОВНА ПРОБЛЕМА СЛУЖЕНИЮ ОТЕЧЕСТВУ В СРЕДЕ СОВРЕМЕННОЙ УЧАЩЕЙСЯ МОЛОДЕЖИ   Научный руководитель:  Скрябина Л.С.    Уфа 2022 </vt:lpstr>
      <vt:lpstr>Содержание</vt:lpstr>
      <vt:lpstr>Введение</vt:lpstr>
      <vt:lpstr>Презентация PowerPoint</vt:lpstr>
      <vt:lpstr>Презентация PowerPoint</vt:lpstr>
      <vt:lpstr>Презентация PowerPoint</vt:lpstr>
      <vt:lpstr>Глава 1. Понятие патриотизма</vt:lpstr>
      <vt:lpstr>Презентация PowerPoint</vt:lpstr>
      <vt:lpstr>Глава 2. Проблема патриотизма в среде современной молодежи</vt:lpstr>
      <vt:lpstr>Презентация PowerPoint</vt:lpstr>
      <vt:lpstr>Презентация PowerPoint</vt:lpstr>
      <vt:lpstr>Презентация PowerPoint</vt:lpstr>
      <vt:lpstr>Презентация PowerPoint</vt:lpstr>
      <vt:lpstr>Заключение</vt:lpstr>
      <vt:lpstr>Презентация PowerPoint</vt:lpstr>
      <vt:lpstr>Список литературы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7</cp:revision>
  <dcterms:created xsi:type="dcterms:W3CDTF">2022-05-16T17:12:29Z</dcterms:created>
  <dcterms:modified xsi:type="dcterms:W3CDTF">2022-05-16T18:11:34Z</dcterms:modified>
</cp:coreProperties>
</file>