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26"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4C71EC6-210F-42DE-9C53-41977AD35B3D}" type="datetimeFigureOut">
              <a:rPr lang="ru-RU" smtClean="0"/>
              <a:t>16.05.2022</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4C71EC6-210F-42DE-9C53-41977AD35B3D}" type="datetimeFigureOut">
              <a:rPr lang="ru-RU" smtClean="0"/>
              <a:t>16.05.2022</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19B0651-EE4F-4900-A07F-96A6BFA9D0F0}" type="slidenum">
              <a:rPr lang="ru-RU" smtClean="0"/>
              <a:t>‹#›</a:t>
            </a:fld>
            <a:endParaRPr lang="ru-RU"/>
          </a:p>
        </p:txBody>
      </p:sp>
      <p:sp>
        <p:nvSpPr>
          <p:cNvPr id="10" name="Title 9"/>
          <p:cNvSpPr>
            <a:spLocks noGrp="1"/>
          </p:cNvSpPr>
          <p:nvPr>
            <p:ph type="title"/>
          </p:nvPr>
        </p:nvSpPr>
        <p:spPr/>
        <p:txBody>
          <a:body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4C71EC6-210F-42DE-9C53-41977AD35B3D}" type="datetimeFigureOut">
              <a:rPr lang="ru-RU" smtClean="0"/>
              <a:t>16.05.2022</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C71EC6-210F-42DE-9C53-41977AD35B3D}" type="datetimeFigureOut">
              <a:rPr lang="ru-RU" smtClean="0"/>
              <a:t>16.05.2022</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4C71EC6-210F-42DE-9C53-41977AD35B3D}" type="datetimeFigureOut">
              <a:rPr lang="ru-RU" smtClean="0"/>
              <a:t>16.05.2022</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19B0651-EE4F-4900-A07F-96A6BFA9D0F0}" type="slidenum">
              <a:rPr lang="ru-RU" smtClean="0"/>
              <a:t>‹#›</a:t>
            </a:fld>
            <a:endParaRPr lang="ru-RU"/>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ru-RU" smtClean="0"/>
              <a:t>Образец заголовка</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B4C71EC6-210F-42DE-9C53-41977AD35B3D}" type="datetimeFigureOut">
              <a:rPr lang="ru-RU" smtClean="0"/>
              <a:t>16.05.2022</a:t>
            </a:fld>
            <a:endParaRPr lang="ru-RU"/>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79512" y="116632"/>
            <a:ext cx="8712968" cy="6480720"/>
          </a:xfrm>
        </p:spPr>
        <p:txBody>
          <a:bodyPr>
            <a:normAutofit fontScale="70000" lnSpcReduction="20000"/>
          </a:bodyPr>
          <a:lstStyle/>
          <a:p>
            <a:r>
              <a:rPr lang="ru-RU" b="1" dirty="0"/>
              <a:t>МИНПРОСВЕЩЕНИЯ РОССИИ</a:t>
            </a:r>
            <a:endParaRPr lang="ru-RU" dirty="0"/>
          </a:p>
          <a:p>
            <a:r>
              <a:rPr lang="ru-RU" b="1" dirty="0"/>
              <a:t>Федеральное государственное бюджетное образовательное учреждение высшего образования </a:t>
            </a:r>
            <a:endParaRPr lang="ru-RU" dirty="0"/>
          </a:p>
          <a:p>
            <a:r>
              <a:rPr lang="ru-RU" b="1" dirty="0"/>
              <a:t>«Башкирский государственный педагогический университет </a:t>
            </a:r>
            <a:endParaRPr lang="ru-RU" dirty="0"/>
          </a:p>
          <a:p>
            <a:r>
              <a:rPr lang="ru-RU" b="1" dirty="0"/>
              <a:t>им. М. </a:t>
            </a:r>
            <a:r>
              <a:rPr lang="ru-RU" b="1" dirty="0" err="1"/>
              <a:t>Акмуллы</a:t>
            </a:r>
            <a:r>
              <a:rPr lang="ru-RU" b="1" dirty="0"/>
              <a:t>»</a:t>
            </a:r>
            <a:endParaRPr lang="ru-RU" dirty="0"/>
          </a:p>
          <a:p>
            <a:r>
              <a:rPr lang="ru-RU" b="1" dirty="0"/>
              <a:t>(ФГБОУ ВО «БГПУ им. М. </a:t>
            </a:r>
            <a:r>
              <a:rPr lang="ru-RU" b="1" dirty="0" err="1"/>
              <a:t>Акмуллы</a:t>
            </a:r>
            <a:r>
              <a:rPr lang="ru-RU" b="1" dirty="0"/>
              <a:t>»)</a:t>
            </a:r>
            <a:endParaRPr lang="ru-RU" dirty="0"/>
          </a:p>
          <a:p>
            <a:r>
              <a:rPr lang="ru-RU" b="1" dirty="0"/>
              <a:t> </a:t>
            </a:r>
            <a:endParaRPr lang="ru-RU" dirty="0"/>
          </a:p>
          <a:p>
            <a:r>
              <a:rPr lang="ru-RU" dirty="0"/>
              <a:t> </a:t>
            </a:r>
          </a:p>
          <a:p>
            <a:r>
              <a:rPr lang="ru-RU" b="1" dirty="0"/>
              <a:t>Факультет психологии</a:t>
            </a:r>
            <a:endParaRPr lang="ru-RU" dirty="0"/>
          </a:p>
          <a:p>
            <a:r>
              <a:rPr lang="ru-RU" dirty="0"/>
              <a:t> </a:t>
            </a:r>
          </a:p>
          <a:p>
            <a:r>
              <a:rPr lang="ru-RU" dirty="0"/>
              <a:t> </a:t>
            </a:r>
          </a:p>
          <a:p>
            <a:r>
              <a:rPr lang="ru-RU" dirty="0"/>
              <a:t> </a:t>
            </a:r>
          </a:p>
          <a:p>
            <a:r>
              <a:rPr lang="ru-RU" b="1" dirty="0"/>
              <a:t> </a:t>
            </a:r>
            <a:endParaRPr lang="ru-RU" dirty="0"/>
          </a:p>
          <a:p>
            <a:r>
              <a:rPr lang="ru-RU" b="1" dirty="0"/>
              <a:t>НАУЧНО-ИССЛЕДОВАТЕЛЬСКАЯ РАБОТА</a:t>
            </a:r>
            <a:endParaRPr lang="ru-RU" dirty="0"/>
          </a:p>
          <a:p>
            <a:r>
              <a:rPr lang="ru-RU" dirty="0"/>
              <a:t>На тему:</a:t>
            </a:r>
          </a:p>
          <a:p>
            <a:r>
              <a:rPr lang="ru-RU" dirty="0"/>
              <a:t>«Школа будущего</a:t>
            </a:r>
            <a:r>
              <a:rPr lang="ru-RU" dirty="0" smtClean="0"/>
              <a:t>»</a:t>
            </a:r>
          </a:p>
          <a:p>
            <a:endParaRPr lang="ru-RU" dirty="0"/>
          </a:p>
          <a:p>
            <a:r>
              <a:rPr lang="ru-RU" dirty="0"/>
              <a:t> </a:t>
            </a:r>
            <a:r>
              <a:rPr lang="ru-RU" dirty="0"/>
              <a:t>Студент        </a:t>
            </a:r>
            <a:r>
              <a:rPr lang="ru-RU" u="sng" dirty="0" err="1"/>
              <a:t>Давлетшина</a:t>
            </a:r>
            <a:r>
              <a:rPr lang="ru-RU" u="sng" dirty="0"/>
              <a:t> (</a:t>
            </a:r>
            <a:r>
              <a:rPr lang="ru-RU" u="sng" dirty="0" err="1"/>
              <a:t>Гайнутдинова</a:t>
            </a:r>
            <a:r>
              <a:rPr lang="ru-RU" u="sng" dirty="0"/>
              <a:t>) </a:t>
            </a:r>
            <a:r>
              <a:rPr lang="ru-RU" u="sng" dirty="0" err="1"/>
              <a:t>Элиза</a:t>
            </a:r>
            <a:r>
              <a:rPr lang="ru-RU" u="sng" dirty="0"/>
              <a:t> </a:t>
            </a:r>
            <a:r>
              <a:rPr lang="ru-RU" u="sng" dirty="0" err="1"/>
              <a:t>Шагитовна</a:t>
            </a:r>
            <a:endParaRPr lang="ru-RU" dirty="0"/>
          </a:p>
          <a:p>
            <a:r>
              <a:rPr lang="ru-RU" dirty="0" smtClean="0"/>
              <a:t>Курс </a:t>
            </a:r>
            <a:r>
              <a:rPr lang="ru-RU" u="sng" dirty="0"/>
              <a:t>3</a:t>
            </a:r>
            <a:r>
              <a:rPr lang="ru-RU" dirty="0"/>
              <a:t>   группа </a:t>
            </a:r>
            <a:r>
              <a:rPr lang="ru-RU" dirty="0" err="1" smtClean="0"/>
              <a:t>З</a:t>
            </a:r>
            <a:r>
              <a:rPr lang="ru-RU" u="sng" dirty="0" err="1" smtClean="0"/>
              <a:t>ППОПОс</a:t>
            </a:r>
            <a:r>
              <a:rPr lang="ru-RU" u="sng" dirty="0" smtClean="0"/>
              <a:t> </a:t>
            </a:r>
            <a:r>
              <a:rPr lang="ru-RU" u="sng" dirty="0"/>
              <a:t>31-19</a:t>
            </a:r>
            <a:endParaRPr lang="ru-RU" dirty="0"/>
          </a:p>
          <a:p>
            <a:r>
              <a:rPr lang="ru-RU" dirty="0"/>
              <a:t> </a:t>
            </a:r>
          </a:p>
          <a:p>
            <a:r>
              <a:rPr lang="ru-RU" dirty="0"/>
              <a:t> </a:t>
            </a:r>
          </a:p>
          <a:p>
            <a:r>
              <a:rPr lang="ru-RU" dirty="0"/>
              <a:t>Руководитель: </a:t>
            </a:r>
            <a:r>
              <a:rPr lang="ru-RU" u="sng" dirty="0"/>
              <a:t>Лидия Сергеевна Скрябина</a:t>
            </a:r>
            <a:endParaRPr lang="ru-RU" dirty="0"/>
          </a:p>
          <a:p>
            <a:r>
              <a:rPr lang="ru-RU" dirty="0"/>
              <a:t>  </a:t>
            </a:r>
          </a:p>
          <a:p>
            <a:endParaRPr lang="ru-RU" dirty="0"/>
          </a:p>
          <a:p>
            <a:endParaRPr lang="ru-RU" dirty="0"/>
          </a:p>
        </p:txBody>
      </p:sp>
    </p:spTree>
    <p:extLst>
      <p:ext uri="{BB962C8B-B14F-4D97-AF65-F5344CB8AC3E}">
        <p14:creationId xmlns:p14="http://schemas.microsoft.com/office/powerpoint/2010/main" val="2036604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23528" y="0"/>
            <a:ext cx="8280920" cy="6309320"/>
          </a:xfrm>
        </p:spPr>
        <p:txBody>
          <a:bodyPr>
            <a:normAutofit/>
          </a:bodyPr>
          <a:lstStyle/>
          <a:p>
            <a:pPr marL="45720" indent="0">
              <a:buNone/>
            </a:pPr>
            <a:r>
              <a:rPr lang="ru-RU" b="1" dirty="0"/>
              <a:t>Введение</a:t>
            </a:r>
            <a:endParaRPr lang="ru-RU" dirty="0"/>
          </a:p>
          <a:p>
            <a:pPr marL="45720" indent="0">
              <a:buNone/>
            </a:pPr>
            <a:r>
              <a:rPr lang="ru-RU" b="1" dirty="0"/>
              <a:t> </a:t>
            </a:r>
            <a:endParaRPr lang="ru-RU" dirty="0"/>
          </a:p>
          <a:p>
            <a:pPr marL="45720" indent="0">
              <a:buNone/>
            </a:pPr>
            <a:r>
              <a:rPr lang="ru-RU" dirty="0"/>
              <a:t>Школа - это не просто набор знаний, это не только уроки и перемены. Это целых 11 лет жизни.</a:t>
            </a:r>
          </a:p>
          <a:p>
            <a:pPr marL="45720" indent="0">
              <a:buNone/>
            </a:pPr>
            <a:r>
              <a:rPr lang="ru-RU" dirty="0"/>
              <a:t>Одна из наиболее острых проблем современного образования - борьба с нарастающим информационным хаосом. С расширением сферы действий и интенсивности научно-технического прогресса очень быстро растет количество связей и между людьми и, особенно, между различными областями знаний. Но количество информации, которое при этом обрушивается на человека, растет многократно быстрее. В результате необходимая (а не только полезная) информация тонет в хаосе "шумов", и при современных методах отбора информации, то есть при существующей системе образования, бывает практически невозможно выявить нужный сигнал, тем более его интерпретировать.</a:t>
            </a:r>
          </a:p>
          <a:p>
            <a:endParaRPr lang="ru-RU" dirty="0"/>
          </a:p>
        </p:txBody>
      </p:sp>
    </p:spTree>
    <p:extLst>
      <p:ext uri="{BB962C8B-B14F-4D97-AF65-F5344CB8AC3E}">
        <p14:creationId xmlns:p14="http://schemas.microsoft.com/office/powerpoint/2010/main" val="7830104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395536" y="116632"/>
            <a:ext cx="8136904" cy="5688632"/>
          </a:xfrm>
        </p:spPr>
        <p:txBody>
          <a:bodyPr>
            <a:normAutofit/>
          </a:bodyPr>
          <a:lstStyle/>
          <a:p>
            <a:pPr marL="45720" indent="0">
              <a:buNone/>
            </a:pPr>
            <a:r>
              <a:rPr lang="ru-RU" dirty="0" smtClean="0"/>
              <a:t>Актуальность:</a:t>
            </a:r>
            <a:r>
              <a:rPr lang="ru-RU" dirty="0"/>
              <a:t> обозначена вызовами социальных и технических предпосылок к изменению традиционной системы обучения. Социальные предпосылки знаменуются окончанием эпохи Просвещения, начавшейся двести лет назад. Последние двести лет мы - жители Земли - жили с ощущением, что существует некий общественный идеал, к которому нужно стремиться. Различные идеологии - коммунистическая, либеральная, националистическая - утверждали некий общественный идеал, и задача общества была передать его детям. Сегодня идеологии умерли. В такой ситуации школа не знает, чему учить. Важнейшая техническая предпосылка для возникновения новой парадигмы образования - интернет, который сегодня доступен для ежеминутного пользования.</a:t>
            </a:r>
          </a:p>
          <a:p>
            <a:pPr marL="45720" indent="0">
              <a:buNone/>
            </a:pPr>
            <a:endParaRPr lang="ru-RU" dirty="0"/>
          </a:p>
        </p:txBody>
      </p:sp>
    </p:spTree>
    <p:extLst>
      <p:ext uri="{BB962C8B-B14F-4D97-AF65-F5344CB8AC3E}">
        <p14:creationId xmlns:p14="http://schemas.microsoft.com/office/powerpoint/2010/main" val="35552072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0"/>
            <a:ext cx="8856984" cy="6813376"/>
          </a:xfrm>
        </p:spPr>
        <p:txBody>
          <a:bodyPr>
            <a:normAutofit fontScale="85000" lnSpcReduction="10000"/>
          </a:bodyPr>
          <a:lstStyle/>
          <a:p>
            <a:r>
              <a:rPr lang="ru-RU" dirty="0"/>
              <a:t>Школы Будущего, мною был выведен следующий собирательный образ.</a:t>
            </a:r>
          </a:p>
          <a:p>
            <a:r>
              <a:rPr lang="ru-RU" dirty="0"/>
              <a:t>Школа будет состоять из учебных блоков для начальной школы, среднего звена и старшей ступени. Причем начальная ступень отделена от средней и старшей. В корпусе для начальных классов будет игровая комната и живой уголок. У старшеклассников будут лекционные залы и разнообразные лаборатории. И, конечно, свой профессиональный спортивный зал, а также стадион для соревнований, концертный и танцевальный залы.</a:t>
            </a:r>
          </a:p>
          <a:p>
            <a:r>
              <a:rPr lang="ru-RU" dirty="0"/>
              <a:t>Каждый класс оснащен современным оборудованием. В учебных кабинетах установлены автоматизированные рабочие места с проекторами и досками с обратной связью. Все учащиеся и учителя имеют индивидуальные надежные компьютеры-ноутбуки, которые, в свою очередь, имеют беспроводной доступ к школьной информационной сети и глобальной сети Интернет. У школы должен быть свой издательский центр, фото-киностудия, </a:t>
            </a:r>
            <a:r>
              <a:rPr lang="ru-RU" dirty="0" err="1"/>
              <a:t>медиатека</a:t>
            </a:r>
            <a:r>
              <a:rPr lang="ru-RU" dirty="0"/>
              <a:t>, Интернет-клуб, медицинский блок.</a:t>
            </a:r>
          </a:p>
          <a:p>
            <a:r>
              <a:rPr lang="ru-RU" dirty="0"/>
              <a:t>Учащиеся имеют возможность выбрать тот профиль, к которому они имеют склонности и способности. Причем все учащиеся могут обучаться на желаемом профиле, т. е. по своим индивидуальным планам.</a:t>
            </a:r>
          </a:p>
          <a:p>
            <a:r>
              <a:rPr lang="ru-RU" dirty="0"/>
              <a:t>Необходимо ввести в образовательную программу дополнительные предметы, а именно – Этикет и Основы делового общения. На этапе начальной школы, на этом предмете необходимо рассмотреть элементарные понятия и правила поведения. Чтобы малыши не уставали, проводить уроки в форме ролевой игры.</a:t>
            </a:r>
          </a:p>
          <a:p>
            <a:pPr marL="45720" indent="0">
              <a:buNone/>
            </a:pPr>
            <a:endParaRPr lang="ru-RU" dirty="0"/>
          </a:p>
        </p:txBody>
      </p:sp>
    </p:spTree>
    <p:extLst>
      <p:ext uri="{BB962C8B-B14F-4D97-AF65-F5344CB8AC3E}">
        <p14:creationId xmlns:p14="http://schemas.microsoft.com/office/powerpoint/2010/main" val="81158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0" y="0"/>
            <a:ext cx="7543800" cy="6597352"/>
          </a:xfrm>
        </p:spPr>
        <p:txBody>
          <a:bodyPr>
            <a:normAutofit fontScale="92500" lnSpcReduction="20000"/>
          </a:bodyPr>
          <a:lstStyle/>
          <a:p>
            <a:r>
              <a:rPr lang="ru-RU" dirty="0"/>
              <a:t>Что для меня школа будущего? Школа, где ребенку уютно, комфортно, где он ощущает себя успешным человеком независимо от полученных отметок. Современные дети совершенно не такие, какими были мы 20 лет назад. Наши дети быстрее нас осваивают новинки бытовой техники, «с пеленок» могут пользоваться компьютером и пультом от телевизора. Современный ребенок живет в мире электронной культуры. В связи с этим меняется и роль учителя в информационной культуре – сегодня он, скорее, координатор информационного потока, а значит, ему необходимо владеть современными методиками и новыми образовательными технологиями, чтобы общаться на одном языке с ребенком.</a:t>
            </a:r>
          </a:p>
          <a:p>
            <a:r>
              <a:rPr lang="ru-RU" dirty="0"/>
              <a:t>Бурное развитие новых информационных технологий и внедрение их в нашей стране наложили отпечаток на развитие личности современного ребенка. Сегодня в традиционную схему «учитель – ученик – учебник» вводится новое звено – компьютер, а в систему образования – компьютерное обучение. Одной из основных частей информатизации образования является использование информационных технологий в образовательных дисциплинах. Из вышесказанного можно сделать вывод, что это наше будущее и его нельзя бояться, а нужно идти в одну ногу.</a:t>
            </a:r>
          </a:p>
          <a:p>
            <a:pPr marL="45720" indent="0">
              <a:buNone/>
            </a:pPr>
            <a:endParaRPr lang="ru-RU" dirty="0"/>
          </a:p>
        </p:txBody>
      </p:sp>
    </p:spTree>
    <p:extLst>
      <p:ext uri="{BB962C8B-B14F-4D97-AF65-F5344CB8AC3E}">
        <p14:creationId xmlns:p14="http://schemas.microsoft.com/office/powerpoint/2010/main" val="1657145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07504" y="116632"/>
            <a:ext cx="8712968" cy="6408712"/>
          </a:xfrm>
        </p:spPr>
        <p:txBody>
          <a:bodyPr>
            <a:normAutofit fontScale="77500" lnSpcReduction="20000"/>
          </a:bodyPr>
          <a:lstStyle/>
          <a:p>
            <a:pPr marL="45720" indent="0">
              <a:buNone/>
            </a:pPr>
            <a:r>
              <a:rPr lang="ru-RU" dirty="0"/>
              <a:t>В школе будущего к традиционным урокам необходимо добавить и дистанционное обучение, благодаря которому ученики смогут получать знания даже тогда, когда здоровье ребенка не позволяет ему ходить в школу. Например, в мире уже создан робот, который сможет присутствовать на занятиях, передавая увиденное и услышанное своему владельцу. С помощью этого устройства ученик может также передвигаться по коридорам из класса в класс и даже общаться с друзьями. Так же, благодаря </a:t>
            </a:r>
            <a:r>
              <a:rPr lang="ru-RU" dirty="0" err="1"/>
              <a:t>вебинарам</a:t>
            </a:r>
            <a:r>
              <a:rPr lang="ru-RU" dirty="0"/>
              <a:t>, можно обучать детей и иностранному языку, причем, в данном случае, в роли учителя может выступать и носитель языка, ведь нет лучшего способа научить детей иностранному языку, чем предоставить им учителя, для которого эта речь – родная.</a:t>
            </a:r>
          </a:p>
          <a:p>
            <a:pPr marL="45720" indent="0">
              <a:buNone/>
            </a:pPr>
            <a:r>
              <a:rPr lang="ru-RU" dirty="0"/>
              <a:t>Несмотря на все плюсы инновационных технологий, в школе будущего необходимы и занятия, в которых будет преобладать живое общение: культурные и спортивные мероприятия, секции и кружки по интересам.</a:t>
            </a:r>
          </a:p>
          <a:p>
            <a:pPr marL="45720" indent="0">
              <a:buNone/>
            </a:pPr>
            <a:r>
              <a:rPr lang="ru-RU" dirty="0"/>
              <a:t>Таким образом, обобщая вышесказанное, можно сказать, что в моем понимании Школа Будущего - это:</a:t>
            </a:r>
          </a:p>
          <a:p>
            <a:pPr marL="45720" indent="0">
              <a:buNone/>
            </a:pPr>
            <a:r>
              <a:rPr lang="ru-RU" dirty="0"/>
              <a:t>• высокое качество преподавания, достигнутое через новые методы взаимодействия в педагогической деятельности педагога и ребенка;</a:t>
            </a:r>
          </a:p>
          <a:p>
            <a:pPr marL="45720" indent="0">
              <a:buNone/>
            </a:pPr>
            <a:r>
              <a:rPr lang="ru-RU" dirty="0"/>
              <a:t>• развивающаяся система образования;</a:t>
            </a:r>
          </a:p>
          <a:p>
            <a:pPr marL="45720" indent="0">
              <a:buNone/>
            </a:pPr>
            <a:r>
              <a:rPr lang="ru-RU" dirty="0"/>
              <a:t>• универсальность подходов к обучению;</a:t>
            </a:r>
          </a:p>
          <a:p>
            <a:pPr marL="45720" indent="0">
              <a:buNone/>
            </a:pPr>
            <a:r>
              <a:rPr lang="ru-RU" dirty="0"/>
              <a:t>• инновационная деятельность педагога при подготовке к уроку;</a:t>
            </a:r>
          </a:p>
          <a:p>
            <a:pPr marL="45720" indent="0">
              <a:buNone/>
            </a:pPr>
            <a:r>
              <a:rPr lang="ru-RU" dirty="0"/>
              <a:t>• творческое решение нестандартных задач образования педагогом и ребенком в их совместном труде;</a:t>
            </a:r>
          </a:p>
          <a:p>
            <a:pPr marL="45720" indent="0">
              <a:buNone/>
            </a:pPr>
            <a:r>
              <a:rPr lang="ru-RU" dirty="0"/>
              <a:t>• внеурочное совместное творчество педагога и ребенка;</a:t>
            </a:r>
          </a:p>
          <a:p>
            <a:pPr marL="45720" indent="0">
              <a:buNone/>
            </a:pPr>
            <a:r>
              <a:rPr lang="ru-RU" dirty="0"/>
              <a:t>• совместная организация культурных, спортивных мероприятий;</a:t>
            </a:r>
          </a:p>
          <a:p>
            <a:pPr marL="45720" indent="0">
              <a:buNone/>
            </a:pPr>
            <a:r>
              <a:rPr lang="ru-RU" dirty="0"/>
              <a:t>• военно-патриотическое и духовно-нравственное воспитание школьников.</a:t>
            </a:r>
          </a:p>
          <a:p>
            <a:endParaRPr lang="ru-RU" dirty="0"/>
          </a:p>
        </p:txBody>
      </p:sp>
    </p:spTree>
    <p:extLst>
      <p:ext uri="{BB962C8B-B14F-4D97-AF65-F5344CB8AC3E}">
        <p14:creationId xmlns:p14="http://schemas.microsoft.com/office/powerpoint/2010/main" val="1258138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sz="quarter" idx="13"/>
          </p:nvPr>
        </p:nvSpPr>
        <p:spPr>
          <a:xfrm>
            <a:off x="1143000" y="731520"/>
            <a:ext cx="7677472" cy="5577800"/>
          </a:xfrm>
        </p:spPr>
        <p:txBody>
          <a:bodyPr>
            <a:normAutofit fontScale="70000" lnSpcReduction="20000"/>
          </a:bodyPr>
          <a:lstStyle/>
          <a:p>
            <a:pPr marL="45720" indent="0">
              <a:buNone/>
            </a:pPr>
            <a:r>
              <a:rPr lang="ru-RU" b="1" dirty="0"/>
              <a:t>Заключение</a:t>
            </a:r>
          </a:p>
          <a:p>
            <a:pPr marL="45720" indent="0">
              <a:buNone/>
            </a:pPr>
            <a:r>
              <a:rPr lang="ru-RU" b="1" dirty="0"/>
              <a:t>Так какой же должна быть Школа будущего? На чем она основана?</a:t>
            </a:r>
          </a:p>
          <a:p>
            <a:pPr marL="45720" indent="0">
              <a:buNone/>
            </a:pPr>
            <a:r>
              <a:rPr lang="ru-RU" b="1" dirty="0"/>
              <a:t>Во-первых, на потребностях учеников в программах обучения, направленных на достижение качественного образования и овладение практическими умениями самостоятельно решать проблемы в различных областях жизни и профессиональной деятельности.</a:t>
            </a:r>
          </a:p>
          <a:p>
            <a:pPr marL="45720" indent="0">
              <a:buNone/>
            </a:pPr>
            <a:r>
              <a:rPr lang="ru-RU" b="1" dirty="0"/>
              <a:t>Во-вторых, на желании родителей обеспечить условия для максимального развития школьников, в соответствии с их потенциальными возможностями.</a:t>
            </a:r>
          </a:p>
          <a:p>
            <a:pPr marL="45720" indent="0">
              <a:buNone/>
            </a:pPr>
            <a:r>
              <a:rPr lang="ru-RU" b="1" dirty="0"/>
              <a:t>В-третьих, на помощи педагогов в обеспечении возможностей повышения профессиональной компетентности, возможностей творческой самореализации в образовательном процессе. И все это на базе учреждения с индивидуальной образовательной моделью, способствующей развитию школы.</a:t>
            </a:r>
          </a:p>
          <a:p>
            <a:pPr marL="45720" indent="0">
              <a:buNone/>
            </a:pPr>
            <a:r>
              <a:rPr lang="ru-RU" b="1" dirty="0"/>
              <a:t>Таким образом, выпускник Школы Будущего станет высоко образованным человеком готовым с легкостью применить свои знания на практике при поступлении в вуз или другие учебные заведения. А также он будет психически и физически развит и работоспособен. Выпускник социально адаптирован и готов к встрече с обществом вне школы, гармонично развит духовно и культурно.</a:t>
            </a:r>
          </a:p>
          <a:p>
            <a:pPr marL="45720" indent="0">
              <a:buNone/>
            </a:pPr>
            <a:r>
              <a:rPr lang="ru-RU" b="1" dirty="0"/>
              <a:t>Соответственно можно будет говорить о формировании нового типа личности, способной к продуктивной творческой деятельности в сфере науки, культуры, общественных отношений.</a:t>
            </a:r>
          </a:p>
          <a:p>
            <a:endParaRPr lang="ru-RU" dirty="0"/>
          </a:p>
        </p:txBody>
      </p:sp>
    </p:spTree>
    <p:extLst>
      <p:ext uri="{BB962C8B-B14F-4D97-AF65-F5344CB8AC3E}">
        <p14:creationId xmlns:p14="http://schemas.microsoft.com/office/powerpoint/2010/main" val="1393259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2204864"/>
            <a:ext cx="6512511" cy="1143000"/>
          </a:xfrm>
        </p:spPr>
        <p:txBody>
          <a:bodyPr/>
          <a:lstStyle/>
          <a:p>
            <a:pPr marL="0" indent="0">
              <a:buNone/>
            </a:pPr>
            <a:r>
              <a:rPr lang="ru-RU" dirty="0" smtClean="0"/>
              <a:t>Спасибо за Внимание!</a:t>
            </a:r>
            <a:endParaRPr lang="ru-RU" dirty="0"/>
          </a:p>
        </p:txBody>
      </p:sp>
    </p:spTree>
    <p:extLst>
      <p:ext uri="{BB962C8B-B14F-4D97-AF65-F5344CB8AC3E}">
        <p14:creationId xmlns:p14="http://schemas.microsoft.com/office/powerpoint/2010/main" val="391427260"/>
      </p:ext>
    </p:extLst>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0</TotalTime>
  <Words>190</Words>
  <Application>Microsoft Office PowerPoint</Application>
  <PresentationFormat>Экран (4:3)</PresentationFormat>
  <Paragraphs>53</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Воздушный поток</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User</cp:lastModifiedBy>
  <cp:revision>2</cp:revision>
  <dcterms:created xsi:type="dcterms:W3CDTF">2022-05-16T18:04:48Z</dcterms:created>
  <dcterms:modified xsi:type="dcterms:W3CDTF">2022-05-16T18:15:36Z</dcterms:modified>
</cp:coreProperties>
</file>