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57" r:id="rId4"/>
    <p:sldId id="258" r:id="rId5"/>
    <p:sldId id="259" r:id="rId6"/>
    <p:sldId id="263" r:id="rId7"/>
    <p:sldId id="264" r:id="rId8"/>
    <p:sldId id="260" r:id="rId9"/>
    <p:sldId id="261" r:id="rId10"/>
    <p:sldId id="265" r:id="rId11"/>
    <p:sldId id="266" r:id="rId12"/>
    <p:sldId id="267" r:id="rId13"/>
    <p:sldId id="268" r:id="rId14"/>
    <p:sldId id="269" r:id="rId15"/>
    <p:sldId id="274" r:id="rId16"/>
    <p:sldId id="270" r:id="rId17"/>
    <p:sldId id="273" r:id="rId18"/>
    <p:sldId id="272"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FE024B20-02BD-4801-AAFE-E987ADF6D0AB}">
          <p14:sldIdLst/>
        </p14:section>
        <p14:section name="Раздел без заголовка" id="{6F648CBD-39DB-43A1-83ED-9D15D9E866A5}">
          <p14:sldIdLst>
            <p14:sldId id="256"/>
            <p14:sldId id="262"/>
            <p14:sldId id="257"/>
            <p14:sldId id="258"/>
            <p14:sldId id="259"/>
            <p14:sldId id="263"/>
            <p14:sldId id="264"/>
            <p14:sldId id="260"/>
            <p14:sldId id="261"/>
            <p14:sldId id="265"/>
            <p14:sldId id="266"/>
            <p14:sldId id="267"/>
            <p14:sldId id="268"/>
            <p14:sldId id="269"/>
            <p14:sldId id="274"/>
            <p14:sldId id="270"/>
            <p14:sldId id="273"/>
            <p14:sldId id="27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4" d="100"/>
          <a:sy n="44" d="100"/>
        </p:scale>
        <p:origin x="-2088" y="-5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16.05.2022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16.05.2022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16.05.2022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16.05.2022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hh.ru/article/proforientation_promo?from=article_2567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roforientatsia.ru/career-guidance/chto-takoe-proforientatsiya/" TargetMode="External"/><Relationship Id="rId2" Type="http://schemas.openxmlformats.org/officeDocument/2006/relationships/hyperlink" Target="https://vestniknews.ru/intervyu-i-stati/4484-4064html" TargetMode="External"/><Relationship Id="rId1" Type="http://schemas.openxmlformats.org/officeDocument/2006/relationships/slideLayout" Target="../slideLayouts/slideLayout2.xml"/><Relationship Id="rId6" Type="http://schemas.openxmlformats.org/officeDocument/2006/relationships/hyperlink" Target="https://cyberleninka.ru/article/n/proforientatsiya-molodyozhi-v-sovremennom-rossiyskom-obschestve-sostoyanie-i-puti-razvitiya" TargetMode="External"/><Relationship Id="rId5" Type="http://schemas.openxmlformats.org/officeDocument/2006/relationships/hyperlink" Target="https://www.bibliofond.ru/view.aspx?id=908651" TargetMode="External"/><Relationship Id="rId4" Type="http://schemas.openxmlformats.org/officeDocument/2006/relationships/hyperlink" Target="https://ufa.hh.ru/article/2567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sz="2800" dirty="0"/>
          </a:p>
        </p:txBody>
      </p:sp>
      <p:sp>
        <p:nvSpPr>
          <p:cNvPr id="3" name="Подзаголовок 2"/>
          <p:cNvSpPr>
            <a:spLocks noGrp="1"/>
          </p:cNvSpPr>
          <p:nvPr>
            <p:ph sz="quarter" idx="13"/>
          </p:nvPr>
        </p:nvSpPr>
        <p:spPr>
          <a:xfrm>
            <a:off x="683568" y="4077072"/>
            <a:ext cx="7560840" cy="2520280"/>
          </a:xfrm>
        </p:spPr>
        <p:txBody>
          <a:bodyPr>
            <a:normAutofit fontScale="85000" lnSpcReduction="20000"/>
          </a:bodyPr>
          <a:lstStyle/>
          <a:p>
            <a:pPr marL="0" indent="0">
              <a:buNone/>
            </a:pPr>
            <a:endParaRPr lang="ru-RU" sz="4200" dirty="0"/>
          </a:p>
          <a:p>
            <a:pPr marL="0" indent="0" algn="r">
              <a:buNone/>
            </a:pPr>
            <a:endParaRPr lang="ru-RU" sz="1900" dirty="0" smtClean="0"/>
          </a:p>
          <a:p>
            <a:pPr marL="0" indent="0" algn="r">
              <a:buNone/>
            </a:pPr>
            <a:r>
              <a:rPr lang="ru-RU" sz="1900" dirty="0" smtClean="0"/>
              <a:t>Белозерова Надежда Ивановна</a:t>
            </a:r>
          </a:p>
          <a:p>
            <a:pPr marL="0" indent="0" algn="r">
              <a:buNone/>
            </a:pPr>
            <a:r>
              <a:rPr lang="ru-RU" sz="1900" dirty="0" smtClean="0"/>
              <a:t>Студент 3 курса</a:t>
            </a:r>
          </a:p>
          <a:p>
            <a:pPr marL="0" indent="0" algn="r">
              <a:buNone/>
            </a:pPr>
            <a:r>
              <a:rPr lang="ru-RU" sz="1900" dirty="0" smtClean="0"/>
              <a:t>Кафедры Психология образования</a:t>
            </a:r>
          </a:p>
          <a:p>
            <a:pPr marL="0" indent="0" algn="r">
              <a:buNone/>
            </a:pPr>
            <a:r>
              <a:rPr lang="ru-RU" sz="1900" dirty="0" smtClean="0"/>
              <a:t>Скрябина Лидия Сергеевна</a:t>
            </a:r>
          </a:p>
          <a:p>
            <a:pPr marL="0" indent="0" algn="ctr">
              <a:buNone/>
            </a:pPr>
            <a:endParaRPr lang="ru-RU" sz="2900" dirty="0" smtClean="0"/>
          </a:p>
          <a:p>
            <a:pPr marL="0" indent="0" algn="ctr">
              <a:buNone/>
            </a:pPr>
            <a:r>
              <a:rPr lang="ru-RU" sz="1900" dirty="0" smtClean="0"/>
              <a:t>Уфа 2022</a:t>
            </a:r>
          </a:p>
        </p:txBody>
      </p:sp>
      <p:sp>
        <p:nvSpPr>
          <p:cNvPr id="4" name="Объект 3"/>
          <p:cNvSpPr>
            <a:spLocks noGrp="1"/>
          </p:cNvSpPr>
          <p:nvPr>
            <p:ph sz="quarter" idx="14"/>
          </p:nvPr>
        </p:nvSpPr>
        <p:spPr>
          <a:xfrm>
            <a:off x="683568" y="2679192"/>
            <a:ext cx="7783776" cy="1253864"/>
          </a:xfrm>
        </p:spPr>
        <p:txBody>
          <a:bodyPr/>
          <a:lstStyle/>
          <a:p>
            <a:pPr marL="0" indent="0">
              <a:buNone/>
            </a:pPr>
            <a:r>
              <a:rPr lang="ru-RU" sz="2800" dirty="0">
                <a:solidFill>
                  <a:srgbClr val="000000"/>
                </a:solidFill>
                <a:latin typeface="Arial"/>
                <a:ea typeface="+mj-ea"/>
                <a:cs typeface="+mj-cs"/>
              </a:rPr>
              <a:t>Ориентация современной молодежи на выбор профессии </a:t>
            </a:r>
            <a:r>
              <a:rPr lang="ru-RU" sz="2800" dirty="0" smtClean="0">
                <a:solidFill>
                  <a:srgbClr val="000000"/>
                </a:solidFill>
                <a:latin typeface="Arial"/>
                <a:ea typeface="+mj-ea"/>
                <a:cs typeface="+mj-cs"/>
              </a:rPr>
              <a:t>будущего</a:t>
            </a:r>
            <a:endParaRPr lang="ru-RU" dirty="0"/>
          </a:p>
        </p:txBody>
      </p:sp>
    </p:spTree>
    <p:extLst>
      <p:ext uri="{BB962C8B-B14F-4D97-AF65-F5344CB8AC3E}">
        <p14:creationId xmlns:p14="http://schemas.microsoft.com/office/powerpoint/2010/main" val="3521312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0" lvl="0" indent="0">
              <a:buClr>
                <a:srgbClr val="31B6FD"/>
              </a:buClr>
              <a:buNone/>
            </a:pPr>
            <a:r>
              <a:rPr lang="ru-RU" sz="2800" dirty="0">
                <a:solidFill>
                  <a:srgbClr val="222222"/>
                </a:solidFill>
                <a:latin typeface="Monotype Corsiva" pitchFamily="66" charset="0"/>
              </a:rPr>
              <a:t>К счастью многие понимают всю важность выбора профессии и устраивают различные мероприятия, направленные на выявление у учеников склонностей и способностей к той или иной профессии. В числе таких мероприятий можно назвать психологические тестирования, экскурсии на предприятия, уроки с презентациями профессий и многое другое.</a:t>
            </a:r>
            <a:endParaRPr lang="ru-RU" sz="2800" dirty="0">
              <a:solidFill>
                <a:srgbClr val="073E87"/>
              </a:solidFill>
              <a:latin typeface="Monotype Corsiva" pitchFamily="66" charset="0"/>
            </a:endParaRPr>
          </a:p>
          <a:p>
            <a:endParaRPr lang="ru-RU" sz="2800"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dirty="0"/>
          </a:p>
        </p:txBody>
      </p:sp>
    </p:spTree>
    <p:extLst>
      <p:ext uri="{BB962C8B-B14F-4D97-AF65-F5344CB8AC3E}">
        <p14:creationId xmlns:p14="http://schemas.microsoft.com/office/powerpoint/2010/main" val="3476749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2060848"/>
            <a:ext cx="7740849" cy="4065315"/>
          </a:xfrm>
        </p:spPr>
        <p:txBody>
          <a:bodyPr>
            <a:normAutofit fontScale="92500" lnSpcReduction="10000"/>
          </a:bodyPr>
          <a:lstStyle/>
          <a:p>
            <a:r>
              <a:rPr lang="ru-RU" dirty="0">
                <a:solidFill>
                  <a:srgbClr val="000000"/>
                </a:solidFill>
                <a:latin typeface="Monotype Corsiva" pitchFamily="66" charset="0"/>
              </a:rPr>
              <a:t>В 2019 г. Научно-исследовательским центром профессионального образования и систем квалификаций ФИРО </a:t>
            </a:r>
            <a:r>
              <a:rPr lang="ru-RU" dirty="0" err="1">
                <a:solidFill>
                  <a:srgbClr val="000000"/>
                </a:solidFill>
                <a:latin typeface="Monotype Corsiva" pitchFamily="66" charset="0"/>
              </a:rPr>
              <a:t>РАНХиГС</a:t>
            </a:r>
            <a:r>
              <a:rPr lang="ru-RU" dirty="0">
                <a:solidFill>
                  <a:srgbClr val="000000"/>
                </a:solidFill>
                <a:latin typeface="Monotype Corsiva" pitchFamily="66" charset="0"/>
              </a:rPr>
              <a:t> проведено мониторинговое исследование сформированности региональных моделей профессиональной ориентации и качества </a:t>
            </a:r>
            <a:r>
              <a:rPr lang="ru-RU" dirty="0" err="1">
                <a:solidFill>
                  <a:srgbClr val="000000"/>
                </a:solidFill>
                <a:latin typeface="Monotype Corsiva" pitchFamily="66" charset="0"/>
              </a:rPr>
              <a:t>профориентационной</a:t>
            </a:r>
            <a:r>
              <a:rPr lang="ru-RU" dirty="0">
                <a:solidFill>
                  <a:srgbClr val="000000"/>
                </a:solidFill>
                <a:latin typeface="Monotype Corsiva" pitchFamily="66" charset="0"/>
              </a:rPr>
              <a:t> работы. Определены две проблемные зоны </a:t>
            </a:r>
            <a:r>
              <a:rPr lang="ru-RU" dirty="0" err="1">
                <a:solidFill>
                  <a:srgbClr val="000000"/>
                </a:solidFill>
                <a:latin typeface="Monotype Corsiva" pitchFamily="66" charset="0"/>
              </a:rPr>
              <a:t>профориентационной</a:t>
            </a:r>
            <a:r>
              <a:rPr lang="ru-RU" dirty="0">
                <a:solidFill>
                  <a:srgbClr val="000000"/>
                </a:solidFill>
                <a:latin typeface="Monotype Corsiva" pitchFamily="66" charset="0"/>
              </a:rPr>
              <a:t> работы с детьми и молодёжью. </a:t>
            </a:r>
            <a:endParaRPr lang="ru-RU" dirty="0" smtClean="0">
              <a:solidFill>
                <a:srgbClr val="000000"/>
              </a:solidFill>
              <a:latin typeface="Monotype Corsiva" pitchFamily="66" charset="0"/>
            </a:endParaRPr>
          </a:p>
          <a:p>
            <a:r>
              <a:rPr lang="ru-RU" dirty="0" smtClean="0">
                <a:solidFill>
                  <a:srgbClr val="000000"/>
                </a:solidFill>
                <a:latin typeface="Monotype Corsiva" pitchFamily="66" charset="0"/>
              </a:rPr>
              <a:t>Во-первых</a:t>
            </a:r>
            <a:r>
              <a:rPr lang="ru-RU" dirty="0">
                <a:solidFill>
                  <a:srgbClr val="000000"/>
                </a:solidFill>
                <a:latin typeface="Monotype Corsiva" pitchFamily="66" charset="0"/>
              </a:rPr>
              <a:t>, избыточная насыщенность </a:t>
            </a:r>
            <a:r>
              <a:rPr lang="ru-RU" dirty="0" err="1">
                <a:solidFill>
                  <a:srgbClr val="000000"/>
                </a:solidFill>
                <a:latin typeface="Monotype Corsiva" pitchFamily="66" charset="0"/>
              </a:rPr>
              <a:t>профориентационной</a:t>
            </a:r>
            <a:r>
              <a:rPr lang="ru-RU" dirty="0">
                <a:solidFill>
                  <a:srgbClr val="000000"/>
                </a:solidFill>
                <a:latin typeface="Monotype Corsiva" pitchFamily="66" charset="0"/>
              </a:rPr>
              <a:t> среды сочетается с её неупорядоченностью. </a:t>
            </a:r>
            <a:endParaRPr lang="ru-RU" dirty="0" smtClean="0">
              <a:solidFill>
                <a:srgbClr val="000000"/>
              </a:solidFill>
              <a:latin typeface="Monotype Corsiva" pitchFamily="66" charset="0"/>
            </a:endParaRPr>
          </a:p>
          <a:p>
            <a:r>
              <a:rPr lang="ru-RU" dirty="0" smtClean="0">
                <a:solidFill>
                  <a:srgbClr val="000000"/>
                </a:solidFill>
                <a:latin typeface="Monotype Corsiva" pitchFamily="66" charset="0"/>
              </a:rPr>
              <a:t>Во-вторых</a:t>
            </a:r>
            <a:r>
              <a:rPr lang="ru-RU" dirty="0">
                <a:solidFill>
                  <a:srgbClr val="000000"/>
                </a:solidFill>
                <a:latin typeface="Monotype Corsiva" pitchFamily="66" charset="0"/>
              </a:rPr>
              <a:t>, существующие региональные модели профориентации нацелены на подготовку школьников к выбору профессий сегодняшнего, а то и вчерашнего дня, ориентируясь на имеющиеся данные о востребованных профессиях в экономике региона.</a:t>
            </a:r>
            <a:endParaRPr lang="ru-RU"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dirty="0"/>
          </a:p>
        </p:txBody>
      </p:sp>
    </p:spTree>
    <p:extLst>
      <p:ext uri="{BB962C8B-B14F-4D97-AF65-F5344CB8AC3E}">
        <p14:creationId xmlns:p14="http://schemas.microsoft.com/office/powerpoint/2010/main" val="3684829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16832"/>
            <a:ext cx="7732381" cy="4464495"/>
          </a:xfrm>
        </p:spPr>
        <p:txBody>
          <a:bodyPr>
            <a:normAutofit/>
          </a:bodyPr>
          <a:lstStyle/>
          <a:p>
            <a:r>
              <a:rPr lang="ru-RU" sz="2000" b="1" dirty="0">
                <a:solidFill>
                  <a:srgbClr val="111111"/>
                </a:solidFill>
                <a:effectLst>
                  <a:outerShdw blurRad="38100" dist="38100" dir="2700000" algn="tl">
                    <a:srgbClr val="000000">
                      <a:alpha val="43137"/>
                    </a:srgbClr>
                  </a:outerShdw>
                </a:effectLst>
                <a:latin typeface="Monotype Corsiva" pitchFamily="66" charset="0"/>
              </a:rPr>
              <a:t>Типичные ошибки выбора </a:t>
            </a:r>
            <a:r>
              <a:rPr lang="ru-RU" sz="2000" b="1" dirty="0" smtClean="0">
                <a:solidFill>
                  <a:srgbClr val="111111"/>
                </a:solidFill>
                <a:effectLst>
                  <a:outerShdw blurRad="38100" dist="38100" dir="2700000" algn="tl">
                    <a:srgbClr val="000000">
                      <a:alpha val="43137"/>
                    </a:srgbClr>
                  </a:outerShdw>
                </a:effectLst>
                <a:latin typeface="Monotype Corsiva" pitchFamily="66" charset="0"/>
              </a:rPr>
              <a:t>профессии:</a:t>
            </a:r>
          </a:p>
          <a:p>
            <a:endParaRPr lang="ru-RU" sz="1800" b="1" dirty="0">
              <a:solidFill>
                <a:srgbClr val="111111"/>
              </a:solidFill>
              <a:effectLst>
                <a:outerShdw blurRad="38100" dist="38100" dir="2700000" algn="tl">
                  <a:srgbClr val="000000">
                    <a:alpha val="43137"/>
                  </a:srgbClr>
                </a:outerShdw>
              </a:effectLst>
              <a:latin typeface="Monotype Corsiva" pitchFamily="66" charset="0"/>
            </a:endParaRPr>
          </a:p>
          <a:p>
            <a:pPr>
              <a:buFont typeface="+mj-lt"/>
              <a:buAutoNum type="arabicPeriod"/>
            </a:pPr>
            <a:r>
              <a:rPr lang="ru-RU" sz="1800" b="1" dirty="0">
                <a:solidFill>
                  <a:srgbClr val="222222"/>
                </a:solidFill>
                <a:latin typeface="Monotype Corsiva" pitchFamily="66" charset="0"/>
              </a:rPr>
              <a:t>Ориентация на престижность профессии</a:t>
            </a:r>
            <a:r>
              <a:rPr lang="ru-RU" sz="1800" dirty="0">
                <a:solidFill>
                  <a:srgbClr val="222222"/>
                </a:solidFill>
                <a:latin typeface="Monotype Corsiva" pitchFamily="66" charset="0"/>
              </a:rPr>
              <a:t> </a:t>
            </a:r>
            <a:endParaRPr lang="ru-RU" sz="1800" dirty="0" smtClean="0">
              <a:solidFill>
                <a:srgbClr val="222222"/>
              </a:solidFill>
              <a:latin typeface="Monotype Corsiva" pitchFamily="66" charset="0"/>
            </a:endParaRPr>
          </a:p>
          <a:p>
            <a:pPr>
              <a:buFont typeface="+mj-lt"/>
              <a:buAutoNum type="arabicPeriod"/>
            </a:pPr>
            <a:r>
              <a:rPr lang="ru-RU" sz="1800" b="1" dirty="0" smtClean="0">
                <a:solidFill>
                  <a:srgbClr val="222222"/>
                </a:solidFill>
                <a:latin typeface="Monotype Corsiva" pitchFamily="66" charset="0"/>
              </a:rPr>
              <a:t>Выбор </a:t>
            </a:r>
            <a:r>
              <a:rPr lang="ru-RU" sz="1800" b="1" dirty="0">
                <a:solidFill>
                  <a:srgbClr val="222222"/>
                </a:solidFill>
                <a:latin typeface="Monotype Corsiva" pitchFamily="66" charset="0"/>
              </a:rPr>
              <a:t>под давлением окружающих</a:t>
            </a:r>
            <a:r>
              <a:rPr lang="ru-RU" sz="1800" dirty="0">
                <a:solidFill>
                  <a:srgbClr val="222222"/>
                </a:solidFill>
                <a:latin typeface="Monotype Corsiva" pitchFamily="66" charset="0"/>
              </a:rPr>
              <a:t> </a:t>
            </a:r>
          </a:p>
          <a:p>
            <a:pPr>
              <a:buFont typeface="+mj-lt"/>
              <a:buAutoNum type="arabicPeriod"/>
            </a:pPr>
            <a:r>
              <a:rPr lang="ru-RU" sz="1800" b="1" dirty="0">
                <a:solidFill>
                  <a:srgbClr val="222222"/>
                </a:solidFill>
                <a:latin typeface="Monotype Corsiva" pitchFamily="66" charset="0"/>
              </a:rPr>
              <a:t>Пойти учиться «за компанию»</a:t>
            </a:r>
            <a:r>
              <a:rPr lang="ru-RU" sz="1800" dirty="0">
                <a:solidFill>
                  <a:srgbClr val="222222"/>
                </a:solidFill>
                <a:latin typeface="Monotype Corsiva" pitchFamily="66" charset="0"/>
              </a:rPr>
              <a:t> </a:t>
            </a:r>
          </a:p>
          <a:p>
            <a:pPr>
              <a:buFont typeface="+mj-lt"/>
              <a:buAutoNum type="arabicPeriod"/>
            </a:pPr>
            <a:r>
              <a:rPr lang="ru-RU" sz="1800" b="1" dirty="0">
                <a:solidFill>
                  <a:srgbClr val="222222"/>
                </a:solidFill>
                <a:latin typeface="Monotype Corsiva" pitchFamily="66" charset="0"/>
              </a:rPr>
              <a:t>Идти по стопам своего кумира</a:t>
            </a:r>
            <a:r>
              <a:rPr lang="ru-RU" sz="1800" dirty="0">
                <a:solidFill>
                  <a:srgbClr val="222222"/>
                </a:solidFill>
                <a:latin typeface="Monotype Corsiva" pitchFamily="66" charset="0"/>
              </a:rPr>
              <a:t> </a:t>
            </a:r>
            <a:endParaRPr lang="ru-RU" sz="1800" dirty="0" smtClean="0">
              <a:solidFill>
                <a:srgbClr val="222222"/>
              </a:solidFill>
              <a:latin typeface="Monotype Corsiva" pitchFamily="66" charset="0"/>
            </a:endParaRPr>
          </a:p>
          <a:p>
            <a:pPr>
              <a:buFont typeface="+mj-lt"/>
              <a:buAutoNum type="arabicPeriod"/>
            </a:pPr>
            <a:r>
              <a:rPr lang="ru-RU" sz="1800" b="1" dirty="0" smtClean="0">
                <a:solidFill>
                  <a:srgbClr val="222222"/>
                </a:solidFill>
                <a:latin typeface="Monotype Corsiva" pitchFamily="66" charset="0"/>
              </a:rPr>
              <a:t>Желание </a:t>
            </a:r>
            <a:r>
              <a:rPr lang="ru-RU" sz="1800" b="1" dirty="0">
                <a:solidFill>
                  <a:srgbClr val="222222"/>
                </a:solidFill>
                <a:latin typeface="Monotype Corsiva" pitchFamily="66" charset="0"/>
              </a:rPr>
              <a:t>учиться только в определённом месте</a:t>
            </a:r>
            <a:r>
              <a:rPr lang="ru-RU" sz="1800" dirty="0">
                <a:solidFill>
                  <a:srgbClr val="222222"/>
                </a:solidFill>
                <a:latin typeface="Monotype Corsiva" pitchFamily="66" charset="0"/>
              </a:rPr>
              <a:t> </a:t>
            </a:r>
            <a:endParaRPr lang="ru-RU" sz="1800" dirty="0" smtClean="0">
              <a:solidFill>
                <a:srgbClr val="222222"/>
              </a:solidFill>
              <a:latin typeface="Monotype Corsiva" pitchFamily="66" charset="0"/>
            </a:endParaRPr>
          </a:p>
          <a:p>
            <a:pPr>
              <a:buFont typeface="+mj-lt"/>
              <a:buAutoNum type="arabicPeriod"/>
            </a:pPr>
            <a:r>
              <a:rPr lang="ru-RU" sz="1800" b="1" dirty="0" smtClean="0">
                <a:solidFill>
                  <a:srgbClr val="222222"/>
                </a:solidFill>
                <a:latin typeface="Monotype Corsiva" pitchFamily="66" charset="0"/>
              </a:rPr>
              <a:t>Устаревшая </a:t>
            </a:r>
            <a:r>
              <a:rPr lang="ru-RU" sz="1800" b="1" dirty="0">
                <a:solidFill>
                  <a:srgbClr val="222222"/>
                </a:solidFill>
                <a:latin typeface="Monotype Corsiva" pitchFamily="66" charset="0"/>
              </a:rPr>
              <a:t>или неправильная информация о </a:t>
            </a:r>
            <a:r>
              <a:rPr lang="ru-RU" sz="1800" b="1" dirty="0" smtClean="0">
                <a:solidFill>
                  <a:srgbClr val="222222"/>
                </a:solidFill>
                <a:latin typeface="Monotype Corsiva" pitchFamily="66" charset="0"/>
              </a:rPr>
              <a:t>профессии</a:t>
            </a:r>
          </a:p>
          <a:p>
            <a:pPr>
              <a:buFont typeface="+mj-lt"/>
              <a:buAutoNum type="arabicPeriod"/>
            </a:pPr>
            <a:r>
              <a:rPr lang="ru-RU" sz="1800" b="1" dirty="0" err="1" smtClean="0">
                <a:solidFill>
                  <a:srgbClr val="222222"/>
                </a:solidFill>
                <a:latin typeface="Monotype Corsiva" pitchFamily="66" charset="0"/>
              </a:rPr>
              <a:t>Учитывание</a:t>
            </a:r>
            <a:r>
              <a:rPr lang="ru-RU" sz="1800" b="1" dirty="0" smtClean="0">
                <a:solidFill>
                  <a:srgbClr val="222222"/>
                </a:solidFill>
                <a:latin typeface="Monotype Corsiva" pitchFamily="66" charset="0"/>
              </a:rPr>
              <a:t> </a:t>
            </a:r>
            <a:r>
              <a:rPr lang="ru-RU" sz="1800" b="1" dirty="0">
                <a:solidFill>
                  <a:srgbClr val="222222"/>
                </a:solidFill>
                <a:latin typeface="Monotype Corsiva" pitchFamily="66" charset="0"/>
              </a:rPr>
              <a:t>только видимой стороны</a:t>
            </a:r>
            <a:r>
              <a:rPr lang="ru-RU" sz="1800" dirty="0">
                <a:solidFill>
                  <a:srgbClr val="222222"/>
                </a:solidFill>
                <a:latin typeface="Monotype Corsiva" pitchFamily="66" charset="0"/>
              </a:rPr>
              <a:t> </a:t>
            </a:r>
            <a:endParaRPr lang="ru-RU" sz="1800" dirty="0" smtClean="0">
              <a:solidFill>
                <a:srgbClr val="222222"/>
              </a:solidFill>
              <a:latin typeface="Monotype Corsiva" pitchFamily="66" charset="0"/>
            </a:endParaRPr>
          </a:p>
          <a:p>
            <a:pPr>
              <a:buFont typeface="+mj-lt"/>
              <a:buAutoNum type="arabicPeriod"/>
            </a:pPr>
            <a:r>
              <a:rPr lang="ru-RU" sz="1800" b="1" dirty="0" smtClean="0">
                <a:solidFill>
                  <a:srgbClr val="222222"/>
                </a:solidFill>
                <a:latin typeface="Monotype Corsiva" pitchFamily="66" charset="0"/>
              </a:rPr>
              <a:t>Отсутствие </a:t>
            </a:r>
            <a:r>
              <a:rPr lang="ru-RU" sz="1800" b="1" dirty="0">
                <a:solidFill>
                  <a:srgbClr val="222222"/>
                </a:solidFill>
                <a:latin typeface="Monotype Corsiva" pitchFamily="66" charset="0"/>
              </a:rPr>
              <a:t>желания разобраться в себе</a:t>
            </a:r>
            <a:r>
              <a:rPr lang="ru-RU" sz="1800" dirty="0">
                <a:solidFill>
                  <a:srgbClr val="222222"/>
                </a:solidFill>
                <a:latin typeface="Monotype Corsiva" pitchFamily="66" charset="0"/>
              </a:rPr>
              <a:t> </a:t>
            </a:r>
            <a:endParaRPr lang="ru-RU" sz="1800" dirty="0" smtClean="0">
              <a:solidFill>
                <a:srgbClr val="222222"/>
              </a:solidFill>
              <a:latin typeface="Monotype Corsiva" pitchFamily="66" charset="0"/>
            </a:endParaRPr>
          </a:p>
          <a:p>
            <a:pPr>
              <a:buFont typeface="+mj-lt"/>
              <a:buAutoNum type="arabicPeriod"/>
            </a:pPr>
            <a:r>
              <a:rPr lang="ru-RU" sz="1800" b="1" dirty="0" smtClean="0">
                <a:solidFill>
                  <a:srgbClr val="222222"/>
                </a:solidFill>
                <a:latin typeface="Monotype Corsiva" pitchFamily="66" charset="0"/>
              </a:rPr>
              <a:t>Привязанность </a:t>
            </a:r>
            <a:r>
              <a:rPr lang="ru-RU" sz="1800" b="1" dirty="0">
                <a:solidFill>
                  <a:srgbClr val="222222"/>
                </a:solidFill>
                <a:latin typeface="Monotype Corsiva" pitchFamily="66" charset="0"/>
              </a:rPr>
              <a:t>к любимому школьному </a:t>
            </a:r>
            <a:r>
              <a:rPr lang="ru-RU" sz="1800" b="1" dirty="0" smtClean="0">
                <a:solidFill>
                  <a:srgbClr val="222222"/>
                </a:solidFill>
                <a:latin typeface="Monotype Corsiva" pitchFamily="66" charset="0"/>
              </a:rPr>
              <a:t>предмету</a:t>
            </a:r>
          </a:p>
          <a:p>
            <a:pPr>
              <a:buFont typeface="+mj-lt"/>
              <a:buAutoNum type="arabicPeriod"/>
            </a:pPr>
            <a:r>
              <a:rPr lang="ru-RU" sz="1800" b="1" dirty="0" smtClean="0">
                <a:solidFill>
                  <a:srgbClr val="222222"/>
                </a:solidFill>
                <a:latin typeface="Monotype Corsiva" pitchFamily="66" charset="0"/>
              </a:rPr>
              <a:t>Неправильная </a:t>
            </a:r>
            <a:r>
              <a:rPr lang="ru-RU" sz="1800" b="1" dirty="0">
                <a:solidFill>
                  <a:srgbClr val="222222"/>
                </a:solidFill>
                <a:latin typeface="Monotype Corsiva" pitchFamily="66" charset="0"/>
              </a:rPr>
              <a:t>оценка своих способностей</a:t>
            </a:r>
            <a:r>
              <a:rPr lang="ru-RU" dirty="0">
                <a:solidFill>
                  <a:srgbClr val="222222"/>
                </a:solidFill>
                <a:latin typeface="Verdana"/>
              </a:rPr>
              <a:t> </a:t>
            </a:r>
            <a:endParaRPr lang="ru-RU" dirty="0" smtClean="0">
              <a:solidFill>
                <a:srgbClr val="222222"/>
              </a:solidFill>
              <a:latin typeface="Verdana"/>
            </a:endParaRPr>
          </a:p>
          <a:p>
            <a:pPr algn="just">
              <a:buFont typeface="+mj-lt"/>
              <a:buAutoNum type="arabicPeriod"/>
            </a:pPr>
            <a:endParaRPr lang="ru-RU" dirty="0"/>
          </a:p>
        </p:txBody>
      </p:sp>
      <p:sp>
        <p:nvSpPr>
          <p:cNvPr id="3" name="Заголовок 2"/>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dirty="0"/>
          </a:p>
        </p:txBody>
      </p:sp>
    </p:spTree>
    <p:extLst>
      <p:ext uri="{BB962C8B-B14F-4D97-AF65-F5344CB8AC3E}">
        <p14:creationId xmlns:p14="http://schemas.microsoft.com/office/powerpoint/2010/main" val="1917225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2276872"/>
            <a:ext cx="8352929" cy="4104456"/>
          </a:xfrm>
        </p:spPr>
        <p:txBody>
          <a:bodyPr>
            <a:normAutofit fontScale="92500" lnSpcReduction="20000"/>
          </a:bodyPr>
          <a:lstStyle/>
          <a:p>
            <a:pPr marL="0" indent="0">
              <a:buNone/>
            </a:pPr>
            <a:r>
              <a:rPr lang="ru-RU" dirty="0">
                <a:solidFill>
                  <a:srgbClr val="000000"/>
                </a:solidFill>
                <a:latin typeface="Monotype Corsiva" pitchFamily="66" charset="0"/>
              </a:rPr>
              <a:t>Исследования и практика показывает, что юноши и девушки после окончания школы имеют весьма смутные представления о содержании тех или иных специальностей, на которые они ориентированы. </a:t>
            </a:r>
            <a:endParaRPr lang="ru-RU" dirty="0" smtClean="0">
              <a:solidFill>
                <a:srgbClr val="000000"/>
              </a:solidFill>
              <a:latin typeface="Monotype Corsiva" pitchFamily="66" charset="0"/>
            </a:endParaRPr>
          </a:p>
          <a:p>
            <a:pPr marL="0" indent="0">
              <a:buNone/>
            </a:pPr>
            <a:r>
              <a:rPr lang="ru-RU" dirty="0" smtClean="0">
                <a:solidFill>
                  <a:srgbClr val="000000"/>
                </a:solidFill>
                <a:latin typeface="Monotype Corsiva" pitchFamily="66" charset="0"/>
              </a:rPr>
              <a:t>Поэтому </a:t>
            </a:r>
            <a:r>
              <a:rPr lang="ru-RU" dirty="0">
                <a:solidFill>
                  <a:srgbClr val="000000"/>
                </a:solidFill>
                <a:latin typeface="Monotype Corsiva" pitchFamily="66" charset="0"/>
              </a:rPr>
              <a:t>уже на первых курсах вузов достаточно большой процент студентов отчисляются. А после окончания вуза значительная часть выпускников устраивается на работу не по специальности (по некоторым специальностям до 90%). </a:t>
            </a:r>
            <a:endParaRPr lang="ru-RU" dirty="0" smtClean="0">
              <a:solidFill>
                <a:srgbClr val="000000"/>
              </a:solidFill>
              <a:latin typeface="Monotype Corsiva" pitchFamily="66" charset="0"/>
            </a:endParaRPr>
          </a:p>
          <a:p>
            <a:pPr marL="0" indent="0">
              <a:buNone/>
            </a:pPr>
            <a:r>
              <a:rPr lang="ru-RU" dirty="0" smtClean="0">
                <a:solidFill>
                  <a:srgbClr val="000000"/>
                </a:solidFill>
                <a:latin typeface="Monotype Corsiva" pitchFamily="66" charset="0"/>
              </a:rPr>
              <a:t>Отсюда </a:t>
            </a:r>
            <a:r>
              <a:rPr lang="ru-RU" dirty="0">
                <a:solidFill>
                  <a:srgbClr val="000000"/>
                </a:solidFill>
                <a:latin typeface="Monotype Corsiva" pitchFamily="66" charset="0"/>
              </a:rPr>
              <a:t>у молодежи низкая мотивация к учебе и труду. Свою лепту в это вносят отечественные средства массовой информации. Они заполнены чем угодно, только не показом и рассказом о тех людях, которые создают реальную экономику. Как тут не согласиться с В.В. Путиным, который сетует, что мы редко «... видим на общенациональных каналах примеры добросовестного и эффективного труда или героического труда именно рабочих профессий, а на их горбу все держится» </a:t>
            </a:r>
            <a:r>
              <a:rPr lang="ru-RU" dirty="0" smtClean="0">
                <a:solidFill>
                  <a:srgbClr val="000000"/>
                </a:solidFill>
                <a:latin typeface="Monotype Corsiva" pitchFamily="66" charset="0"/>
              </a:rPr>
              <a:t>. </a:t>
            </a:r>
            <a:endParaRPr lang="ru-RU"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dirty="0"/>
          </a:p>
        </p:txBody>
      </p:sp>
    </p:spTree>
    <p:extLst>
      <p:ext uri="{BB962C8B-B14F-4D97-AF65-F5344CB8AC3E}">
        <p14:creationId xmlns:p14="http://schemas.microsoft.com/office/powerpoint/2010/main" val="1993198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060848"/>
            <a:ext cx="8496943" cy="4392488"/>
          </a:xfrm>
        </p:spPr>
        <p:txBody>
          <a:bodyPr>
            <a:normAutofit/>
          </a:bodyPr>
          <a:lstStyle/>
          <a:p>
            <a:pPr marL="0" indent="0">
              <a:buNone/>
            </a:pPr>
            <a:r>
              <a:rPr lang="ru-RU" sz="2800" dirty="0">
                <a:solidFill>
                  <a:srgbClr val="000000"/>
                </a:solidFill>
                <a:latin typeface="Monotype Corsiva" pitchFamily="66" charset="0"/>
              </a:rPr>
              <a:t>Учитывая возросшую роль Интернета в обществе, в том числе среди молодежи, целесообразно было бы при поддержке государства в информационных сетях создать специальные сайты, помогающие молодежи в выборе профессии. </a:t>
            </a:r>
            <a:endParaRPr lang="ru-RU" sz="2800" dirty="0" smtClean="0">
              <a:solidFill>
                <a:srgbClr val="000000"/>
              </a:solidFill>
              <a:latin typeface="Monotype Corsiva" pitchFamily="66" charset="0"/>
            </a:endParaRPr>
          </a:p>
          <a:p>
            <a:pPr marL="0" indent="0">
              <a:buNone/>
            </a:pPr>
            <a:r>
              <a:rPr lang="ru-RU" sz="2800" dirty="0" smtClean="0">
                <a:solidFill>
                  <a:srgbClr val="000000"/>
                </a:solidFill>
                <a:latin typeface="Monotype Corsiva" pitchFamily="66" charset="0"/>
              </a:rPr>
              <a:t>В </a:t>
            </a:r>
            <a:r>
              <a:rPr lang="ru-RU" sz="2800" dirty="0">
                <a:solidFill>
                  <a:srgbClr val="000000"/>
                </a:solidFill>
                <a:latin typeface="Monotype Corsiva" pitchFamily="66" charset="0"/>
              </a:rPr>
              <a:t>том числе внедрение в них </a:t>
            </a:r>
            <a:r>
              <a:rPr lang="ru-RU" sz="2800" u="sng" dirty="0">
                <a:solidFill>
                  <a:srgbClr val="000000"/>
                </a:solidFill>
                <a:effectLst>
                  <a:outerShdw blurRad="38100" dist="38100" dir="2700000" algn="tl">
                    <a:srgbClr val="000000">
                      <a:alpha val="43137"/>
                    </a:srgbClr>
                  </a:outerShdw>
                </a:effectLst>
                <a:latin typeface="Monotype Corsiva" pitchFamily="66" charset="0"/>
              </a:rPr>
              <a:t>познавательных игр, </a:t>
            </a:r>
            <a:r>
              <a:rPr lang="ru-RU" sz="2800" dirty="0">
                <a:solidFill>
                  <a:srgbClr val="000000"/>
                </a:solidFill>
                <a:latin typeface="Monotype Corsiva" pitchFamily="66" charset="0"/>
              </a:rPr>
              <a:t>способствующих юношам и девушкам сделать правильный профессиональный выбор.</a:t>
            </a:r>
            <a:endParaRPr lang="ru-RU" sz="2800"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900" b="1" dirty="0"/>
              <a:t/>
            </a:r>
            <a:br>
              <a:rPr lang="ru-RU" sz="900" b="1" dirty="0"/>
            </a:br>
            <a:r>
              <a:rPr lang="ru-RU" sz="1200" b="1" dirty="0"/>
              <a:t>МИНПРОСВЕЩЕНИЯ РОССИИ</a:t>
            </a:r>
            <a:r>
              <a:rPr lang="ru-RU" sz="1200" dirty="0"/>
              <a:t/>
            </a:r>
            <a:br>
              <a:rPr lang="ru-RU" sz="1200" dirty="0"/>
            </a:br>
            <a:r>
              <a:rPr lang="ru-RU" sz="1200" b="1" dirty="0"/>
              <a:t>Федеральное государственное бюджетное образовательное учреждение высшего образования </a:t>
            </a:r>
            <a:r>
              <a:rPr lang="ru-RU" sz="1200" dirty="0"/>
              <a:t/>
            </a:r>
            <a:br>
              <a:rPr lang="ru-RU" sz="1200" dirty="0"/>
            </a:br>
            <a:r>
              <a:rPr lang="ru-RU" sz="1200" b="1" dirty="0"/>
              <a:t>«Башкирский государственный педагогический университет </a:t>
            </a:r>
            <a:r>
              <a:rPr lang="ru-RU" sz="1200" dirty="0"/>
              <a:t/>
            </a:r>
            <a:br>
              <a:rPr lang="ru-RU" sz="1200" dirty="0"/>
            </a:br>
            <a:r>
              <a:rPr lang="ru-RU" sz="1200" b="1" dirty="0"/>
              <a:t>им. М. </a:t>
            </a:r>
            <a:r>
              <a:rPr lang="ru-RU" sz="1200" b="1" dirty="0" err="1"/>
              <a:t>Акмуллы</a:t>
            </a:r>
            <a:r>
              <a:rPr lang="ru-RU" sz="1200" b="1" dirty="0"/>
              <a:t>»</a:t>
            </a:r>
            <a:r>
              <a:rPr lang="ru-RU" sz="1200" dirty="0"/>
              <a:t/>
            </a:r>
            <a:br>
              <a:rPr lang="ru-RU" sz="1200" dirty="0"/>
            </a:br>
            <a:endParaRPr lang="ru-RU" dirty="0"/>
          </a:p>
        </p:txBody>
      </p:sp>
    </p:spTree>
    <p:extLst>
      <p:ext uri="{BB962C8B-B14F-4D97-AF65-F5344CB8AC3E}">
        <p14:creationId xmlns:p14="http://schemas.microsoft.com/office/powerpoint/2010/main" val="2831951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2675466"/>
            <a:ext cx="7876397" cy="3561845"/>
          </a:xfrm>
        </p:spPr>
        <p:txBody>
          <a:bodyPr>
            <a:normAutofit fontScale="25000" lnSpcReduction="20000"/>
          </a:bodyPr>
          <a:lstStyle/>
          <a:p>
            <a:pPr marL="0" indent="0">
              <a:buNone/>
            </a:pPr>
            <a:r>
              <a:rPr lang="ru-RU" sz="8800" dirty="0">
                <a:solidFill>
                  <a:srgbClr val="333333"/>
                </a:solidFill>
                <a:latin typeface="Monotype Corsiva" pitchFamily="66" charset="0"/>
              </a:rPr>
              <a:t>Наиболее подходящим вариантом системного решения вопросов профориентации, по мнению ряда экспертов, является тестирование в школе на самоопределение</a:t>
            </a:r>
            <a:r>
              <a:rPr lang="ru-RU" sz="8800" dirty="0" smtClean="0">
                <a:solidFill>
                  <a:srgbClr val="333333"/>
                </a:solidFill>
                <a:latin typeface="Monotype Corsiva" pitchFamily="66" charset="0"/>
              </a:rPr>
              <a:t>.</a:t>
            </a:r>
          </a:p>
          <a:p>
            <a:pPr marL="0" indent="0">
              <a:buNone/>
            </a:pPr>
            <a:r>
              <a:rPr lang="ru-RU" sz="8800" dirty="0" smtClean="0">
                <a:solidFill>
                  <a:srgbClr val="333333"/>
                </a:solidFill>
                <a:latin typeface="Monotype Corsiva" pitchFamily="66" charset="0"/>
              </a:rPr>
              <a:t> </a:t>
            </a:r>
            <a:r>
              <a:rPr lang="ru-RU" sz="8800" dirty="0">
                <a:solidFill>
                  <a:srgbClr val="333333"/>
                </a:solidFill>
                <a:latin typeface="Monotype Corsiva" pitchFamily="66" charset="0"/>
              </a:rPr>
              <a:t>Такой подход разделяет и государство </a:t>
            </a:r>
            <a:r>
              <a:rPr lang="ru-RU" sz="8800" dirty="0" smtClean="0">
                <a:solidFill>
                  <a:srgbClr val="333333"/>
                </a:solidFill>
                <a:latin typeface="Monotype Corsiva" pitchFamily="66" charset="0"/>
              </a:rPr>
              <a:t>. </a:t>
            </a:r>
            <a:r>
              <a:rPr lang="ru-RU" sz="8800" dirty="0">
                <a:solidFill>
                  <a:srgbClr val="333333"/>
                </a:solidFill>
                <a:latin typeface="Monotype Corsiva" pitchFamily="66" charset="0"/>
              </a:rPr>
              <a:t>Где на протяжении обучения можно проводить ежегодные тестирования, отслеживать динамику навыков, интересов, желаний учащегося. </a:t>
            </a:r>
            <a:endParaRPr lang="ru-RU" sz="8800" dirty="0" smtClean="0">
              <a:solidFill>
                <a:srgbClr val="333333"/>
              </a:solidFill>
              <a:latin typeface="Monotype Corsiva" pitchFamily="66" charset="0"/>
            </a:endParaRPr>
          </a:p>
          <a:p>
            <a:pPr marL="0" indent="0">
              <a:buNone/>
            </a:pPr>
            <a:r>
              <a:rPr lang="ru-RU" sz="8800" dirty="0" smtClean="0">
                <a:solidFill>
                  <a:srgbClr val="333333"/>
                </a:solidFill>
                <a:latin typeface="Monotype Corsiva" pitchFamily="66" charset="0"/>
              </a:rPr>
              <a:t>Это </a:t>
            </a:r>
            <a:r>
              <a:rPr lang="ru-RU" sz="8800" dirty="0">
                <a:solidFill>
                  <a:srgbClr val="333333"/>
                </a:solidFill>
                <a:latin typeface="Monotype Corsiva" pitchFamily="66" charset="0"/>
              </a:rPr>
              <a:t>требует также новых навыков, стандартов тестирования, стандарта образования </a:t>
            </a:r>
            <a:r>
              <a:rPr lang="ru-RU" sz="8800" dirty="0" err="1">
                <a:solidFill>
                  <a:srgbClr val="333333"/>
                </a:solidFill>
                <a:latin typeface="Monotype Corsiva" pitchFamily="66" charset="0"/>
              </a:rPr>
              <a:t>профориентатора</a:t>
            </a:r>
            <a:r>
              <a:rPr lang="ru-RU" sz="8800" dirty="0">
                <a:solidFill>
                  <a:srgbClr val="333333"/>
                </a:solidFill>
                <a:latin typeface="Monotype Corsiva" pitchFamily="66" charset="0"/>
              </a:rPr>
              <a:t>. </a:t>
            </a:r>
            <a:endParaRPr lang="ru-RU" sz="8800" dirty="0" smtClean="0">
              <a:solidFill>
                <a:srgbClr val="333333"/>
              </a:solidFill>
              <a:latin typeface="Monotype Corsiva" pitchFamily="66" charset="0"/>
            </a:endParaRPr>
          </a:p>
          <a:p>
            <a:pPr marL="0" indent="0">
              <a:buNone/>
            </a:pPr>
            <a:r>
              <a:rPr lang="ru-RU" sz="8800" dirty="0" smtClean="0">
                <a:solidFill>
                  <a:srgbClr val="333333"/>
                </a:solidFill>
                <a:latin typeface="Monotype Corsiva" pitchFamily="66" charset="0"/>
              </a:rPr>
              <a:t>Также </a:t>
            </a:r>
            <a:r>
              <a:rPr lang="ru-RU" sz="8800" dirty="0">
                <a:solidFill>
                  <a:srgbClr val="333333"/>
                </a:solidFill>
                <a:latin typeface="Monotype Corsiva" pitchFamily="66" charset="0"/>
              </a:rPr>
              <a:t>необходимо объединять теорию, передовую практику, и передовые технологии в один органичный продукт, который приносит результат. </a:t>
            </a:r>
            <a:endParaRPr lang="ru-RU" sz="8800" dirty="0" smtClean="0">
              <a:solidFill>
                <a:srgbClr val="333333"/>
              </a:solidFill>
              <a:latin typeface="Monotype Corsiva" pitchFamily="66" charset="0"/>
            </a:endParaRPr>
          </a:p>
          <a:p>
            <a:pPr marL="0" indent="0">
              <a:buNone/>
            </a:pPr>
            <a:r>
              <a:rPr lang="ru-RU" dirty="0"/>
              <a:t/>
            </a:r>
            <a:br>
              <a:rPr lang="ru-RU" dirty="0"/>
            </a:br>
            <a:r>
              <a:rPr lang="ru-RU" dirty="0"/>
              <a:t/>
            </a:r>
            <a:br>
              <a:rPr lang="ru-RU" dirty="0"/>
            </a:br>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654262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2276873"/>
            <a:ext cx="8208911" cy="3744416"/>
          </a:xfrm>
        </p:spPr>
        <p:txBody>
          <a:bodyPr>
            <a:normAutofit/>
          </a:bodyPr>
          <a:lstStyle/>
          <a:p>
            <a:pPr marL="0" indent="0">
              <a:buNone/>
            </a:pPr>
            <a:r>
              <a:rPr lang="ru-RU" dirty="0">
                <a:solidFill>
                  <a:srgbClr val="000000"/>
                </a:solidFill>
                <a:latin typeface="Monotype Corsiva" pitchFamily="66" charset="0"/>
              </a:rPr>
              <a:t>Безусловно, профориентация не является панацеей от всех бед, имеющих сегодня место в нашей стране, но в комплексе с другими мерами способна позитивно влиять на трудовую мотивацию молодежи, повысить престиж квалифицированного труда, снизить отчужденность от своей трудовой деятельности, помочь более полному раскрытию социального потенциала подрастающего поколения, что обеспечит новое качество человеческого капитала, способного осуществить модернизацию экономики и общества</a:t>
            </a:r>
            <a:r>
              <a:rPr lang="ru-RU" dirty="0">
                <a:solidFill>
                  <a:srgbClr val="000000"/>
                </a:solidFill>
                <a:latin typeface="REG"/>
              </a:rPr>
              <a:t>.</a:t>
            </a:r>
            <a:endParaRPr lang="ru-RU" dirty="0"/>
          </a:p>
        </p:txBody>
      </p:sp>
      <p:sp>
        <p:nvSpPr>
          <p:cNvPr id="3" name="Заголовок 2"/>
          <p:cNvSpPr>
            <a:spLocks noGrp="1"/>
          </p:cNvSpPr>
          <p:nvPr>
            <p:ph type="title"/>
          </p:nvPr>
        </p:nvSpPr>
        <p:spPr/>
        <p:txBody>
          <a:bodyPr>
            <a:normAutofit fontScale="90000"/>
          </a:bodyPr>
          <a:lstStyle/>
          <a:p>
            <a:r>
              <a:rPr lang="ru-RU" sz="1200" b="1" dirty="0"/>
              <a:t/>
            </a:r>
            <a:br>
              <a:rPr lang="ru-RU" sz="1200" b="1" dirty="0"/>
            </a:br>
            <a:r>
              <a:rPr lang="ru-RU" sz="1200" b="1" dirty="0"/>
              <a:t>МИНПРОСВЕЩЕНИЯ РОССИИ</a:t>
            </a:r>
            <a:r>
              <a:rPr lang="ru-RU" sz="1200" dirty="0"/>
              <a:t/>
            </a:r>
            <a:br>
              <a:rPr lang="ru-RU" sz="1200" dirty="0"/>
            </a:br>
            <a:r>
              <a:rPr lang="ru-RU" sz="1200" b="1" dirty="0"/>
              <a:t>Федеральное государственное бюджетное образовательное учреждение высшего образования </a:t>
            </a:r>
            <a:r>
              <a:rPr lang="ru-RU" sz="1200" dirty="0"/>
              <a:t/>
            </a:r>
            <a:br>
              <a:rPr lang="ru-RU" sz="1200" dirty="0"/>
            </a:br>
            <a:r>
              <a:rPr lang="ru-RU" sz="1200" b="1" dirty="0"/>
              <a:t>«Башкирский государственный педагогический университет </a:t>
            </a:r>
            <a:r>
              <a:rPr lang="ru-RU" sz="1200" dirty="0"/>
              <a:t/>
            </a:r>
            <a:br>
              <a:rPr lang="ru-RU" sz="1200" dirty="0"/>
            </a:br>
            <a:r>
              <a:rPr lang="ru-RU" sz="1200" b="1" dirty="0"/>
              <a:t>им. М. </a:t>
            </a:r>
            <a:r>
              <a:rPr lang="ru-RU" sz="1200" b="1" dirty="0" err="1"/>
              <a:t>Акмуллы</a:t>
            </a:r>
            <a:r>
              <a:rPr lang="ru-RU" sz="1200" b="1" dirty="0"/>
              <a:t>»</a:t>
            </a:r>
            <a:r>
              <a:rPr lang="ru-RU" sz="1100" dirty="0"/>
              <a:t/>
            </a:r>
            <a:br>
              <a:rPr lang="ru-RU" sz="1100" dirty="0"/>
            </a:br>
            <a:endParaRPr lang="ru-RU" dirty="0"/>
          </a:p>
        </p:txBody>
      </p:sp>
    </p:spTree>
    <p:extLst>
      <p:ext uri="{BB962C8B-B14F-4D97-AF65-F5344CB8AC3E}">
        <p14:creationId xmlns:p14="http://schemas.microsoft.com/office/powerpoint/2010/main" val="3407453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0000" lnSpcReduction="20000"/>
          </a:bodyPr>
          <a:lstStyle/>
          <a:p>
            <a:pPr marL="0" indent="0">
              <a:buNone/>
            </a:pPr>
            <a:r>
              <a:rPr lang="ru-RU" sz="2800" dirty="0">
                <a:solidFill>
                  <a:srgbClr val="303233"/>
                </a:solidFill>
                <a:latin typeface="Monotype Corsiva" pitchFamily="66" charset="0"/>
              </a:rPr>
              <a:t>Главное, к чему нужно готовиться: диплом хорошего вуза и успешная учеба в наше время не дают гарантии, что вы всю жизнь будете работать в рамках одной профессии. Кроме перемен на рынке труда, могут измениться и </a:t>
            </a:r>
            <a:r>
              <a:rPr lang="ru-RU" sz="2800" dirty="0" smtClean="0">
                <a:solidFill>
                  <a:srgbClr val="303233"/>
                </a:solidFill>
                <a:latin typeface="Monotype Corsiva" pitchFamily="66" charset="0"/>
              </a:rPr>
              <a:t> </a:t>
            </a:r>
            <a:r>
              <a:rPr lang="ru-RU" sz="2800" dirty="0">
                <a:solidFill>
                  <a:srgbClr val="303233"/>
                </a:solidFill>
                <a:latin typeface="Monotype Corsiva" pitchFamily="66" charset="0"/>
              </a:rPr>
              <a:t>интересы. Поэтому </a:t>
            </a:r>
            <a:r>
              <a:rPr lang="ru-RU" sz="2800" dirty="0" smtClean="0">
                <a:solidFill>
                  <a:srgbClr val="303233"/>
                </a:solidFill>
                <a:latin typeface="Monotype Corsiva" pitchFamily="66" charset="0"/>
              </a:rPr>
              <a:t>необходимо быть готовым </a:t>
            </a:r>
            <a:r>
              <a:rPr lang="ru-RU" sz="2800" dirty="0">
                <a:solidFill>
                  <a:srgbClr val="303233"/>
                </a:solidFill>
                <a:latin typeface="Monotype Corsiva" pitchFamily="66" charset="0"/>
              </a:rPr>
              <a:t>менять вектор, всю жизнь получать новые знания и искать лучшее применение своим знаниям. Важно понимать, </a:t>
            </a:r>
            <a:r>
              <a:rPr lang="ru-RU" sz="2800" dirty="0">
                <a:solidFill>
                  <a:srgbClr val="2998FF"/>
                </a:solidFill>
                <a:latin typeface="Monotype Corsiva" pitchFamily="66" charset="0"/>
                <a:hlinkClick r:id="rId2"/>
              </a:rPr>
              <a:t>чем </a:t>
            </a:r>
            <a:r>
              <a:rPr lang="ru-RU" sz="2800" dirty="0" smtClean="0">
                <a:solidFill>
                  <a:srgbClr val="2998FF"/>
                </a:solidFill>
                <a:latin typeface="Monotype Corsiva" pitchFamily="66" charset="0"/>
                <a:hlinkClick r:id="rId2"/>
              </a:rPr>
              <a:t> </a:t>
            </a:r>
            <a:r>
              <a:rPr lang="ru-RU" sz="2800" dirty="0">
                <a:solidFill>
                  <a:srgbClr val="2998FF"/>
                </a:solidFill>
                <a:latin typeface="Monotype Corsiva" pitchFamily="66" charset="0"/>
                <a:hlinkClick r:id="rId2"/>
              </a:rPr>
              <a:t>действительно интересно заниматься</a:t>
            </a:r>
            <a:r>
              <a:rPr lang="ru-RU" sz="2800" dirty="0">
                <a:solidFill>
                  <a:srgbClr val="303233"/>
                </a:solidFill>
                <a:latin typeface="Monotype Corsiva" pitchFamily="66" charset="0"/>
              </a:rPr>
              <a:t>, к чему есть способности и куда хочется двигаться в профессиональном плане. Тогда </a:t>
            </a:r>
            <a:r>
              <a:rPr lang="ru-RU" sz="2800" dirty="0" smtClean="0">
                <a:solidFill>
                  <a:srgbClr val="303233"/>
                </a:solidFill>
                <a:latin typeface="Monotype Corsiva" pitchFamily="66" charset="0"/>
              </a:rPr>
              <a:t>молодежи </a:t>
            </a:r>
            <a:r>
              <a:rPr lang="ru-RU" sz="2800" dirty="0">
                <a:solidFill>
                  <a:srgbClr val="303233"/>
                </a:solidFill>
                <a:latin typeface="Monotype Corsiva" pitchFamily="66" charset="0"/>
              </a:rPr>
              <a:t>будет интересно постоянно учиться и развивать навыки, которых требует изменяющийся рынок.</a:t>
            </a:r>
          </a:p>
          <a:p>
            <a:pPr marL="0" indent="0">
              <a:buNone/>
            </a:pPr>
            <a:r>
              <a:rPr lang="ru-RU" sz="2800" dirty="0" smtClean="0">
                <a:solidFill>
                  <a:srgbClr val="303233"/>
                </a:solidFill>
                <a:latin typeface="Monotype Corsiva" pitchFamily="66" charset="0"/>
              </a:rPr>
              <a:t>Надо пробовать </a:t>
            </a:r>
            <a:r>
              <a:rPr lang="ru-RU" sz="2800" dirty="0">
                <a:solidFill>
                  <a:srgbClr val="303233"/>
                </a:solidFill>
                <a:latin typeface="Monotype Corsiva" pitchFamily="66" charset="0"/>
              </a:rPr>
              <a:t>новое, </a:t>
            </a:r>
            <a:r>
              <a:rPr lang="ru-RU" sz="2800" dirty="0" smtClean="0">
                <a:solidFill>
                  <a:srgbClr val="303233"/>
                </a:solidFill>
                <a:latin typeface="Monotype Corsiva" pitchFamily="66" charset="0"/>
              </a:rPr>
              <a:t>изучать </a:t>
            </a:r>
            <a:r>
              <a:rPr lang="ru-RU" sz="2800" dirty="0">
                <a:solidFill>
                  <a:srgbClr val="303233"/>
                </a:solidFill>
                <a:latin typeface="Monotype Corsiva" pitchFamily="66" charset="0"/>
              </a:rPr>
              <a:t>рынок, </a:t>
            </a:r>
            <a:r>
              <a:rPr lang="ru-RU" sz="2800" dirty="0" smtClean="0">
                <a:solidFill>
                  <a:srgbClr val="303233"/>
                </a:solidFill>
                <a:latin typeface="Monotype Corsiva" pitchFamily="66" charset="0"/>
              </a:rPr>
              <a:t>интересоваться </a:t>
            </a:r>
            <a:r>
              <a:rPr lang="ru-RU" sz="2800" dirty="0">
                <a:solidFill>
                  <a:srgbClr val="303233"/>
                </a:solidFill>
                <a:latin typeface="Monotype Corsiva" pitchFamily="66" charset="0"/>
              </a:rPr>
              <a:t>современными технологиями и профессиями</a:t>
            </a:r>
            <a:r>
              <a:rPr lang="ru-RU" sz="2800" dirty="0" smtClean="0">
                <a:solidFill>
                  <a:srgbClr val="303233"/>
                </a:solidFill>
                <a:latin typeface="Monotype Corsiva" pitchFamily="66" charset="0"/>
              </a:rPr>
              <a:t>. Тогда у подрастающего поколения </a:t>
            </a:r>
            <a:r>
              <a:rPr lang="ru-RU" sz="2800" dirty="0">
                <a:solidFill>
                  <a:srgbClr val="303233"/>
                </a:solidFill>
                <a:latin typeface="Monotype Corsiva" pitchFamily="66" charset="0"/>
              </a:rPr>
              <a:t>будет достаточно знаний и навыков, чтобы сделать осознанный выбор.</a:t>
            </a:r>
          </a:p>
          <a:p>
            <a:endParaRPr lang="ru-RU" dirty="0"/>
          </a:p>
        </p:txBody>
      </p:sp>
      <p:sp>
        <p:nvSpPr>
          <p:cNvPr id="3" name="Заголовок 2"/>
          <p:cNvSpPr>
            <a:spLocks noGrp="1"/>
          </p:cNvSpPr>
          <p:nvPr>
            <p:ph type="title"/>
          </p:nvPr>
        </p:nvSpPr>
        <p:spPr/>
        <p:txBody>
          <a:bodyPr/>
          <a:lstStyle/>
          <a:p>
            <a:r>
              <a:rPr lang="ru-RU" sz="1100" b="1" dirty="0"/>
              <a:t/>
            </a:r>
            <a:br>
              <a:rPr lang="ru-RU" sz="1100" b="1" dirty="0"/>
            </a:br>
            <a:r>
              <a:rPr lang="ru-RU" sz="1100" b="1" dirty="0"/>
              <a:t>МИНПРОСВЕЩЕНИЯ РОССИИ</a:t>
            </a:r>
            <a:r>
              <a:rPr lang="ru-RU" sz="1100" dirty="0"/>
              <a:t/>
            </a:r>
            <a:br>
              <a:rPr lang="ru-RU" sz="1100" dirty="0"/>
            </a:br>
            <a:r>
              <a:rPr lang="ru-RU" sz="1100" b="1" dirty="0"/>
              <a:t>Федеральное государственное бюджетное образовательное учреждение высшего образования </a:t>
            </a:r>
            <a:r>
              <a:rPr lang="ru-RU" sz="1100" dirty="0"/>
              <a:t/>
            </a:r>
            <a:br>
              <a:rPr lang="ru-RU" sz="1100" dirty="0"/>
            </a:br>
            <a:r>
              <a:rPr lang="ru-RU" sz="1100" b="1" dirty="0"/>
              <a:t>«Башкирский государственный педагогический университет </a:t>
            </a:r>
            <a:r>
              <a:rPr lang="ru-RU" sz="1100" dirty="0"/>
              <a:t/>
            </a:r>
            <a:br>
              <a:rPr lang="ru-RU" sz="1100" dirty="0"/>
            </a:br>
            <a:r>
              <a:rPr lang="ru-RU" sz="1100" b="1" dirty="0"/>
              <a:t>им. М. </a:t>
            </a:r>
            <a:r>
              <a:rPr lang="ru-RU" sz="1100" b="1" dirty="0" err="1"/>
              <a:t>Акмуллы</a:t>
            </a:r>
            <a:r>
              <a:rPr lang="ru-RU" sz="1100" b="1" dirty="0"/>
              <a:t>»</a:t>
            </a:r>
            <a:endParaRPr lang="ru-RU" dirty="0"/>
          </a:p>
        </p:txBody>
      </p:sp>
    </p:spTree>
    <p:extLst>
      <p:ext uri="{BB962C8B-B14F-4D97-AF65-F5344CB8AC3E}">
        <p14:creationId xmlns:p14="http://schemas.microsoft.com/office/powerpoint/2010/main" val="1712018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916832"/>
            <a:ext cx="7848871" cy="4209331"/>
          </a:xfrm>
        </p:spPr>
        <p:txBody>
          <a:bodyPr>
            <a:normAutofit fontScale="92500" lnSpcReduction="10000"/>
          </a:bodyPr>
          <a:lstStyle/>
          <a:p>
            <a:pPr marL="0" indent="0">
              <a:buNone/>
            </a:pPr>
            <a:r>
              <a:rPr lang="ru-RU" dirty="0" smtClean="0"/>
              <a:t>Источники:</a:t>
            </a:r>
          </a:p>
          <a:p>
            <a:pPr marL="0" indent="0">
              <a:buNone/>
            </a:pPr>
            <a:endParaRPr lang="ru-RU" dirty="0"/>
          </a:p>
          <a:p>
            <a:pPr marL="0" indent="0">
              <a:buNone/>
            </a:pPr>
            <a:r>
              <a:rPr lang="ru-RU" dirty="0" smtClean="0"/>
              <a:t>1.</a:t>
            </a:r>
            <a:r>
              <a:rPr lang="en-US" dirty="0" smtClean="0"/>
              <a:t>https</a:t>
            </a:r>
            <a:r>
              <a:rPr lang="en-US" dirty="0"/>
              <a:t>://</a:t>
            </a:r>
            <a:r>
              <a:rPr lang="en-US" dirty="0" smtClean="0"/>
              <a:t>elar.urfu.ru/bitstream/10995/80855/1/iurp-2020-195-21.pdf</a:t>
            </a:r>
            <a:endParaRPr lang="ru-RU" dirty="0" smtClean="0"/>
          </a:p>
          <a:p>
            <a:pPr marL="0" indent="0">
              <a:buNone/>
            </a:pPr>
            <a:r>
              <a:rPr lang="ru-RU" dirty="0" smtClean="0"/>
              <a:t>2. </a:t>
            </a:r>
            <a:r>
              <a:rPr lang="en-US" dirty="0">
                <a:hlinkClick r:id="rId2"/>
              </a:rPr>
              <a:t>https://</a:t>
            </a:r>
            <a:r>
              <a:rPr lang="en-US" dirty="0" smtClean="0">
                <a:hlinkClick r:id="rId2"/>
              </a:rPr>
              <a:t>vestniknews.ru/intervyu-i-stati/4484-4064html</a:t>
            </a:r>
            <a:endParaRPr lang="ru-RU" dirty="0" smtClean="0"/>
          </a:p>
          <a:p>
            <a:pPr marL="0" indent="0">
              <a:buNone/>
            </a:pPr>
            <a:r>
              <a:rPr lang="ru-RU" dirty="0" smtClean="0"/>
              <a:t>3.</a:t>
            </a:r>
            <a:r>
              <a:rPr lang="en-US" dirty="0"/>
              <a:t> </a:t>
            </a:r>
            <a:r>
              <a:rPr lang="en-US" dirty="0">
                <a:hlinkClick r:id="rId3"/>
              </a:rPr>
              <a:t>https://proforientatsia.ru/career-guidance/chto-takoe-proforientatsiya</a:t>
            </a:r>
            <a:r>
              <a:rPr lang="en-US" dirty="0" smtClean="0">
                <a:hlinkClick r:id="rId3"/>
              </a:rPr>
              <a:t>/</a:t>
            </a:r>
            <a:endParaRPr lang="ru-RU" dirty="0" smtClean="0"/>
          </a:p>
          <a:p>
            <a:pPr marL="0" indent="0">
              <a:buNone/>
            </a:pPr>
            <a:r>
              <a:rPr lang="ru-RU" dirty="0" smtClean="0"/>
              <a:t>4.</a:t>
            </a:r>
            <a:r>
              <a:rPr lang="en-US" dirty="0"/>
              <a:t> </a:t>
            </a:r>
            <a:r>
              <a:rPr lang="en-US" dirty="0">
                <a:hlinkClick r:id="rId4"/>
              </a:rPr>
              <a:t>https://</a:t>
            </a:r>
            <a:r>
              <a:rPr lang="en-US" dirty="0" smtClean="0">
                <a:hlinkClick r:id="rId4"/>
              </a:rPr>
              <a:t>ufa.hh.ru/article/25673</a:t>
            </a:r>
            <a:endParaRPr lang="ru-RU" dirty="0" smtClean="0"/>
          </a:p>
          <a:p>
            <a:pPr marL="0" indent="0">
              <a:buNone/>
            </a:pPr>
            <a:r>
              <a:rPr lang="ru-RU" dirty="0" smtClean="0"/>
              <a:t>5. </a:t>
            </a:r>
            <a:r>
              <a:rPr lang="en-US" dirty="0" smtClean="0">
                <a:hlinkClick r:id="rId5"/>
              </a:rPr>
              <a:t>https</a:t>
            </a:r>
            <a:r>
              <a:rPr lang="en-US" dirty="0">
                <a:hlinkClick r:id="rId5"/>
              </a:rPr>
              <a:t>://</a:t>
            </a:r>
            <a:r>
              <a:rPr lang="en-US" dirty="0" smtClean="0">
                <a:hlinkClick r:id="rId5"/>
              </a:rPr>
              <a:t>www.bibliofond.ru/view.aspx?id=908651</a:t>
            </a:r>
            <a:endParaRPr lang="ru-RU" dirty="0" smtClean="0"/>
          </a:p>
          <a:p>
            <a:pPr marL="0" indent="0">
              <a:buNone/>
            </a:pPr>
            <a:r>
              <a:rPr lang="ru-RU" dirty="0" smtClean="0"/>
              <a:t>6. </a:t>
            </a:r>
            <a:r>
              <a:rPr lang="en-US" dirty="0">
                <a:hlinkClick r:id="rId6"/>
              </a:rPr>
              <a:t>https://</a:t>
            </a:r>
            <a:r>
              <a:rPr lang="en-US" dirty="0" smtClean="0">
                <a:hlinkClick r:id="rId6"/>
              </a:rPr>
              <a:t>cyberleninka.ru/article/n/proforientatsiya-molodyozhi-v-sovremennom-rossiyskom-obschestve-sostoyanie-i-puti-razvitiya</a:t>
            </a:r>
            <a:endParaRPr lang="ru-RU" dirty="0" smtClean="0"/>
          </a:p>
          <a:p>
            <a:pPr marL="0" indent="0">
              <a:buNone/>
            </a:pPr>
            <a:endParaRPr lang="ru-RU" dirty="0" smtClean="0"/>
          </a:p>
          <a:p>
            <a:pPr marL="0" indent="0">
              <a:buNone/>
            </a:pPr>
            <a:endParaRPr lang="ru-RU" dirty="0"/>
          </a:p>
        </p:txBody>
      </p:sp>
      <p:sp>
        <p:nvSpPr>
          <p:cNvPr id="3" name="Заголовок 2"/>
          <p:cNvSpPr>
            <a:spLocks noGrp="1"/>
          </p:cNvSpPr>
          <p:nvPr>
            <p:ph type="title"/>
          </p:nvPr>
        </p:nvSpPr>
        <p:spPr/>
        <p:txBody>
          <a:bodyPr>
            <a:normAutofit fontScale="90000"/>
          </a:bodyPr>
          <a:lstStyle/>
          <a:p>
            <a:r>
              <a:rPr lang="ru-RU" sz="700" b="1" dirty="0"/>
              <a:t/>
            </a:r>
            <a:br>
              <a:rPr lang="ru-RU" sz="700" b="1" dirty="0"/>
            </a:br>
            <a:r>
              <a:rPr lang="ru-RU" sz="1000" b="1" dirty="0"/>
              <a:t>МИНПРОСВЕЩЕНИЯ РОССИИ</a:t>
            </a:r>
            <a:r>
              <a:rPr lang="ru-RU" sz="1000" dirty="0"/>
              <a:t/>
            </a:r>
            <a:br>
              <a:rPr lang="ru-RU" sz="1000" dirty="0"/>
            </a:br>
            <a:r>
              <a:rPr lang="ru-RU" sz="1000" b="1" dirty="0"/>
              <a:t>Федеральное государственное бюджетное образовательное учреждение высшего образования </a:t>
            </a:r>
            <a:r>
              <a:rPr lang="ru-RU" sz="1000" dirty="0"/>
              <a:t/>
            </a:r>
            <a:br>
              <a:rPr lang="ru-RU" sz="1000" dirty="0"/>
            </a:br>
            <a:r>
              <a:rPr lang="ru-RU" sz="1000" b="1" dirty="0"/>
              <a:t>«Башкирский государственный педагогический университет </a:t>
            </a:r>
            <a:r>
              <a:rPr lang="ru-RU" sz="1000" dirty="0"/>
              <a:t/>
            </a:r>
            <a:br>
              <a:rPr lang="ru-RU" sz="1000" dirty="0"/>
            </a:br>
            <a:r>
              <a:rPr lang="ru-RU" sz="1000" b="1" dirty="0"/>
              <a:t>им. М. </a:t>
            </a:r>
            <a:r>
              <a:rPr lang="ru-RU" sz="1000" b="1" dirty="0" err="1"/>
              <a:t>Акмуллы</a:t>
            </a:r>
            <a:r>
              <a:rPr lang="ru-RU" sz="1000" b="1" dirty="0"/>
              <a:t>»</a:t>
            </a:r>
            <a:r>
              <a:rPr lang="ru-RU" sz="1000" dirty="0"/>
              <a:t/>
            </a:r>
            <a:br>
              <a:rPr lang="ru-RU" sz="1000" dirty="0"/>
            </a:br>
            <a:endParaRPr lang="ru-RU" dirty="0"/>
          </a:p>
        </p:txBody>
      </p:sp>
    </p:spTree>
    <p:extLst>
      <p:ext uri="{BB962C8B-B14F-4D97-AF65-F5344CB8AC3E}">
        <p14:creationId xmlns:p14="http://schemas.microsoft.com/office/powerpoint/2010/main" val="399319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7" y="1700808"/>
            <a:ext cx="8208912" cy="4680520"/>
          </a:xfrm>
        </p:spPr>
        <p:txBody>
          <a:bodyPr>
            <a:normAutofit/>
          </a:bodyPr>
          <a:lstStyle/>
          <a:p>
            <a:pPr marL="0" indent="0">
              <a:buNone/>
            </a:pPr>
            <a:endParaRPr lang="ru-RU" dirty="0" smtClean="0"/>
          </a:p>
          <a:p>
            <a:pPr marL="0" indent="0">
              <a:buNone/>
            </a:pPr>
            <a:r>
              <a:rPr lang="ru-RU" dirty="0" smtClean="0"/>
              <a:t>Содержание:</a:t>
            </a:r>
          </a:p>
          <a:p>
            <a:pPr marL="0" indent="0">
              <a:buNone/>
            </a:pPr>
            <a:r>
              <a:rPr lang="ru-RU" dirty="0" smtClean="0">
                <a:latin typeface="Monotype Corsiva" pitchFamily="66" charset="0"/>
              </a:rPr>
              <a:t>1. Актуальность выбранной темы, цели и задачи</a:t>
            </a:r>
          </a:p>
          <a:p>
            <a:pPr marL="0" indent="0">
              <a:buNone/>
            </a:pPr>
            <a:r>
              <a:rPr lang="ru-RU" dirty="0" smtClean="0">
                <a:solidFill>
                  <a:srgbClr val="000000"/>
                </a:solidFill>
                <a:latin typeface="Monotype Corsiva" pitchFamily="66" charset="0"/>
              </a:rPr>
              <a:t>2.Содержание </a:t>
            </a:r>
            <a:r>
              <a:rPr lang="ru-RU" dirty="0">
                <a:solidFill>
                  <a:srgbClr val="000000"/>
                </a:solidFill>
                <a:latin typeface="Monotype Corsiva" pitchFamily="66" charset="0"/>
              </a:rPr>
              <a:t>понятия «профориентация</a:t>
            </a:r>
            <a:r>
              <a:rPr lang="ru-RU" dirty="0" smtClean="0">
                <a:solidFill>
                  <a:srgbClr val="000000"/>
                </a:solidFill>
                <a:latin typeface="Monotype Corsiva" pitchFamily="66" charset="0"/>
              </a:rPr>
              <a:t>»</a:t>
            </a:r>
          </a:p>
          <a:p>
            <a:pPr marL="0" indent="0">
              <a:buNone/>
            </a:pPr>
            <a:r>
              <a:rPr lang="ru-RU" dirty="0" smtClean="0">
                <a:latin typeface="Monotype Corsiva" pitchFamily="66" charset="0"/>
              </a:rPr>
              <a:t>3</a:t>
            </a:r>
            <a:r>
              <a:rPr lang="ru-RU" dirty="0">
                <a:latin typeface="Monotype Corsiva" pitchFamily="66" charset="0"/>
              </a:rPr>
              <a:t>. </a:t>
            </a:r>
            <a:r>
              <a:rPr lang="ru-RU" dirty="0" smtClean="0">
                <a:latin typeface="Monotype Corsiva" pitchFamily="66" charset="0"/>
              </a:rPr>
              <a:t> </a:t>
            </a:r>
            <a:r>
              <a:rPr lang="ru-RU" dirty="0">
                <a:latin typeface="Monotype Corsiva" pitchFamily="66" charset="0"/>
              </a:rPr>
              <a:t>Проблемы профессиональной ориентации молодежи в России</a:t>
            </a:r>
          </a:p>
          <a:p>
            <a:pPr marL="0" indent="0">
              <a:buNone/>
            </a:pPr>
            <a:r>
              <a:rPr lang="ru-RU" dirty="0" smtClean="0">
                <a:latin typeface="Monotype Corsiva" pitchFamily="66" charset="0"/>
              </a:rPr>
              <a:t>4</a:t>
            </a:r>
            <a:r>
              <a:rPr lang="ru-RU" dirty="0">
                <a:latin typeface="Monotype Corsiva" pitchFamily="66" charset="0"/>
              </a:rPr>
              <a:t>. Типичные ошибки выбора профессии</a:t>
            </a:r>
            <a:endParaRPr lang="ru-RU" dirty="0" smtClean="0">
              <a:latin typeface="Monotype Corsiva" pitchFamily="66" charset="0"/>
            </a:endParaRPr>
          </a:p>
          <a:p>
            <a:pPr marL="0" indent="0">
              <a:buNone/>
            </a:pPr>
            <a:r>
              <a:rPr lang="ru-RU" dirty="0" smtClean="0">
                <a:solidFill>
                  <a:srgbClr val="000000"/>
                </a:solidFill>
                <a:latin typeface="Monotype Corsiva" pitchFamily="66" charset="0"/>
              </a:rPr>
              <a:t>4. </a:t>
            </a:r>
            <a:r>
              <a:rPr lang="ru-RU" dirty="0">
                <a:solidFill>
                  <a:srgbClr val="000000"/>
                </a:solidFill>
                <a:latin typeface="Monotype Corsiva" pitchFamily="66" charset="0"/>
              </a:rPr>
              <a:t>П</a:t>
            </a:r>
            <a:r>
              <a:rPr lang="ru-RU" dirty="0" smtClean="0">
                <a:solidFill>
                  <a:srgbClr val="000000"/>
                </a:solidFill>
                <a:latin typeface="Monotype Corsiva" pitchFamily="66" charset="0"/>
              </a:rPr>
              <a:t>ути </a:t>
            </a:r>
            <a:r>
              <a:rPr lang="ru-RU" dirty="0">
                <a:solidFill>
                  <a:srgbClr val="000000"/>
                </a:solidFill>
                <a:latin typeface="Monotype Corsiva" pitchFamily="66" charset="0"/>
              </a:rPr>
              <a:t>совершенствования профориентации молодежи в России.</a:t>
            </a:r>
            <a:r>
              <a:rPr lang="ru-RU" dirty="0"/>
              <a:t/>
            </a:r>
            <a:br>
              <a:rPr lang="ru-RU" dirty="0"/>
            </a:br>
            <a:r>
              <a:rPr lang="ru-RU" dirty="0" smtClean="0">
                <a:latin typeface="Monotype Corsiva" pitchFamily="66" charset="0"/>
              </a:rPr>
              <a:t>5. Заключение</a:t>
            </a:r>
            <a:endParaRPr lang="ru-RU" dirty="0">
              <a:latin typeface="Monotype Corsiva" pitchFamily="66" charset="0"/>
            </a:endParaRPr>
          </a:p>
          <a:p>
            <a:pPr marL="0" indent="0">
              <a:buNone/>
            </a:pPr>
            <a:r>
              <a:rPr lang="ru-RU" dirty="0">
                <a:latin typeface="Monotype Corsiva" pitchFamily="66" charset="0"/>
              </a:rPr>
              <a:t/>
            </a:r>
            <a:br>
              <a:rPr lang="ru-RU" dirty="0">
                <a:latin typeface="Monotype Corsiva" pitchFamily="66" charset="0"/>
              </a:rPr>
            </a:br>
            <a:endParaRPr lang="ru-RU"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dirty="0"/>
          </a:p>
        </p:txBody>
      </p:sp>
    </p:spTree>
    <p:extLst>
      <p:ext uri="{BB962C8B-B14F-4D97-AF65-F5344CB8AC3E}">
        <p14:creationId xmlns:p14="http://schemas.microsoft.com/office/powerpoint/2010/main" val="4204252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0" indent="0">
              <a:buNone/>
            </a:pPr>
            <a:r>
              <a:rPr lang="ru-RU" dirty="0" smtClean="0">
                <a:solidFill>
                  <a:srgbClr val="000000"/>
                </a:solidFill>
                <a:latin typeface="Monotype Corsiva" pitchFamily="66" charset="0"/>
              </a:rPr>
              <a:t>Выбор профессии  </a:t>
            </a:r>
            <a:r>
              <a:rPr lang="ru-RU" dirty="0">
                <a:solidFill>
                  <a:srgbClr val="000000"/>
                </a:solidFill>
                <a:latin typeface="Monotype Corsiva" pitchFamily="66" charset="0"/>
              </a:rPr>
              <a:t>является сложным и важным решением в жизни каждого человека. Хорошее образование и высокие темпы развития в выбранном направлении являются важным атрибутом успешного человека. </a:t>
            </a:r>
            <a:endParaRPr lang="ru-RU" dirty="0" smtClean="0">
              <a:solidFill>
                <a:srgbClr val="000000"/>
              </a:solidFill>
              <a:latin typeface="Monotype Corsiva" pitchFamily="66" charset="0"/>
            </a:endParaRPr>
          </a:p>
          <a:p>
            <a:pPr marL="0" indent="0">
              <a:buNone/>
            </a:pPr>
            <a:r>
              <a:rPr lang="ru-RU" dirty="0" smtClean="0">
                <a:solidFill>
                  <a:srgbClr val="000000"/>
                </a:solidFill>
                <a:latin typeface="Monotype Corsiva" pitchFamily="66" charset="0"/>
              </a:rPr>
              <a:t>С </a:t>
            </a:r>
            <a:r>
              <a:rPr lang="ru-RU" dirty="0">
                <a:solidFill>
                  <a:srgbClr val="000000"/>
                </a:solidFill>
                <a:latin typeface="Monotype Corsiva" pitchFamily="66" charset="0"/>
              </a:rPr>
              <a:t>каждым годом выбор профессии становится все сложнее. Некоторые из них становятся менее актуальными и востребованными, на смену приходят новые профессии будущего, которых очень много.</a:t>
            </a:r>
            <a:r>
              <a:rPr lang="ru-RU" dirty="0">
                <a:latin typeface="Candara Light" pitchFamily="34" charset="0"/>
              </a:rPr>
              <a:t/>
            </a:r>
            <a:br>
              <a:rPr lang="ru-RU" dirty="0">
                <a:latin typeface="Candara Light" pitchFamily="34" charset="0"/>
              </a:rPr>
            </a:br>
            <a:r>
              <a:rPr lang="ru-RU" dirty="0">
                <a:latin typeface="Candara Light" pitchFamily="34" charset="0"/>
              </a:rPr>
              <a:t/>
            </a:r>
            <a:br>
              <a:rPr lang="ru-RU" dirty="0">
                <a:latin typeface="Candara Light" pitchFamily="34" charset="0"/>
              </a:rPr>
            </a:br>
            <a:endParaRPr lang="ru-RU" dirty="0">
              <a:latin typeface="Candara Light" pitchFamily="34" charset="0"/>
            </a:endParaRPr>
          </a:p>
        </p:txBody>
      </p:sp>
      <p:sp>
        <p:nvSpPr>
          <p:cNvPr id="3" name="Заголовок 2"/>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dirty="0"/>
          </a:p>
        </p:txBody>
      </p:sp>
    </p:spTree>
    <p:extLst>
      <p:ext uri="{BB962C8B-B14F-4D97-AF65-F5344CB8AC3E}">
        <p14:creationId xmlns:p14="http://schemas.microsoft.com/office/powerpoint/2010/main" val="1793543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sz="1100" b="1" dirty="0"/>
              <a:t/>
            </a:r>
            <a:br>
              <a:rPr lang="ru-RU" sz="1100" b="1" dirty="0"/>
            </a:br>
            <a:r>
              <a:rPr lang="ru-RU" sz="1400" b="1" dirty="0"/>
              <a:t>МИНПРОСВЕЩЕНИЯ РОССИИ</a:t>
            </a:r>
            <a:r>
              <a:rPr lang="ru-RU" sz="1400" dirty="0"/>
              <a:t/>
            </a:r>
            <a:br>
              <a:rPr lang="ru-RU" sz="1400" dirty="0"/>
            </a:br>
            <a:r>
              <a:rPr lang="ru-RU" sz="1400" b="1" dirty="0"/>
              <a:t>Федеральное государственное бюджетное образовательное учреждение высшего образования </a:t>
            </a:r>
            <a:r>
              <a:rPr lang="ru-RU" sz="1400" dirty="0"/>
              <a:t/>
            </a:r>
            <a:br>
              <a:rPr lang="ru-RU" sz="1400" dirty="0"/>
            </a:br>
            <a:r>
              <a:rPr lang="ru-RU" sz="1400" b="1" dirty="0"/>
              <a:t>«Башкирский государственный педагогический университет </a:t>
            </a:r>
            <a:r>
              <a:rPr lang="ru-RU" sz="1400" dirty="0"/>
              <a:t/>
            </a:r>
            <a:br>
              <a:rPr lang="ru-RU" sz="1400" dirty="0"/>
            </a:br>
            <a:r>
              <a:rPr lang="ru-RU" sz="1400" b="1" dirty="0"/>
              <a:t>им. М. </a:t>
            </a:r>
            <a:r>
              <a:rPr lang="ru-RU" sz="1400" b="1" dirty="0" err="1"/>
              <a:t>Акмуллы</a:t>
            </a:r>
            <a:r>
              <a:rPr lang="ru-RU" sz="1400" b="1" dirty="0"/>
              <a:t>»</a:t>
            </a:r>
            <a:r>
              <a:rPr lang="ru-RU" sz="1400" dirty="0"/>
              <a:t/>
            </a:r>
            <a:br>
              <a:rPr lang="ru-RU" sz="1400" dirty="0"/>
            </a:br>
            <a:endParaRPr lang="ru-RU"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71538" y="3838026"/>
            <a:ext cx="7408862" cy="1125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611560" y="1986712"/>
            <a:ext cx="7776864" cy="3323987"/>
          </a:xfrm>
          <a:prstGeom prst="rect">
            <a:avLst/>
          </a:prstGeom>
        </p:spPr>
        <p:txBody>
          <a:bodyPr wrap="square">
            <a:spAutoFit/>
          </a:bodyPr>
          <a:lstStyle/>
          <a:p>
            <a:r>
              <a:rPr lang="ru-RU" sz="2400" dirty="0">
                <a:solidFill>
                  <a:srgbClr val="000000"/>
                </a:solidFill>
                <a:latin typeface="Monotype Corsiva" pitchFamily="66" charset="0"/>
              </a:rPr>
              <a:t>Цель </a:t>
            </a:r>
            <a:r>
              <a:rPr lang="ru-RU" sz="2400" dirty="0" smtClean="0">
                <a:solidFill>
                  <a:srgbClr val="000000"/>
                </a:solidFill>
                <a:latin typeface="Monotype Corsiva" pitchFamily="66" charset="0"/>
              </a:rPr>
              <a:t>проекта  </a:t>
            </a:r>
            <a:r>
              <a:rPr lang="ru-RU" sz="2400" dirty="0">
                <a:solidFill>
                  <a:srgbClr val="000000"/>
                </a:solidFill>
                <a:latin typeface="Monotype Corsiva" pitchFamily="66" charset="0"/>
              </a:rPr>
              <a:t>- определить особенности </a:t>
            </a:r>
            <a:r>
              <a:rPr lang="ru-RU" sz="2400" dirty="0" smtClean="0">
                <a:solidFill>
                  <a:srgbClr val="000000"/>
                </a:solidFill>
                <a:latin typeface="Monotype Corsiva" pitchFamily="66" charset="0"/>
              </a:rPr>
              <a:t> выбора профессий молодежью </a:t>
            </a:r>
            <a:r>
              <a:rPr lang="ru-RU" sz="2400" dirty="0">
                <a:solidFill>
                  <a:srgbClr val="000000"/>
                </a:solidFill>
                <a:latin typeface="Monotype Corsiva" pitchFamily="66" charset="0"/>
              </a:rPr>
              <a:t>на современном этапе. </a:t>
            </a:r>
            <a:endParaRPr lang="ru-RU" sz="2400" dirty="0" smtClean="0">
              <a:solidFill>
                <a:srgbClr val="000000"/>
              </a:solidFill>
              <a:latin typeface="Monotype Corsiva" pitchFamily="66" charset="0"/>
            </a:endParaRPr>
          </a:p>
          <a:p>
            <a:r>
              <a:rPr lang="ru-RU" sz="2400" dirty="0" smtClean="0">
                <a:solidFill>
                  <a:srgbClr val="000000"/>
                </a:solidFill>
                <a:latin typeface="Monotype Corsiva" pitchFamily="66" charset="0"/>
              </a:rPr>
              <a:t>Поставленная </a:t>
            </a:r>
            <a:r>
              <a:rPr lang="ru-RU" sz="2400" dirty="0">
                <a:solidFill>
                  <a:srgbClr val="000000"/>
                </a:solidFill>
                <a:latin typeface="Monotype Corsiva" pitchFamily="66" charset="0"/>
              </a:rPr>
              <a:t>цель достигается путем решения следующих задач: </a:t>
            </a:r>
            <a:endParaRPr lang="ru-RU" sz="2400" dirty="0" smtClean="0">
              <a:solidFill>
                <a:srgbClr val="000000"/>
              </a:solidFill>
              <a:latin typeface="Monotype Corsiva" pitchFamily="66" charset="0"/>
            </a:endParaRPr>
          </a:p>
          <a:p>
            <a:pPr marL="457200" indent="-457200">
              <a:buFont typeface="Wingdings" pitchFamily="2" charset="2"/>
              <a:buChar char="q"/>
            </a:pPr>
            <a:r>
              <a:rPr lang="ru-RU" sz="2400" dirty="0" smtClean="0">
                <a:solidFill>
                  <a:srgbClr val="000000"/>
                </a:solidFill>
                <a:latin typeface="Monotype Corsiva" pitchFamily="66" charset="0"/>
              </a:rPr>
              <a:t>раскрыть </a:t>
            </a:r>
            <a:r>
              <a:rPr lang="ru-RU" sz="2400" dirty="0">
                <a:solidFill>
                  <a:srgbClr val="000000"/>
                </a:solidFill>
                <a:latin typeface="Monotype Corsiva" pitchFamily="66" charset="0"/>
              </a:rPr>
              <a:t>содержание и сущность профориентации</a:t>
            </a:r>
            <a:r>
              <a:rPr lang="ru-RU" sz="2400" dirty="0" smtClean="0">
                <a:solidFill>
                  <a:srgbClr val="000000"/>
                </a:solidFill>
                <a:latin typeface="Monotype Corsiva" pitchFamily="66" charset="0"/>
              </a:rPr>
              <a:t>;</a:t>
            </a:r>
          </a:p>
          <a:p>
            <a:pPr marL="457200" indent="-457200">
              <a:buFont typeface="Wingdings" pitchFamily="2" charset="2"/>
              <a:buChar char="q"/>
            </a:pPr>
            <a:r>
              <a:rPr lang="ru-RU" sz="2400" dirty="0" smtClean="0">
                <a:solidFill>
                  <a:srgbClr val="000000"/>
                </a:solidFill>
                <a:latin typeface="Monotype Corsiva" pitchFamily="66" charset="0"/>
              </a:rPr>
              <a:t> выявить </a:t>
            </a:r>
            <a:r>
              <a:rPr lang="ru-RU" sz="2400" dirty="0">
                <a:solidFill>
                  <a:srgbClr val="000000"/>
                </a:solidFill>
                <a:latin typeface="Monotype Corsiva" pitchFamily="66" charset="0"/>
              </a:rPr>
              <a:t>особенности профессионального </a:t>
            </a:r>
            <a:endParaRPr lang="ru-RU" sz="2400" dirty="0" smtClean="0">
              <a:solidFill>
                <a:srgbClr val="000000"/>
              </a:solidFill>
              <a:latin typeface="Monotype Corsiva" pitchFamily="66" charset="0"/>
            </a:endParaRPr>
          </a:p>
          <a:p>
            <a:r>
              <a:rPr lang="ru-RU" sz="2400" dirty="0" smtClean="0">
                <a:solidFill>
                  <a:srgbClr val="000000"/>
                </a:solidFill>
                <a:latin typeface="Monotype Corsiva" pitchFamily="66" charset="0"/>
              </a:rPr>
              <a:t>самоопределения </a:t>
            </a:r>
            <a:r>
              <a:rPr lang="ru-RU" sz="2400" dirty="0">
                <a:solidFill>
                  <a:srgbClr val="000000"/>
                </a:solidFill>
                <a:latin typeface="Monotype Corsiva" pitchFamily="66" charset="0"/>
              </a:rPr>
              <a:t>и пути совершенствования профориентации молодежи в России.</a:t>
            </a:r>
            <a:r>
              <a:rPr lang="ru-RU" dirty="0"/>
              <a:t/>
            </a:r>
            <a:br>
              <a:rPr lang="ru-RU" dirty="0"/>
            </a:br>
            <a:endParaRPr lang="ru-RU" dirty="0"/>
          </a:p>
        </p:txBody>
      </p:sp>
    </p:spTree>
    <p:extLst>
      <p:ext uri="{BB962C8B-B14F-4D97-AF65-F5344CB8AC3E}">
        <p14:creationId xmlns:p14="http://schemas.microsoft.com/office/powerpoint/2010/main" val="681273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0" indent="0">
              <a:buNone/>
            </a:pPr>
            <a:r>
              <a:rPr lang="ru-RU" sz="2800" i="1" dirty="0">
                <a:solidFill>
                  <a:srgbClr val="222222"/>
                </a:solidFill>
                <a:latin typeface="Monotype Corsiva" pitchFamily="66" charset="0"/>
              </a:rPr>
              <a:t>Выбор будущей профессии и первой работы – очень ответственный шаг в жизни каждого. И это важное решение мы принимаем, будучи подростками и молодыми людьми. </a:t>
            </a:r>
            <a:endParaRPr lang="ru-RU" sz="2800"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1200" b="1" dirty="0" smtClean="0"/>
              <a:t/>
            </a:r>
            <a:br>
              <a:rPr lang="ru-RU" sz="1200" b="1" dirty="0" smtClean="0"/>
            </a:br>
            <a:r>
              <a:rPr lang="ru-RU" sz="1200" b="1" dirty="0"/>
              <a:t/>
            </a:r>
            <a:br>
              <a:rPr lang="ru-RU" sz="1200" b="1" dirty="0"/>
            </a:br>
            <a:r>
              <a:rPr lang="ru-RU" sz="1600" b="1" dirty="0" smtClean="0"/>
              <a:t>МИНПРОСВЕЩЕНИЯ </a:t>
            </a:r>
            <a:r>
              <a:rPr lang="ru-RU" sz="1600" b="1" dirty="0"/>
              <a:t>РОССИИ</a:t>
            </a:r>
            <a:r>
              <a:rPr lang="ru-RU" sz="1600" dirty="0"/>
              <a:t/>
            </a:r>
            <a:br>
              <a:rPr lang="ru-RU" sz="1600" dirty="0"/>
            </a:br>
            <a:r>
              <a:rPr lang="ru-RU" sz="1600" b="1" dirty="0"/>
              <a:t>Федеральное государственное бюджетное образовательное учреждение высшего образования </a:t>
            </a:r>
            <a:r>
              <a:rPr lang="ru-RU" sz="1600" dirty="0"/>
              <a:t/>
            </a:r>
            <a:br>
              <a:rPr lang="ru-RU" sz="1600" dirty="0"/>
            </a:br>
            <a:r>
              <a:rPr lang="ru-RU" sz="1600" b="1" dirty="0"/>
              <a:t>«Башкирский государственный педагогический университет </a:t>
            </a:r>
            <a:r>
              <a:rPr lang="ru-RU" sz="1600" dirty="0"/>
              <a:t/>
            </a:r>
            <a:br>
              <a:rPr lang="ru-RU" sz="1600" dirty="0"/>
            </a:br>
            <a:r>
              <a:rPr lang="ru-RU" sz="1600" b="1" dirty="0"/>
              <a:t>им. М. </a:t>
            </a:r>
            <a:r>
              <a:rPr lang="ru-RU" sz="1600" b="1" dirty="0" err="1"/>
              <a:t>Акмуллы</a:t>
            </a:r>
            <a:r>
              <a:rPr lang="ru-RU" sz="1600" b="1" dirty="0"/>
              <a:t>»</a:t>
            </a:r>
            <a:r>
              <a:rPr lang="ru-RU" sz="1600" dirty="0"/>
              <a:t/>
            </a:r>
            <a:br>
              <a:rPr lang="ru-RU" sz="1600" dirty="0"/>
            </a:br>
            <a:r>
              <a:rPr lang="ru-RU" dirty="0"/>
              <a:t/>
            </a:r>
            <a:br>
              <a:rPr lang="ru-RU" dirty="0"/>
            </a:br>
            <a:endParaRPr lang="ru-RU" dirty="0"/>
          </a:p>
        </p:txBody>
      </p:sp>
    </p:spTree>
    <p:extLst>
      <p:ext uri="{BB962C8B-B14F-4D97-AF65-F5344CB8AC3E}">
        <p14:creationId xmlns:p14="http://schemas.microsoft.com/office/powerpoint/2010/main" val="793044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420888"/>
            <a:ext cx="8424935" cy="3816424"/>
          </a:xfrm>
        </p:spPr>
        <p:txBody>
          <a:bodyPr>
            <a:normAutofit/>
          </a:bodyPr>
          <a:lstStyle/>
          <a:p>
            <a:pPr marL="0" indent="0" algn="just">
              <a:buNone/>
            </a:pPr>
            <a:r>
              <a:rPr lang="ru-RU" sz="2800" b="1" dirty="0">
                <a:solidFill>
                  <a:srgbClr val="222222"/>
                </a:solidFill>
                <a:latin typeface="Monotype Corsiva" pitchFamily="66" charset="0"/>
              </a:rPr>
              <a:t>Профессиональная ориентация</a:t>
            </a:r>
            <a:r>
              <a:rPr lang="ru-RU" sz="2800" dirty="0">
                <a:solidFill>
                  <a:srgbClr val="222222"/>
                </a:solidFill>
                <a:latin typeface="Monotype Corsiva" pitchFamily="66" charset="0"/>
              </a:rPr>
              <a:t> (профориентация, выбор профессии, ориентация на профессию, профессиональное самоопределение) – это комплекс действий для выявления у человека склонностей и талантов к определённым видам профессиональной деятельности, а также система действий, направленных на помощь в выборе карьерного пути людям всех возрастов.</a:t>
            </a:r>
          </a:p>
          <a:p>
            <a:endParaRPr lang="ru-RU" sz="2800"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1100" b="1" dirty="0"/>
              <a:t/>
            </a:r>
            <a:br>
              <a:rPr lang="ru-RU" sz="1100" b="1" dirty="0"/>
            </a:br>
            <a:r>
              <a:rPr lang="ru-RU" sz="1400" b="1" dirty="0"/>
              <a:t>МИНПРОСВЕЩЕНИЯ РОССИИ</a:t>
            </a:r>
            <a:r>
              <a:rPr lang="ru-RU" sz="1400" dirty="0"/>
              <a:t/>
            </a:r>
            <a:br>
              <a:rPr lang="ru-RU" sz="1400" dirty="0"/>
            </a:br>
            <a:r>
              <a:rPr lang="ru-RU" sz="1400" b="1" dirty="0"/>
              <a:t>Федеральное государственное бюджетное образовательное учреждение высшего образования </a:t>
            </a:r>
            <a:r>
              <a:rPr lang="ru-RU" sz="1400" dirty="0"/>
              <a:t/>
            </a:r>
            <a:br>
              <a:rPr lang="ru-RU" sz="1400" dirty="0"/>
            </a:br>
            <a:r>
              <a:rPr lang="ru-RU" sz="1400" b="1" dirty="0"/>
              <a:t>«Башкирский государственный педагогический университет </a:t>
            </a:r>
            <a:r>
              <a:rPr lang="ru-RU" sz="1400" dirty="0"/>
              <a:t/>
            </a:r>
            <a:br>
              <a:rPr lang="ru-RU" sz="1400" dirty="0"/>
            </a:br>
            <a:r>
              <a:rPr lang="ru-RU" sz="1400" b="1" dirty="0"/>
              <a:t>им. М. </a:t>
            </a:r>
            <a:r>
              <a:rPr lang="ru-RU" sz="1400" b="1" dirty="0" err="1"/>
              <a:t>Акмуллы</a:t>
            </a:r>
            <a:r>
              <a:rPr lang="ru-RU" sz="1400" b="1" dirty="0"/>
              <a:t>»</a:t>
            </a:r>
            <a:r>
              <a:rPr lang="ru-RU" sz="1400" dirty="0"/>
              <a:t/>
            </a:r>
            <a:br>
              <a:rPr lang="ru-RU" sz="1400" dirty="0"/>
            </a:br>
            <a:endParaRPr lang="ru-RU" dirty="0"/>
          </a:p>
        </p:txBody>
      </p:sp>
    </p:spTree>
    <p:extLst>
      <p:ext uri="{BB962C8B-B14F-4D97-AF65-F5344CB8AC3E}">
        <p14:creationId xmlns:p14="http://schemas.microsoft.com/office/powerpoint/2010/main" val="1602687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r>
              <a:rPr lang="ru-RU" sz="2800" dirty="0">
                <a:solidFill>
                  <a:srgbClr val="222222"/>
                </a:solidFill>
                <a:latin typeface="Monotype Corsiva" pitchFamily="66" charset="0"/>
              </a:rPr>
              <a:t>Понятие профориентации появилось в результате слияния двух слов из разных языков: латинского </a:t>
            </a:r>
            <a:r>
              <a:rPr lang="ru-RU" sz="2800" dirty="0" err="1">
                <a:solidFill>
                  <a:srgbClr val="222222"/>
                </a:solidFill>
                <a:latin typeface="Monotype Corsiva" pitchFamily="66" charset="0"/>
              </a:rPr>
              <a:t>profession</a:t>
            </a:r>
            <a:r>
              <a:rPr lang="ru-RU" sz="2800" dirty="0">
                <a:solidFill>
                  <a:srgbClr val="222222"/>
                </a:solidFill>
                <a:latin typeface="Monotype Corsiva" pitchFamily="66" charset="0"/>
              </a:rPr>
              <a:t> (род занятий) и французского </a:t>
            </a:r>
            <a:r>
              <a:rPr lang="ru-RU" sz="2800" dirty="0" err="1">
                <a:solidFill>
                  <a:srgbClr val="222222"/>
                </a:solidFill>
                <a:latin typeface="Monotype Corsiva" pitchFamily="66" charset="0"/>
              </a:rPr>
              <a:t>orientation</a:t>
            </a:r>
            <a:r>
              <a:rPr lang="ru-RU" sz="2800" dirty="0">
                <a:solidFill>
                  <a:srgbClr val="222222"/>
                </a:solidFill>
                <a:latin typeface="Monotype Corsiva" pitchFamily="66" charset="0"/>
              </a:rPr>
              <a:t> (установка).</a:t>
            </a:r>
          </a:p>
          <a:p>
            <a:pPr marL="0" indent="0">
              <a:buNone/>
            </a:pPr>
            <a:r>
              <a:rPr lang="ru-RU" sz="2800" dirty="0">
                <a:solidFill>
                  <a:srgbClr val="222222"/>
                </a:solidFill>
                <a:latin typeface="Monotype Corsiva" pitchFamily="66" charset="0"/>
              </a:rPr>
              <a:t>Профориентация базируется на психологии, социологии, экономике, философии, праве и медицине.</a:t>
            </a:r>
          </a:p>
          <a:p>
            <a:endParaRPr lang="ru-RU"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dirty="0"/>
          </a:p>
        </p:txBody>
      </p:sp>
    </p:spTree>
    <p:extLst>
      <p:ext uri="{BB962C8B-B14F-4D97-AF65-F5344CB8AC3E}">
        <p14:creationId xmlns:p14="http://schemas.microsoft.com/office/powerpoint/2010/main" val="2813171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0" indent="0">
              <a:buNone/>
            </a:pPr>
            <a:r>
              <a:rPr lang="ru-RU" dirty="0" smtClean="0"/>
              <a:t> </a:t>
            </a:r>
            <a:r>
              <a:rPr lang="ru-RU" sz="2800" dirty="0">
                <a:latin typeface="Monotype Corsiva" pitchFamily="66" charset="0"/>
              </a:rPr>
              <a:t>Одна из задач современного образования — подготовка молодежи к выбору профессии и успешному осуществлению профессиональной деятельности во взрослой жизни. На каждом этапе образования эта функция тесно связана с другими направлениями социализации учащейся молодежи — обучением и воспитанием. </a:t>
            </a:r>
          </a:p>
        </p:txBody>
      </p:sp>
      <p:sp>
        <p:nvSpPr>
          <p:cNvPr id="3" name="Заголовок 2"/>
          <p:cNvSpPr>
            <a:spLocks noGrp="1"/>
          </p:cNvSpPr>
          <p:nvPr>
            <p:ph type="title"/>
          </p:nvPr>
        </p:nvSpPr>
        <p:spPr/>
        <p:txBody>
          <a:bodyPr>
            <a:normAutofit fontScale="90000"/>
          </a:bodyPr>
          <a:lstStyle/>
          <a:p>
            <a:r>
              <a:rPr lang="ru-RU" sz="1100" b="1" dirty="0"/>
              <a:t/>
            </a:r>
            <a:br>
              <a:rPr lang="ru-RU" sz="1100" b="1" dirty="0"/>
            </a:br>
            <a:r>
              <a:rPr lang="ru-RU" sz="1400" b="1" dirty="0"/>
              <a:t>МИНПРОСВЕЩЕНИЯ РОССИИ</a:t>
            </a:r>
            <a:r>
              <a:rPr lang="ru-RU" sz="1400" dirty="0"/>
              <a:t/>
            </a:r>
            <a:br>
              <a:rPr lang="ru-RU" sz="1400" dirty="0"/>
            </a:br>
            <a:r>
              <a:rPr lang="ru-RU" sz="1400" b="1" dirty="0"/>
              <a:t>Федеральное государственное бюджетное образовательное учреждение высшего образования </a:t>
            </a:r>
            <a:r>
              <a:rPr lang="ru-RU" sz="1400" dirty="0"/>
              <a:t/>
            </a:r>
            <a:br>
              <a:rPr lang="ru-RU" sz="1400" dirty="0"/>
            </a:br>
            <a:r>
              <a:rPr lang="ru-RU" sz="1400" b="1" dirty="0"/>
              <a:t>«Башкирский государственный педагогический университет </a:t>
            </a:r>
            <a:r>
              <a:rPr lang="ru-RU" sz="1400" dirty="0"/>
              <a:t/>
            </a:r>
            <a:br>
              <a:rPr lang="ru-RU" sz="1400" dirty="0"/>
            </a:br>
            <a:r>
              <a:rPr lang="ru-RU" sz="1400" b="1" dirty="0"/>
              <a:t>им. М. </a:t>
            </a:r>
            <a:r>
              <a:rPr lang="ru-RU" sz="1400" b="1" dirty="0" err="1"/>
              <a:t>Акмуллы</a:t>
            </a:r>
            <a:r>
              <a:rPr lang="ru-RU" sz="1400" b="1" dirty="0"/>
              <a:t>»</a:t>
            </a:r>
            <a:r>
              <a:rPr lang="ru-RU" sz="1400" dirty="0"/>
              <a:t/>
            </a:r>
            <a:br>
              <a:rPr lang="ru-RU" sz="1400" dirty="0"/>
            </a:br>
            <a:endParaRPr lang="ru-RU" dirty="0"/>
          </a:p>
        </p:txBody>
      </p:sp>
    </p:spTree>
    <p:extLst>
      <p:ext uri="{BB962C8B-B14F-4D97-AF65-F5344CB8AC3E}">
        <p14:creationId xmlns:p14="http://schemas.microsoft.com/office/powerpoint/2010/main" val="2583014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0" indent="0">
              <a:buNone/>
            </a:pPr>
            <a:r>
              <a:rPr lang="ru-RU" dirty="0">
                <a:solidFill>
                  <a:srgbClr val="222222"/>
                </a:solidFill>
                <a:latin typeface="Monotype Corsiva" pitchFamily="66" charset="0"/>
              </a:rPr>
              <a:t>К сожалению, в настоящий момент не ведётся какой-либо масштабной и системной работы для помощи в профессиональном самоопределении, начиная со школьников и заканчивая взрослыми людьми. </a:t>
            </a:r>
            <a:endParaRPr lang="ru-RU" dirty="0" smtClean="0">
              <a:solidFill>
                <a:srgbClr val="222222"/>
              </a:solidFill>
              <a:latin typeface="Monotype Corsiva" pitchFamily="66" charset="0"/>
            </a:endParaRPr>
          </a:p>
          <a:p>
            <a:pPr marL="0" indent="0">
              <a:buNone/>
            </a:pPr>
            <a:r>
              <a:rPr lang="ru-RU" dirty="0" smtClean="0">
                <a:solidFill>
                  <a:srgbClr val="222222"/>
                </a:solidFill>
                <a:latin typeface="Monotype Corsiva" pitchFamily="66" charset="0"/>
              </a:rPr>
              <a:t>И </a:t>
            </a:r>
            <a:r>
              <a:rPr lang="ru-RU" dirty="0">
                <a:solidFill>
                  <a:srgbClr val="222222"/>
                </a:solidFill>
                <a:latin typeface="Monotype Corsiva" pitchFamily="66" charset="0"/>
              </a:rPr>
              <a:t>если для взрослых подобная </a:t>
            </a:r>
            <a:r>
              <a:rPr lang="ru-RU" dirty="0" err="1">
                <a:solidFill>
                  <a:srgbClr val="222222"/>
                </a:solidFill>
                <a:latin typeface="Monotype Corsiva" pitchFamily="66" charset="0"/>
              </a:rPr>
              <a:t>профориентационная</a:t>
            </a:r>
            <a:r>
              <a:rPr lang="ru-RU" dirty="0">
                <a:solidFill>
                  <a:srgbClr val="222222"/>
                </a:solidFill>
                <a:latin typeface="Monotype Corsiva" pitchFamily="66" charset="0"/>
              </a:rPr>
              <a:t> </a:t>
            </a:r>
            <a:r>
              <a:rPr lang="ru-RU" dirty="0" smtClean="0">
                <a:solidFill>
                  <a:srgbClr val="222222"/>
                </a:solidFill>
                <a:latin typeface="Monotype Corsiva" pitchFamily="66" charset="0"/>
              </a:rPr>
              <a:t> работа </a:t>
            </a:r>
            <a:r>
              <a:rPr lang="ru-RU" dirty="0">
                <a:solidFill>
                  <a:srgbClr val="222222"/>
                </a:solidFill>
                <a:latin typeface="Monotype Corsiva" pitchFamily="66" charset="0"/>
              </a:rPr>
              <a:t>частично ведётся службами занятости населения, хотя и рассматривается больше как дополнительная услуга, то в школах профориентация школьников отдана на откуп администрации и учителям. </a:t>
            </a:r>
            <a:endParaRPr lang="ru-RU" dirty="0">
              <a:latin typeface="Monotype Corsiva" pitchFamily="66" charset="0"/>
            </a:endParaRPr>
          </a:p>
        </p:txBody>
      </p:sp>
      <p:sp>
        <p:nvSpPr>
          <p:cNvPr id="3" name="Заголовок 2"/>
          <p:cNvSpPr>
            <a:spLocks noGrp="1"/>
          </p:cNvSpPr>
          <p:nvPr>
            <p:ph type="title"/>
          </p:nvPr>
        </p:nvSpPr>
        <p:spPr/>
        <p:txBody>
          <a:bodyPr>
            <a:normAutofit fontScale="90000"/>
          </a:bodyPr>
          <a:lstStyle/>
          <a:p>
            <a:r>
              <a:rPr lang="ru-RU" sz="1000" b="1" dirty="0"/>
              <a:t/>
            </a:r>
            <a:br>
              <a:rPr lang="ru-RU" sz="1000" b="1" dirty="0"/>
            </a:br>
            <a:r>
              <a:rPr lang="ru-RU" sz="1300" b="1" dirty="0"/>
              <a:t>МИНПРОСВЕЩЕНИЯ РОССИИ</a:t>
            </a:r>
            <a:r>
              <a:rPr lang="ru-RU" sz="1300" dirty="0"/>
              <a:t/>
            </a:r>
            <a:br>
              <a:rPr lang="ru-RU" sz="1300" dirty="0"/>
            </a:br>
            <a:r>
              <a:rPr lang="ru-RU" sz="1300" b="1" dirty="0"/>
              <a:t>Федеральное государственное бюджетное образовательное учреждение высшего образования </a:t>
            </a:r>
            <a:r>
              <a:rPr lang="ru-RU" sz="1300" dirty="0"/>
              <a:t/>
            </a:r>
            <a:br>
              <a:rPr lang="ru-RU" sz="1300" dirty="0"/>
            </a:br>
            <a:r>
              <a:rPr lang="ru-RU" sz="1300" b="1" dirty="0"/>
              <a:t>«Башкирский государственный педагогический университет </a:t>
            </a:r>
            <a:r>
              <a:rPr lang="ru-RU" sz="1300" dirty="0"/>
              <a:t/>
            </a:r>
            <a:br>
              <a:rPr lang="ru-RU" sz="1300" dirty="0"/>
            </a:br>
            <a:r>
              <a:rPr lang="ru-RU" sz="1300" b="1" dirty="0"/>
              <a:t>им. М. </a:t>
            </a:r>
            <a:r>
              <a:rPr lang="ru-RU" sz="1300" b="1" dirty="0" err="1"/>
              <a:t>Акмуллы</a:t>
            </a:r>
            <a:r>
              <a:rPr lang="ru-RU" sz="1300" b="1" dirty="0"/>
              <a:t>»</a:t>
            </a:r>
            <a:r>
              <a:rPr lang="ru-RU" sz="1300" dirty="0"/>
              <a:t/>
            </a:r>
            <a:br>
              <a:rPr lang="ru-RU" sz="1300" dirty="0"/>
            </a:br>
            <a:endParaRPr lang="ru-RU" dirty="0"/>
          </a:p>
        </p:txBody>
      </p:sp>
    </p:spTree>
    <p:extLst>
      <p:ext uri="{BB962C8B-B14F-4D97-AF65-F5344CB8AC3E}">
        <p14:creationId xmlns:p14="http://schemas.microsoft.com/office/powerpoint/2010/main" val="2526520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158</TotalTime>
  <Words>889</Words>
  <Application>Microsoft Office PowerPoint</Application>
  <PresentationFormat>Экран (4:3)</PresentationFormat>
  <Paragraphs>85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Волна</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Презентация PowerPoint</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vt:lpstr>
      <vt:lpstr> 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 М. Акмуллы»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"Ориентация современной молодежи на выбор профессии будущего"</dc:title>
  <dc:creator>user</dc:creator>
  <cp:lastModifiedBy>user</cp:lastModifiedBy>
  <cp:revision>19</cp:revision>
  <dcterms:created xsi:type="dcterms:W3CDTF">2022-05-16T14:55:22Z</dcterms:created>
  <dcterms:modified xsi:type="dcterms:W3CDTF">2022-05-16T18:10:21Z</dcterms:modified>
</cp:coreProperties>
</file>