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1" r:id="rId1"/>
  </p:sldMasterIdLst>
  <p:sldIdLst>
    <p:sldId id="272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0CB0D81-FE1A-4EE4-A054-87A8C35DEE92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887A6AB-8D7C-40BC-ABCE-DFC0AB1171FE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2546595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B0D81-FE1A-4EE4-A054-87A8C35DEE92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7A6AB-8D7C-40BC-ABCE-DFC0AB1171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7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B0D81-FE1A-4EE4-A054-87A8C35DEE92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7A6AB-8D7C-40BC-ABCE-DFC0AB1171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0534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B0D81-FE1A-4EE4-A054-87A8C35DEE92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7A6AB-8D7C-40BC-ABCE-DFC0AB1171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4235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B0D81-FE1A-4EE4-A054-87A8C35DEE92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887A6AB-8D7C-40BC-ABCE-DFC0AB1171FE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6959707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B0D81-FE1A-4EE4-A054-87A8C35DEE92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7A6AB-8D7C-40BC-ABCE-DFC0AB1171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375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B0D81-FE1A-4EE4-A054-87A8C35DEE92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7A6AB-8D7C-40BC-ABCE-DFC0AB1171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401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B0D81-FE1A-4EE4-A054-87A8C35DEE92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7A6AB-8D7C-40BC-ABCE-DFC0AB1171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277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B0D81-FE1A-4EE4-A054-87A8C35DEE92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7A6AB-8D7C-40BC-ABCE-DFC0AB1171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1517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B0D81-FE1A-4EE4-A054-87A8C35DEE92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887A6AB-8D7C-40BC-ABCE-DFC0AB1171FE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05364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B0D81-FE1A-4EE4-A054-87A8C35DEE92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887A6AB-8D7C-40BC-ABCE-DFC0AB1171FE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07243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F0CB0D81-FE1A-4EE4-A054-87A8C35DEE92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5887A6AB-8D7C-40BC-ABCE-DFC0AB1171FE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34738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0"/>
            <a:ext cx="9601200" cy="6664036"/>
          </a:xfrm>
        </p:spPr>
        <p:txBody>
          <a:bodyPr>
            <a:normAutofit fontScale="90000"/>
          </a:bodyPr>
          <a:lstStyle/>
          <a:p>
            <a:pPr marL="408940" marR="447675" indent="-6350" algn="ctr">
              <a:lnSpc>
                <a:spcPct val="112000"/>
              </a:lnSpc>
              <a:spcAft>
                <a:spcPts val="65"/>
              </a:spcAft>
            </a:pP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МИНПРОСВЕЩЕНИЯ РОССИИ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ФЕДЕРАЛЬНОЕ ГОСУДАРСТВЕННОЕ БЮДЖЕТНОЕ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ОБРАЗОВАТЕЛЬНОЕ УЧРЕЖДЕНИЕ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ВЫСШЕГО ОБРАЗОВАНИЯ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«БАШКИРСКИЙ ГОСУДАРСТВЕННЫЙ ПЕДАГОГИЧЕСКИЙ УНИВЕРСИТЕТ ИМ.М.АКМУЛЛЫ</a:t>
            </a: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»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ФАКУЛЬТЕТ ПСИХОЛОГИИ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Кафедра общей и педагогической </a:t>
            </a: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психологии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Направление подготовки 44.03.0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2. «Психолого-педагогическое образование», направленность (профиль)</a:t>
            </a:r>
            <a:b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«Психология образование»,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 курс ОЗО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БУРАНГУЛОВА ЮЛИЯ ДМИТРИЕВНА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6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ШКОЛА БУДУЩЕГО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Научный руководитель: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Скрябина Л.С.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Уфа 2022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5858484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-387927"/>
            <a:ext cx="9601200" cy="15240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221673"/>
            <a:ext cx="9601200" cy="647007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Обобщая все вышесказанное, можно сказать, что собирательный образ школы будущего ориентирован на следующие изменения:</a:t>
            </a:r>
          </a:p>
          <a:p>
            <a:r>
              <a:rPr lang="ru-RU" dirty="0" smtClean="0"/>
              <a:t>От </a:t>
            </a:r>
            <a:r>
              <a:rPr lang="ru-RU" dirty="0"/>
              <a:t>парадигмы обучения к парадигме развития, самоопределения и самореализации личности.</a:t>
            </a:r>
          </a:p>
          <a:p>
            <a:r>
              <a:rPr lang="ru-RU" dirty="0" smtClean="0"/>
              <a:t>От </a:t>
            </a:r>
            <a:r>
              <a:rPr lang="ru-RU" dirty="0"/>
              <a:t>отрицательных мотивов избегания неприятностей к комплексной положительной мотивации успеха, познавательного интереса, самовоспитания, общения.</a:t>
            </a:r>
          </a:p>
          <a:p>
            <a:r>
              <a:rPr lang="ru-RU" dirty="0" smtClean="0"/>
              <a:t>От </a:t>
            </a:r>
            <a:r>
              <a:rPr lang="ru-RU" dirty="0"/>
              <a:t>традиционной учебной деятельности к организации всей жизнедеятельности школьника.</a:t>
            </a:r>
          </a:p>
          <a:p>
            <a:r>
              <a:rPr lang="ru-RU" dirty="0"/>
              <a:t>От знаний, умений и навыков к формированию личностных и предметных компетенций.</a:t>
            </a:r>
          </a:p>
          <a:p>
            <a:r>
              <a:rPr lang="ru-RU" dirty="0" smtClean="0"/>
              <a:t>От </a:t>
            </a:r>
            <a:r>
              <a:rPr lang="ru-RU" dirty="0"/>
              <a:t>традиционных методик преподавания к современным образовательным технологиям гуманитарного и деятельностного характера.</a:t>
            </a:r>
          </a:p>
          <a:p>
            <a:r>
              <a:rPr lang="ru-RU" dirty="0" smtClean="0"/>
              <a:t>От </a:t>
            </a:r>
            <a:r>
              <a:rPr lang="ru-RU" dirty="0"/>
              <a:t>организации школьного пространства к созданию комфортной образовательной среды, обеспечивающей активность и успех каждого ребенка.</a:t>
            </a:r>
          </a:p>
          <a:p>
            <a:r>
              <a:rPr lang="ru-RU" dirty="0" smtClean="0"/>
              <a:t>От </a:t>
            </a:r>
            <a:r>
              <a:rPr lang="ru-RU" dirty="0"/>
              <a:t>традиционных отношений «учитель-ученик», «учитель-родитель» к отношениям сотрудничества, сотворчества, социального партнерства всех субъектов образования.</a:t>
            </a:r>
          </a:p>
          <a:p>
            <a:r>
              <a:rPr lang="ru-RU" dirty="0" smtClean="0"/>
              <a:t>От </a:t>
            </a:r>
            <a:r>
              <a:rPr lang="ru-RU" dirty="0"/>
              <a:t>качества образования к качеству жизни в стенах и за пределами школы.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55512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0"/>
            <a:ext cx="9601200" cy="720436"/>
          </a:xfrm>
        </p:spPr>
        <p:txBody>
          <a:bodyPr>
            <a:normAutofit/>
          </a:bodyPr>
          <a:lstStyle/>
          <a:p>
            <a:r>
              <a:rPr lang="ru-RU" sz="3600" b="1" dirty="0"/>
              <a:t>Глава 2 «Школа Будущего моими глазами»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720436"/>
            <a:ext cx="9601200" cy="5146964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Что для меня школа будущего? Школа, где ребенку уютно, комфортно, где он ощущает себя успешным человеком независимо от полученных отметок. Современные дети совершенно не такие, какими были </a:t>
            </a:r>
            <a:r>
              <a:rPr lang="ru-RU" dirty="0" smtClean="0"/>
              <a:t>дети </a:t>
            </a:r>
            <a:r>
              <a:rPr lang="ru-RU" dirty="0"/>
              <a:t>20 лет назад. </a:t>
            </a:r>
            <a:r>
              <a:rPr lang="ru-RU" dirty="0" smtClean="0"/>
              <a:t>Сейчас  </a:t>
            </a:r>
            <a:r>
              <a:rPr lang="ru-RU" dirty="0"/>
              <a:t>дети </a:t>
            </a:r>
            <a:r>
              <a:rPr lang="ru-RU" dirty="0" smtClean="0"/>
              <a:t>быстрее осваивают </a:t>
            </a:r>
            <a:r>
              <a:rPr lang="ru-RU" dirty="0"/>
              <a:t>новинки бытовой техники, «с пеленок» могут пользоваться компьютером и пультом от телевизора. Современный ребенок живет в мире электронной культуры. В связи с этим меняется и роль учителя в информационной культуре – сегодня он, скорее, координатор информационного потока, а значит, ему необходимо владеть современными методиками и новыми образовательными технологиями, чтобы общаться на одном языке с ребенком.</a:t>
            </a:r>
          </a:p>
          <a:p>
            <a:r>
              <a:rPr lang="ru-RU" dirty="0"/>
              <a:t>Бурное развитие новых информационных технологий и внедрение их в нашей стране наложили отпечаток на развитие личности современного ребенка. Сегодня в традиционную схему «учитель – ученик – учебник» вводится новое звено – компьютер, а в систему образования – компьютерное обучение. Одной из основных частей информатизации образования является использование информационных технологий в образовательных дисциплинах. Из вышесказанного можно сделать вывод, что это наше будущее и его нельзя бояться, а нужно идти в одну ногу.</a:t>
            </a:r>
          </a:p>
          <a:p>
            <a:r>
              <a:rPr lang="ru-RU" dirty="0"/>
              <a:t>Для того чтобы создать определенную классную среду, ребенку должны быть предоставлены все возможности для самореализации. Школа будущего — это школа, оснащенная по последнему слову техники. Это место, где комфортно как учителю, так и ученику.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94206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-415637"/>
            <a:ext cx="9601200" cy="277091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93964"/>
            <a:ext cx="9601200" cy="5673436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В моем представлении школа будущего – это школа, куда в каждый кабинет на смену меловой классной доске повесят ее электронный аналог, благодаря которому не придется дышать меловой пылью, а яркие наглядные материалы будут появляться в один щелчок. В свое время, каждый ученик в начале учебного года получит электронный учебник, который будет оснащен не только текстовой версией печатного издания, но и комплексом интерактивных программ. Благодаря данным инновациям ученики будут получать еще больше полезной информации, с видео, аудио, схемами, анимацией, возможностью проходить тесты и т. д. В сегодняшней школе ученики до сих пор большую часть информации пишут от руки карандашами и шариковыми ручками. Но при этом все более заметная часть домашних заданий выполняется на компьютере. Для того чтобы объединить эти два мира, у учеников должна появиться и электронная ручка, превращающая рукописный текст в печатный.</a:t>
            </a:r>
          </a:p>
          <a:p>
            <a:r>
              <a:rPr lang="ru-RU" dirty="0"/>
              <a:t>В школе будущего к традиционным урокам необходимо добавить и дистанционное обучение, благодаря которому ученики смогут получать знания даже тогда, когда здоровье ребенка не позволяет ему ходить в школу. Например, в мире уже создан робот, который сможет присутствовать на занятиях, передавая увиденное и услышанное своему владельцу. С помощью этого устройства ученик может также передвигаться по коридорам из класса в класс и даже общаться с друзьями. Так же, благодаря вебинарам, можно обучать детей и иностранному языку, причем, в данном случае, в роли учителя может выступать и носитель языка, ведь нет лучшего способа научить детей иностранному языку, чем предоставить им учителя, для которого эта речь – родная.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43697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-387927"/>
            <a:ext cx="9601200" cy="22167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221673"/>
            <a:ext cx="9601200" cy="5645727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Несмотря на все плюсы инновационных технологий, в школе будущего необходимы и занятия, в которых будет преобладать живое общение: культурные и спортивные мероприятия, секции и кружки по интересам.</a:t>
            </a:r>
          </a:p>
          <a:p>
            <a:r>
              <a:rPr lang="ru-RU" dirty="0"/>
              <a:t>Таким образом, обобщая вышесказанное, можно сказать, что в моем понимании Школа Будущего - это:</a:t>
            </a:r>
          </a:p>
          <a:p>
            <a:r>
              <a:rPr lang="ru-RU" dirty="0" smtClean="0"/>
              <a:t>высокое </a:t>
            </a:r>
            <a:r>
              <a:rPr lang="ru-RU" dirty="0"/>
              <a:t>качество преподавания, достигнутое через новые методы взаимодействия в педагогической деятельности педагога и ребенка;</a:t>
            </a:r>
          </a:p>
          <a:p>
            <a:r>
              <a:rPr lang="ru-RU" dirty="0" smtClean="0"/>
              <a:t>развивающаяся </a:t>
            </a:r>
            <a:r>
              <a:rPr lang="ru-RU" dirty="0"/>
              <a:t>система образования;</a:t>
            </a:r>
          </a:p>
          <a:p>
            <a:r>
              <a:rPr lang="ru-RU" dirty="0" smtClean="0"/>
              <a:t>универсальность </a:t>
            </a:r>
            <a:r>
              <a:rPr lang="ru-RU" dirty="0"/>
              <a:t>подходов к обучению;</a:t>
            </a:r>
          </a:p>
          <a:p>
            <a:r>
              <a:rPr lang="ru-RU" dirty="0" smtClean="0"/>
              <a:t>инновационная </a:t>
            </a:r>
            <a:r>
              <a:rPr lang="ru-RU" dirty="0"/>
              <a:t>деятельность педагога при подготовке к уроку;</a:t>
            </a:r>
          </a:p>
          <a:p>
            <a:r>
              <a:rPr lang="ru-RU" dirty="0" smtClean="0"/>
              <a:t>творческое </a:t>
            </a:r>
            <a:r>
              <a:rPr lang="ru-RU" dirty="0"/>
              <a:t>решение нестандартных задач образования педагогом и ребенком в их совместном труде;</a:t>
            </a:r>
          </a:p>
          <a:p>
            <a:r>
              <a:rPr lang="ru-RU" dirty="0" smtClean="0"/>
              <a:t>внеурочное </a:t>
            </a:r>
            <a:r>
              <a:rPr lang="ru-RU" dirty="0"/>
              <a:t>совместное творчество педагога и ребенка;</a:t>
            </a:r>
          </a:p>
          <a:p>
            <a:r>
              <a:rPr lang="ru-RU" dirty="0" smtClean="0"/>
              <a:t>совместная </a:t>
            </a:r>
            <a:r>
              <a:rPr lang="ru-RU" dirty="0"/>
              <a:t>организация культурных, спортивных мероприятий;</a:t>
            </a:r>
          </a:p>
          <a:p>
            <a:r>
              <a:rPr lang="ru-RU" dirty="0" smtClean="0"/>
              <a:t>военно-патриотическое </a:t>
            </a:r>
            <a:r>
              <a:rPr lang="ru-RU" dirty="0"/>
              <a:t>и духовно-нравственное воспитание школьников.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44282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0"/>
            <a:ext cx="9601200" cy="775855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Заключение 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775855"/>
            <a:ext cx="9601200" cy="509154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Так какой же должна быть Школа будущего? На чем она основана?</a:t>
            </a:r>
          </a:p>
          <a:p>
            <a:pPr marL="0" indent="0">
              <a:buNone/>
            </a:pPr>
            <a:r>
              <a:rPr lang="ru-RU" dirty="0" smtClean="0"/>
              <a:t>Во-первых</a:t>
            </a:r>
            <a:r>
              <a:rPr lang="ru-RU" dirty="0"/>
              <a:t>, на потребностях учеников в программах обучения, направленных на достижение качественного образования и овладение практическими умениями самостоятельно решать проблемы в различных областях жизни и профессиональной деятельности.</a:t>
            </a:r>
          </a:p>
          <a:p>
            <a:pPr marL="0" indent="0">
              <a:buNone/>
            </a:pPr>
            <a:r>
              <a:rPr lang="ru-RU" dirty="0" smtClean="0"/>
              <a:t>Во-вторых</a:t>
            </a:r>
            <a:r>
              <a:rPr lang="ru-RU" dirty="0"/>
              <a:t>, на желании родителей обеспечить условия для максимального развития школьников, в соответствии с их потенциальными возможностями.</a:t>
            </a:r>
          </a:p>
          <a:p>
            <a:pPr marL="0" indent="0">
              <a:buNone/>
            </a:pPr>
            <a:r>
              <a:rPr lang="ru-RU" dirty="0" smtClean="0"/>
              <a:t>В-третьих</a:t>
            </a:r>
            <a:r>
              <a:rPr lang="ru-RU" dirty="0"/>
              <a:t>, на помощи педагогов в обеспечении возможностей повышения профессиональной компетентности, возможностей творческой самореализации в образовательном процессе. И все это на базе учреждения с индивидуальной образовательной моделью, способствующей развитию школы.</a:t>
            </a:r>
          </a:p>
          <a:p>
            <a:pPr marL="0" indent="0">
              <a:buNone/>
            </a:pPr>
            <a:r>
              <a:rPr lang="ru-RU" dirty="0" smtClean="0"/>
              <a:t>Таким </a:t>
            </a:r>
            <a:r>
              <a:rPr lang="ru-RU" dirty="0"/>
              <a:t>образом, выпускник Школы Будущего станет высоко образованным человеком готовым с легкостью применить свои знания на практике при поступлении в вуз или другие учебные заведения. А также он будет психически и физически развит и работоспособен. Выпускник социально адаптирован и готов к встрече с обществом вне школы, гармонично развит духовно и культурно.</a:t>
            </a:r>
          </a:p>
          <a:p>
            <a:pPr marL="0" indent="0">
              <a:buNone/>
            </a:pPr>
            <a:r>
              <a:rPr lang="ru-RU" dirty="0" smtClean="0"/>
              <a:t>Соответственно </a:t>
            </a:r>
            <a:r>
              <a:rPr lang="ru-RU" dirty="0"/>
              <a:t>можно будет говорить о формировании нового типа личности, способной к продуктивной творческой деятельности в сфере науки, культуры, общественных отношений.</a:t>
            </a:r>
          </a:p>
        </p:txBody>
      </p:sp>
    </p:spTree>
    <p:extLst>
      <p:ext uri="{BB962C8B-B14F-4D97-AF65-F5344CB8AC3E}">
        <p14:creationId xmlns:p14="http://schemas.microsoft.com/office/powerpoint/2010/main" val="38831390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0"/>
            <a:ext cx="9601200" cy="720436"/>
          </a:xfrm>
        </p:spPr>
        <p:txBody>
          <a:bodyPr>
            <a:normAutofit/>
          </a:bodyPr>
          <a:lstStyle/>
          <a:p>
            <a:r>
              <a:rPr lang="ru-RU" sz="3600" dirty="0" smtClean="0"/>
              <a:t>Список литературы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526473"/>
            <a:ext cx="9601200" cy="53409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1</a:t>
            </a:r>
            <a:r>
              <a:rPr lang="ru-RU" dirty="0"/>
              <a:t>.  </a:t>
            </a:r>
            <a:r>
              <a:rPr lang="ru-RU" dirty="0" err="1"/>
              <a:t>Джети</a:t>
            </a:r>
            <a:r>
              <a:rPr lang="ru-RU" dirty="0"/>
              <a:t> </a:t>
            </a:r>
            <a:r>
              <a:rPr lang="ru-RU" dirty="0" err="1"/>
              <a:t>Сенгупта</a:t>
            </a:r>
            <a:r>
              <a:rPr lang="ru-RU" dirty="0"/>
              <a:t> «Теория инноваций: новая парадигма роста», 2014. – 140с.</a:t>
            </a:r>
          </a:p>
          <a:p>
            <a:pPr marL="0" indent="0">
              <a:buNone/>
            </a:pPr>
            <a:r>
              <a:rPr lang="ru-RU" dirty="0" smtClean="0"/>
              <a:t>2</a:t>
            </a:r>
            <a:r>
              <a:rPr lang="ru-RU" dirty="0"/>
              <a:t>.  Современные инновационные технологии обучения, ГЭОТАР-Медиа, 2008г.,360 с.</a:t>
            </a:r>
          </a:p>
          <a:p>
            <a:pPr marL="0" indent="0">
              <a:buNone/>
            </a:pPr>
            <a:r>
              <a:rPr lang="ru-RU" dirty="0" smtClean="0"/>
              <a:t>3</a:t>
            </a:r>
            <a:r>
              <a:rPr lang="ru-RU" dirty="0"/>
              <a:t>.  , Новые технологии и продолжение эволюции человека? </a:t>
            </a:r>
            <a:r>
              <a:rPr lang="ru-RU" dirty="0" err="1"/>
              <a:t>Трансгуманистический</a:t>
            </a:r>
            <a:r>
              <a:rPr lang="ru-RU" dirty="0"/>
              <a:t> проект будущего., 2008.,320с.</a:t>
            </a:r>
          </a:p>
          <a:p>
            <a:pPr marL="0" indent="0">
              <a:buNone/>
            </a:pPr>
            <a:r>
              <a:rPr lang="ru-RU" dirty="0" smtClean="0"/>
              <a:t>4</a:t>
            </a:r>
            <a:r>
              <a:rPr lang="ru-RU" dirty="0"/>
              <a:t>.  Мищенко в сверхлюди: Технологическая </a:t>
            </a:r>
            <a:r>
              <a:rPr lang="ru-RU" dirty="0" err="1"/>
              <a:t>гиперэволюция</a:t>
            </a:r>
            <a:r>
              <a:rPr lang="ru-RU" dirty="0"/>
              <a:t> человека в XXI веке. Изд.3., 2013., 168 с.</a:t>
            </a:r>
          </a:p>
          <a:p>
            <a:pPr marL="0" indent="0">
              <a:buNone/>
            </a:pPr>
            <a:r>
              <a:rPr lang="ru-RU" dirty="0" smtClean="0"/>
              <a:t>5</a:t>
            </a:r>
            <a:r>
              <a:rPr lang="ru-RU" dirty="0"/>
              <a:t>.  Инновации в образовании: общее и дополнительное образование детей, Изд.- Феникс.,2011г., 341с.</a:t>
            </a:r>
          </a:p>
          <a:p>
            <a:pPr marL="0" indent="0">
              <a:buNone/>
            </a:pPr>
            <a:r>
              <a:rPr lang="ru-RU" dirty="0" smtClean="0"/>
              <a:t>6</a:t>
            </a:r>
            <a:r>
              <a:rPr lang="ru-RU" dirty="0"/>
              <a:t>.  http://sinncom. </a:t>
            </a:r>
            <a:r>
              <a:rPr lang="ru-RU" dirty="0" err="1"/>
              <a:t>ru</a:t>
            </a:r>
            <a:r>
              <a:rPr lang="ru-RU" dirty="0"/>
              <a:t>/ - Инновации – сегодня, традиции – завтра</a:t>
            </a:r>
          </a:p>
          <a:p>
            <a:pPr marL="0" indent="0">
              <a:buNone/>
            </a:pPr>
            <a:r>
              <a:rPr lang="ru-RU" dirty="0" smtClean="0"/>
              <a:t>7</a:t>
            </a:r>
            <a:r>
              <a:rPr lang="ru-RU" dirty="0"/>
              <a:t>.  http://www. </a:t>
            </a:r>
            <a:r>
              <a:rPr lang="ru-RU" dirty="0" err="1"/>
              <a:t>novate</a:t>
            </a:r>
            <a:r>
              <a:rPr lang="ru-RU" dirty="0"/>
              <a:t>. </a:t>
            </a:r>
            <a:r>
              <a:rPr lang="ru-RU" dirty="0" err="1"/>
              <a:t>ru</a:t>
            </a:r>
            <a:r>
              <a:rPr lang="ru-RU" dirty="0"/>
              <a:t>/</a:t>
            </a:r>
            <a:r>
              <a:rPr lang="ru-RU" dirty="0" err="1"/>
              <a:t>blogs</a:t>
            </a:r>
            <a:r>
              <a:rPr lang="ru-RU" dirty="0"/>
              <a:t>/270813/23862/ - топ10 инновационных технологий для учебы</a:t>
            </a:r>
          </a:p>
        </p:txBody>
      </p:sp>
    </p:spTree>
    <p:extLst>
      <p:ext uri="{BB962C8B-B14F-4D97-AF65-F5344CB8AC3E}">
        <p14:creationId xmlns:p14="http://schemas.microsoft.com/office/powerpoint/2010/main" val="1899744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Содержание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/>
            <a:r>
              <a:rPr lang="ru-RU" dirty="0" smtClean="0">
                <a:solidFill>
                  <a:srgbClr val="000000"/>
                </a:solidFill>
                <a:latin typeface="Helvetica Neue"/>
              </a:rPr>
              <a:t>Введение                                                                                                              3</a:t>
            </a:r>
          </a:p>
          <a:p>
            <a:pPr marL="0"/>
            <a:r>
              <a:rPr lang="ru-RU" dirty="0" smtClean="0">
                <a:solidFill>
                  <a:srgbClr val="000000"/>
                </a:solidFill>
                <a:latin typeface="Helvetica Neue"/>
              </a:rPr>
              <a:t>Глава </a:t>
            </a:r>
            <a:r>
              <a:rPr lang="ru-RU" dirty="0">
                <a:solidFill>
                  <a:srgbClr val="000000"/>
                </a:solidFill>
                <a:latin typeface="Helvetica Neue"/>
              </a:rPr>
              <a:t>1. «Собирательный образ Школы </a:t>
            </a:r>
            <a:r>
              <a:rPr lang="ru-RU" dirty="0" smtClean="0">
                <a:solidFill>
                  <a:srgbClr val="000000"/>
                </a:solidFill>
                <a:latin typeface="Helvetica Neue"/>
              </a:rPr>
              <a:t>Будущего»                                        7</a:t>
            </a:r>
          </a:p>
          <a:p>
            <a:pPr marL="0"/>
            <a:r>
              <a:rPr lang="ru-RU" dirty="0" smtClean="0">
                <a:solidFill>
                  <a:srgbClr val="000000"/>
                </a:solidFill>
                <a:latin typeface="Helvetica Neue"/>
              </a:rPr>
              <a:t> Глава </a:t>
            </a:r>
            <a:r>
              <a:rPr lang="ru-RU" dirty="0">
                <a:solidFill>
                  <a:srgbClr val="000000"/>
                </a:solidFill>
                <a:latin typeface="Helvetica Neue"/>
              </a:rPr>
              <a:t>2 «Школа Будущего моими </a:t>
            </a:r>
            <a:r>
              <a:rPr lang="ru-RU" dirty="0" smtClean="0">
                <a:solidFill>
                  <a:srgbClr val="000000"/>
                </a:solidFill>
                <a:latin typeface="Helvetica Neue"/>
              </a:rPr>
              <a:t>глазами»                                                   11</a:t>
            </a:r>
          </a:p>
          <a:p>
            <a:pPr marL="0"/>
            <a:r>
              <a:rPr lang="ru-RU" dirty="0" smtClean="0">
                <a:solidFill>
                  <a:srgbClr val="000000"/>
                </a:solidFill>
                <a:latin typeface="Helvetica Neue"/>
              </a:rPr>
              <a:t> Заключение                                                                                                       14</a:t>
            </a:r>
            <a:endParaRPr lang="ru-RU" dirty="0">
              <a:solidFill>
                <a:srgbClr val="000000"/>
              </a:solidFill>
              <a:latin typeface="Helvetica Neue"/>
            </a:endParaRPr>
          </a:p>
          <a:p>
            <a:pPr marL="0"/>
            <a:r>
              <a:rPr lang="ru-RU" dirty="0">
                <a:solidFill>
                  <a:srgbClr val="000000"/>
                </a:solidFill>
                <a:latin typeface="Helvetica Neue"/>
              </a:rPr>
              <a:t>Список </a:t>
            </a:r>
            <a:r>
              <a:rPr lang="ru-RU" dirty="0" smtClean="0">
                <a:solidFill>
                  <a:srgbClr val="000000"/>
                </a:solidFill>
                <a:latin typeface="Helvetica Neue"/>
              </a:rPr>
              <a:t>литературы                                                                                            15</a:t>
            </a:r>
            <a:endParaRPr lang="ru-RU" dirty="0">
              <a:solidFill>
                <a:srgbClr val="000000"/>
              </a:solidFill>
              <a:latin typeface="Helvetica Neue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045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96982"/>
            <a:ext cx="9601200" cy="734291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Введение 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831273"/>
            <a:ext cx="9601200" cy="503612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Школа - это не просто набор знаний, это не только уроки и перемены. Это целых 11 лет жизни</a:t>
            </a:r>
            <a:r>
              <a:rPr lang="ru-RU" dirty="0" smtClean="0"/>
              <a:t>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Одна из наиболее острых проблем современного образования - борьба с нарастающим информационным хаосом. С расширением сферы действий и интенсивности научно-технического прогресса очень быстро растет количество связей и между людьми и, особенно, между различными областями знаний. Но количество информации, которое при этом обрушивается на человека, растет многократно быстрее. В результате необходимая (а не только полезная) информация тонет в хаосе "шумов", и при современных методах отбора информации, то есть при существующей системе образования, бывает практически невозможно выявить нужный сигнал, тем более его интерпретировать</a:t>
            </a:r>
            <a:r>
              <a:rPr lang="ru-RU" dirty="0" smtClean="0"/>
              <a:t>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Актуальность проекта обозначена вызовами социальных и технических предпосылок к изменению традиционной системы обучения. Социальные предпосылки знаменуются окончанием эпохи Просвещения, начавшейся двести лет назад. Последние двести лет мы - жители Земли - жили с ощущением, что существует некий общественный идеал, к которому нужно стремиться. Различные идеологии - коммунистическая, либеральная, националистическая - утверждали некий общественный идеал, и задача общества была передать его детям. Сегодня идеологии умерли. В такой ситуации школа не знает, чему учить. Важнейшая техническая предпосылка для возникновения новой парадигмы образования - интернет, который сегодня доступен для ежеминутного пользования.</a:t>
            </a:r>
          </a:p>
        </p:txBody>
      </p:sp>
    </p:spTree>
    <p:extLst>
      <p:ext uri="{BB962C8B-B14F-4D97-AF65-F5344CB8AC3E}">
        <p14:creationId xmlns:p14="http://schemas.microsoft.com/office/powerpoint/2010/main" val="1985874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0"/>
            <a:ext cx="9601200" cy="1052945"/>
          </a:xfrm>
        </p:spPr>
        <p:txBody>
          <a:bodyPr/>
          <a:lstStyle/>
          <a:p>
            <a:r>
              <a:rPr lang="ru-RU" dirty="0" smtClean="0"/>
              <a:t>Цель проекта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775855"/>
            <a:ext cx="9601200" cy="5091545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С</a:t>
            </a:r>
            <a:r>
              <a:rPr lang="ru-RU" dirty="0" smtClean="0"/>
              <a:t>оздать </a:t>
            </a:r>
            <a:r>
              <a:rPr lang="ru-RU" dirty="0"/>
              <a:t>условия для соответствия образовательной среды стратегическим направлениям развития страны и опережающего обучения школьников, придавая </a:t>
            </a:r>
            <a:r>
              <a:rPr lang="ru-RU" dirty="0">
                <a:solidFill>
                  <a:schemeClr val="tx1"/>
                </a:solidFill>
              </a:rPr>
              <a:t>образовательной деятельности </a:t>
            </a:r>
            <a:r>
              <a:rPr lang="ru-RU" dirty="0">
                <a:solidFill>
                  <a:schemeClr val="tx1"/>
                </a:solidFill>
              </a:rPr>
              <a:t>субъектно-творческий</a:t>
            </a:r>
            <a:r>
              <a:rPr lang="ru-RU" dirty="0"/>
              <a:t> характер обеспечение нового качества образования, ориентированного на повышение качества жизни будущих выпускников, за счет создания в школе мотивационной образовательной среды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9865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0"/>
            <a:ext cx="9601200" cy="928255"/>
          </a:xfrm>
        </p:spPr>
        <p:txBody>
          <a:bodyPr/>
          <a:lstStyle/>
          <a:p>
            <a:r>
              <a:rPr lang="ru-RU" dirty="0" smtClean="0"/>
              <a:t>Задачи проекта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928255"/>
            <a:ext cx="9601200" cy="4939145"/>
          </a:xfrm>
        </p:spPr>
        <p:txBody>
          <a:bodyPr/>
          <a:lstStyle/>
          <a:p>
            <a:r>
              <a:rPr lang="ru-RU" dirty="0"/>
              <a:t>1.  Создать условия для здоровьесбережения и активного развития обучающихся за счет интеграции основного, дополнительного и дистанционного обучения.</a:t>
            </a:r>
          </a:p>
          <a:p>
            <a:r>
              <a:rPr lang="ru-RU" dirty="0"/>
              <a:t>2.  Обеспечить индивидуальные образовательные траектории всех субъектов образовательного процесса на основе компетентностного подхода</a:t>
            </a:r>
          </a:p>
          <a:p>
            <a:r>
              <a:rPr lang="ru-RU" dirty="0"/>
              <a:t>3.  Создать условия для формирования детско-взрослой общности, усиливая воспитывающий потенциал субъекта образовательного процесса, отвечающего Вызовам 21 века.</a:t>
            </a:r>
          </a:p>
          <a:p>
            <a:r>
              <a:rPr lang="ru-RU" dirty="0"/>
              <a:t>4.  Развивать основные компоненты профессиональной компетентности педагога на основе разработки новых программ научно-методической подготовки кадров.</a:t>
            </a:r>
          </a:p>
          <a:p>
            <a:r>
              <a:rPr lang="ru-RU" dirty="0"/>
              <a:t>5.  Повысить качество образования, и оценить его эффективность по «новым» показателям.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4723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93964"/>
            <a:ext cx="9601200" cy="845127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Миссия Школы Будущего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858982"/>
            <a:ext cx="9601200" cy="50084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Ф</a:t>
            </a:r>
            <a:r>
              <a:rPr lang="ru-RU" dirty="0" smtClean="0"/>
              <a:t>ормирование </a:t>
            </a:r>
            <a:r>
              <a:rPr lang="ru-RU" dirty="0"/>
              <a:t>образованной, творческой личности, способной к преобразованиям различных сфер жизнедеятельности с учётом её собственных потребностей и меняющихся условий жизни.</a:t>
            </a:r>
          </a:p>
          <a:p>
            <a:pPr marL="0" indent="0">
              <a:buNone/>
            </a:pPr>
            <a:r>
              <a:rPr lang="ru-RU" dirty="0"/>
              <a:t>Хочется, чтобы у человека, окончившего школу, были сформированы навыки мышления и понимания, чтобы он умел прогнозировать, ставить цели и выбирать адекватные способы их достижения; чтобы он свободно вступал в содержательное взаимодействие и коммуникацию, толерантно относился к окружающим и мог объяснить свои собственные идеи. Для этого Школа предоставит будущему поколению возможности для освоения способов мышления, коммуникации и действия, не противоречащих нормам этики, эстетики и культурным традициям. С этой целью будут созданы условия, необходимые для овладения исследовательской, проектной, управленческой деятельностью.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85459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207818"/>
            <a:ext cx="9601200" cy="692727"/>
          </a:xfrm>
        </p:spPr>
        <p:txBody>
          <a:bodyPr>
            <a:normAutofit/>
          </a:bodyPr>
          <a:lstStyle/>
          <a:p>
            <a:r>
              <a:rPr lang="ru-RU" sz="3200" b="1" dirty="0"/>
              <a:t>Глава 1. «Собирательный образ Школы Будущего»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900545"/>
            <a:ext cx="9601200" cy="4966855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После ознакомления с подборками статей, презентаций, проектов на тему Школы Будущего, мною был выведен следующий собирательный образ</a:t>
            </a:r>
            <a:r>
              <a:rPr lang="ru-RU" dirty="0" smtClean="0"/>
              <a:t>.</a:t>
            </a:r>
          </a:p>
          <a:p>
            <a:r>
              <a:rPr lang="ru-RU" dirty="0"/>
              <a:t>Школа будет состоять из учебных блоков для начальной школы, среднего звена и старшей ступени. Причем начальная ступень отделена от средней и старшей. В корпусе для начальных классов будет игровая комната и живой уголок. У старшеклассников будут лекционные залы и разнообразные лаборатории. И, конечно, свой профессиональный спортивный зал, а также стадион для соревнований, концертный и танцевальный залы.</a:t>
            </a:r>
          </a:p>
          <a:p>
            <a:r>
              <a:rPr lang="ru-RU" dirty="0"/>
              <a:t>Каждый класс оснащен современным оборудованием. В учебных кабинетах установлены автоматизированные рабочие места с проекторами и досками с обратной связью. Все учащиеся и учителя имеют индивидуальные надежные компьютеры-ноутбуки, которые, в свою очередь, имеют беспроводной доступ к школьной информационной сети и глобальной сети Интернет. У школы должен быть свой издательский центр, фото-киностудия, </a:t>
            </a:r>
            <a:r>
              <a:rPr lang="ru-RU" dirty="0" err="1"/>
              <a:t>медиатека</a:t>
            </a:r>
            <a:r>
              <a:rPr lang="ru-RU" dirty="0"/>
              <a:t>, Интернет-клуб, медицинский блок.</a:t>
            </a:r>
          </a:p>
          <a:p>
            <a:r>
              <a:rPr lang="ru-RU" dirty="0"/>
              <a:t>Учащиеся имеют возможность выбрать тот профиль, к которому они имеют склонности и способности. Причем все учащиеся могут обучаться на желаемом профиле, т. е. по своим индивидуальным планам.</a:t>
            </a:r>
          </a:p>
          <a:p>
            <a:r>
              <a:rPr lang="ru-RU" dirty="0"/>
              <a:t>Необходимо ввести в образовательную программу дополнительные предметы, а именно – Этикет и Основы делового общения. На этапе начальной школы, на этом предмете необходимо рассмотреть элементарные понятия и правила поведения. Чтобы малыши не уставали, проводить уроки в форме ролевой игры.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34366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-387927"/>
            <a:ext cx="9601200" cy="387927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235527"/>
            <a:ext cx="9601200" cy="5631873"/>
          </a:xfrm>
        </p:spPr>
        <p:txBody>
          <a:bodyPr/>
          <a:lstStyle/>
          <a:p>
            <a:r>
              <a:rPr lang="ru-RU" dirty="0"/>
              <a:t>Задача педагогического коллектива заключается в создании максимально удобных и комфортных условий для проявления и реализации способностей учащихся. Материал должен постоянно обновляться. Наука и образование постоянно идут вперед, и поэтому очень важно, чтобы знания, которые учитель дает ученикам, были «свежие» и «современные». Также важно уделить внимание психологической подготовленности учителей. Важно, чтобы каждый педагог хорошо знал психологию ребенка. Для обеспечения активности и участия ребенка в учебном процессе, необходимо постоянное взаимодействие учителя с учеником. Причем необходимо сделать так, чтобы ребенок был субъектом своей деятельности. Необходимо постоянно беседовать с ребятами, дискуссировать, просить их выразить свои мысли. «А что ты думаешь по этому вопросу? » - этот вопрос должен часто произноситься на уроках.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9318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-484909"/>
            <a:ext cx="9601200" cy="235527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207818"/>
            <a:ext cx="9601200" cy="5659582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/>
              <a:t>Образовательная среда </a:t>
            </a:r>
            <a:r>
              <a:rPr lang="ru-RU" dirty="0"/>
              <a:t>школы должна быть:</a:t>
            </a:r>
          </a:p>
          <a:p>
            <a:r>
              <a:rPr lang="ru-RU" b="1" dirty="0" smtClean="0"/>
              <a:t>адаптивной</a:t>
            </a:r>
            <a:r>
              <a:rPr lang="ru-RU" dirty="0"/>
              <a:t>, чтобы обеспечивать адекватную реакцию школы на изменяющиеся условия внешней </a:t>
            </a:r>
            <a:r>
              <a:rPr lang="ru-RU" dirty="0" smtClean="0"/>
              <a:t>среды.</a:t>
            </a:r>
          </a:p>
          <a:p>
            <a:r>
              <a:rPr lang="ru-RU" b="1" dirty="0" smtClean="0"/>
              <a:t>гуманитарной</a:t>
            </a:r>
            <a:r>
              <a:rPr lang="ru-RU" dirty="0"/>
              <a:t> с приоритетом гуманистических духовных ценностей, обладающей такими характеристиками, как целостность и автономность, создающей условия для развития субъектного характера образовательного процесса, когда каждый участник становится его автором.</a:t>
            </a:r>
          </a:p>
          <a:p>
            <a:r>
              <a:rPr lang="ru-RU" b="1" dirty="0" smtClean="0"/>
              <a:t>саморазвивающейся</a:t>
            </a:r>
            <a:r>
              <a:rPr lang="ru-RU" dirty="0"/>
              <a:t>, инновационной, динамичной и обновляющейся, чтобы обеспечить качественное образование в постоянно изменяющейся социокультурной ситуации не только за счет адаптации, но и за счет опережающего развития.</a:t>
            </a:r>
          </a:p>
          <a:p>
            <a:r>
              <a:rPr lang="ru-RU" b="1" dirty="0" smtClean="0"/>
              <a:t>открытой</a:t>
            </a:r>
            <a:r>
              <a:rPr lang="ru-RU" dirty="0"/>
              <a:t>, чтобы использовать педагогический потенциал окружающей среды, родителей, социальных партнеров школы.</a:t>
            </a:r>
          </a:p>
          <a:p>
            <a:r>
              <a:rPr lang="ru-RU" b="1" dirty="0" smtClean="0"/>
              <a:t>технологичной</a:t>
            </a:r>
            <a:r>
              <a:rPr lang="ru-RU" dirty="0"/>
              <a:t>, чтобы обеспечить гарантированный результат в получении качественного образования, используя новые гуманитарные и информационные технологии, соответствующие современному уровню оснащения школы.</a:t>
            </a:r>
          </a:p>
          <a:p>
            <a:r>
              <a:rPr lang="ru-RU" b="1" dirty="0" smtClean="0"/>
              <a:t>комфортной</a:t>
            </a:r>
            <a:r>
              <a:rPr lang="ru-RU" dirty="0"/>
              <a:t> и </a:t>
            </a:r>
            <a:r>
              <a:rPr lang="ru-RU" b="1" dirty="0"/>
              <a:t>оптимистичной</a:t>
            </a:r>
            <a:r>
              <a:rPr lang="ru-RU" dirty="0"/>
              <a:t>, чтобы противостоять угрозе отчуждения детей и родителей от школы и образования, чтобы создать обстановку успеха, обеспечить каждому ребенку максимальное раскрытие его способностей и возможностей.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7161724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Уголки</Template>
  <TotalTime>88</TotalTime>
  <Words>1274</Words>
  <Application>Microsoft Office PowerPoint</Application>
  <PresentationFormat>Широкоэкранный</PresentationFormat>
  <Paragraphs>76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Franklin Gothic Book</vt:lpstr>
      <vt:lpstr>Helvetica Neue</vt:lpstr>
      <vt:lpstr>Times New Roman</vt:lpstr>
      <vt:lpstr>Crop</vt:lpstr>
      <vt:lpstr>МИНПРОСВЕЩЕНИЯ РОССИИ ФЕДЕРАЛЬНОЕ ГОСУДАРСТВЕННОЕ БЮДЖЕТНОЕ ОБРАЗОВАТЕЛЬНОЕ УЧРЕЖДЕНИЕ ВЫСШЕГО ОБРАЗОВАНИЯ «БАШКИРСКИЙ ГОСУДАРСТВЕННЫЙ ПЕДАГОГИЧЕСКИЙ УНИВЕРСИТЕТ ИМ.М.АКМУЛЛЫ»   ФАКУЛЬТЕТ ПСИХОЛОГИИ Кафедра общей и педагогической психологии  Направление подготовки 44.03.02. «Психолого-педагогическое образование», направленность (профиль) «Психология образование», 3 курс ОЗО    БУРАНГУЛОВА ЮЛИЯ ДМИТРИЕВНА ШКОЛА БУДУЩЕГО   Научный руководитель:  Скрябина Л.С.      Уфа 2022  </vt:lpstr>
      <vt:lpstr>Содержание </vt:lpstr>
      <vt:lpstr>Введение </vt:lpstr>
      <vt:lpstr>Цель проекта</vt:lpstr>
      <vt:lpstr>Задачи проекта </vt:lpstr>
      <vt:lpstr>Миссия Школы Будущего</vt:lpstr>
      <vt:lpstr>Глава 1. «Собирательный образ Школы Будущего»</vt:lpstr>
      <vt:lpstr>Презентация PowerPoint</vt:lpstr>
      <vt:lpstr>Презентация PowerPoint</vt:lpstr>
      <vt:lpstr>Презентация PowerPoint</vt:lpstr>
      <vt:lpstr>Глава 2 «Школа Будущего моими глазами»</vt:lpstr>
      <vt:lpstr>Презентация PowerPoint</vt:lpstr>
      <vt:lpstr>Презентация PowerPoint</vt:lpstr>
      <vt:lpstr>Заключение </vt:lpstr>
      <vt:lpstr>Список литературы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Школа будущего</dc:title>
  <dc:creator>ddv</dc:creator>
  <cp:lastModifiedBy>ddv</cp:lastModifiedBy>
  <cp:revision>7</cp:revision>
  <dcterms:created xsi:type="dcterms:W3CDTF">2022-05-16T16:00:27Z</dcterms:created>
  <dcterms:modified xsi:type="dcterms:W3CDTF">2022-05-16T17:29:16Z</dcterms:modified>
</cp:coreProperties>
</file>