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22"/>
  </p:notesMasterIdLst>
  <p:sldIdLst>
    <p:sldId id="256" r:id="rId2"/>
    <p:sldId id="274" r:id="rId3"/>
    <p:sldId id="259" r:id="rId4"/>
    <p:sldId id="262" r:id="rId5"/>
    <p:sldId id="263" r:id="rId6"/>
    <p:sldId id="260" r:id="rId7"/>
    <p:sldId id="261" r:id="rId8"/>
    <p:sldId id="264" r:id="rId9"/>
    <p:sldId id="267" r:id="rId10"/>
    <p:sldId id="268" r:id="rId11"/>
    <p:sldId id="266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3685E-3521-42E9-9B37-A2E60D257401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A2C38-EFF2-44CF-8CB8-25A009298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7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59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945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0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501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524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1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05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029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51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5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2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6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53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1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37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94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2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54B25AC-D460-43EE-BAE8-EB19D132346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25D36E-5275-452B-B06F-3B5F4418B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32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4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314325"/>
            <a:ext cx="7772400" cy="1571981"/>
          </a:xfrm>
        </p:spPr>
        <p:txBody>
          <a:bodyPr>
            <a:noAutofit/>
          </a:bodyPr>
          <a:lstStyle/>
          <a:p>
            <a:r>
              <a:rPr lang="ru-RU" sz="1400" b="1" dirty="0"/>
              <a:t>МИНПРОСВЕЩЕНИЯ РОССИИ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Федеральное государственное бюджетное образовательное </a:t>
            </a:r>
            <a:r>
              <a:rPr lang="ru-RU" sz="1400" b="1" dirty="0" smtClean="0"/>
              <a:t>учреждение высшего </a:t>
            </a:r>
            <a:r>
              <a:rPr lang="ru-RU" sz="1400" b="1" dirty="0"/>
              <a:t>образования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 «Башкирский государственный педагогический университет 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им. М. </a:t>
            </a:r>
            <a:r>
              <a:rPr lang="ru-RU" sz="1400" b="1" dirty="0" err="1"/>
              <a:t>Акмуллы</a:t>
            </a:r>
            <a:r>
              <a:rPr lang="ru-RU" sz="1400" b="1" dirty="0"/>
              <a:t>»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(ФГБОУ ВО «БГПУ им. М. </a:t>
            </a:r>
            <a:r>
              <a:rPr lang="ru-RU" sz="1400" b="1" dirty="0" err="1"/>
              <a:t>Акмуллы</a:t>
            </a:r>
            <a:r>
              <a:rPr lang="ru-RU" sz="1400" b="1" dirty="0" smtClean="0"/>
              <a:t>»)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1724889"/>
            <a:ext cx="6858000" cy="1655762"/>
          </a:xfrm>
        </p:spPr>
        <p:txBody>
          <a:bodyPr>
            <a:normAutofit fontScale="92500" lnSpcReduction="20000"/>
          </a:bodyPr>
          <a:lstStyle/>
          <a:p>
            <a:r>
              <a:rPr lang="ru-RU" sz="4400" dirty="0"/>
              <a:t>Ориентация современной молодежи на выбор профессии будущего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85912" y="3978744"/>
            <a:ext cx="7772400" cy="9143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/>
              <a:t>Выполнила: </a:t>
            </a:r>
            <a:r>
              <a:rPr lang="ru-RU" sz="2000" dirty="0" err="1" smtClean="0"/>
              <a:t>Хабирова</a:t>
            </a:r>
            <a:r>
              <a:rPr lang="ru-RU" sz="2000" dirty="0" smtClean="0"/>
              <a:t> Регина</a:t>
            </a:r>
          </a:p>
          <a:p>
            <a:pPr algn="l"/>
            <a:r>
              <a:rPr lang="ru-RU" sz="2000" dirty="0" smtClean="0"/>
              <a:t>студентка 3 курса, ЗППО_ПОС 31-19</a:t>
            </a:r>
          </a:p>
          <a:p>
            <a:pPr algn="l"/>
            <a:r>
              <a:rPr lang="ru-RU" sz="2000" dirty="0" smtClean="0"/>
              <a:t>Руководитель: Скрябина Л.С.</a:t>
            </a:r>
            <a:endParaRPr lang="ru-RU" sz="2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5596397"/>
            <a:ext cx="7772400" cy="9143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Уфа - 2022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88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2.1</a:t>
            </a:r>
            <a:r>
              <a:rPr lang="ru-RU" dirty="0"/>
              <a:t>. </a:t>
            </a:r>
            <a:r>
              <a:rPr lang="ru-RU" dirty="0" smtClean="0"/>
              <a:t>Самые </a:t>
            </a:r>
            <a:r>
              <a:rPr lang="ru-RU" dirty="0"/>
              <a:t>востребованные профессии сейчас и 50лет назад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388" y="2490135"/>
            <a:ext cx="7643812" cy="3444997"/>
          </a:xfrm>
        </p:spPr>
        <p:txBody>
          <a:bodyPr>
            <a:noAutofit/>
          </a:bodyPr>
          <a:lstStyle/>
          <a:p>
            <a:pPr fontAlgn="base"/>
            <a:r>
              <a:rPr lang="ru-RU" sz="1200" b="1" dirty="0"/>
              <a:t>Нотариус</a:t>
            </a:r>
            <a:r>
              <a:rPr lang="ru-RU" sz="1200" dirty="0"/>
              <a:t>. Практически ни одна юридическая операция не проходит без подписи нотариуса. Вступление в наследство, написание завещания, заверка подлинности документов – насущные услуги, предоставляемые данными специалистами ежедневно сотням клиентов.</a:t>
            </a:r>
          </a:p>
          <a:p>
            <a:pPr fontAlgn="base"/>
            <a:r>
              <a:rPr lang="ru-RU" sz="1200" b="1" dirty="0" smtClean="0"/>
              <a:t>Логист</a:t>
            </a:r>
            <a:r>
              <a:rPr lang="ru-RU" sz="1200" dirty="0"/>
              <a:t>. В связи со стремительным развитием международных торгово-рыночных отношений и интенсивностью транспортных перевозок внутри страны, спрос на специалистов по логистике стремительно растет. Профессия логиста имеет очень обширные функции. Логист должен не только обеспечить доставку груза к определенному времени, но и самостоятельно разработать схему поставок. </a:t>
            </a:r>
            <a:endParaRPr lang="ru-RU" sz="1200" dirty="0" smtClean="0"/>
          </a:p>
          <a:p>
            <a:pPr fontAlgn="base"/>
            <a:r>
              <a:rPr lang="ru-RU" sz="1200" b="1" dirty="0" smtClean="0"/>
              <a:t>SEO-специалист </a:t>
            </a:r>
            <a:r>
              <a:rPr lang="ru-RU" sz="1200" b="1" dirty="0"/>
              <a:t>и SMM-менеджер.</a:t>
            </a:r>
            <a:r>
              <a:rPr lang="ru-RU" sz="1200" dirty="0"/>
              <a:t> Данные профессии чрезвычайно востребованы в настоящее время. В современном интернет-поколении крупные ресурсы и даже самые мелкие проекты в борьбе за конкурентоспособность готовы щедро оплачивать труд подобных узких специалистов.</a:t>
            </a:r>
          </a:p>
          <a:p>
            <a:pPr fontAlgn="base"/>
            <a:r>
              <a:rPr lang="ru-RU" sz="1200" b="1" dirty="0" smtClean="0"/>
              <a:t>Электрик</a:t>
            </a:r>
            <a:r>
              <a:rPr lang="ru-RU" sz="1200" dirty="0"/>
              <a:t>. Пока в мире существует электроэнергия и необходимость ее использования, профессия электрика будет востребована всегда.</a:t>
            </a:r>
          </a:p>
          <a:p>
            <a:pPr fontAlgn="base"/>
            <a:r>
              <a:rPr lang="ru-RU" sz="1200" b="1" dirty="0" smtClean="0"/>
              <a:t>Инженер</a:t>
            </a:r>
            <a:r>
              <a:rPr lang="ru-RU" sz="1200" dirty="0"/>
              <a:t>. Без существования данной профессии не функционировало бы ни одно производство и строительство. Современную жизнь невозможно представить без электронных устройств, механических систем, которые разрабатывают </a:t>
            </a:r>
            <a:r>
              <a:rPr lang="ru-RU" sz="1200" dirty="0" smtClean="0"/>
              <a:t>инженеры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216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2.2. Методы  выбора профессии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dirty="0"/>
              <a:t>Существуют  разные методики, которые помогают сделать выбор будущей профессии. Самыми распространенными методами являются: опросники и тесты по профориентации.</a:t>
            </a:r>
          </a:p>
          <a:p>
            <a:pPr marL="0" indent="0" fontAlgn="base">
              <a:buNone/>
            </a:pPr>
            <a:r>
              <a:rPr lang="ru-RU" dirty="0"/>
              <a:t>Самые известные  тесты и опросники:</a:t>
            </a:r>
          </a:p>
          <a:p>
            <a:pPr fontAlgn="base"/>
            <a:r>
              <a:rPr lang="ru-RU" dirty="0" smtClean="0"/>
              <a:t>Опросник </a:t>
            </a:r>
            <a:r>
              <a:rPr lang="ru-RU" dirty="0"/>
              <a:t> для определения типа мышления.</a:t>
            </a:r>
          </a:p>
          <a:p>
            <a:pPr fontAlgn="base"/>
            <a:r>
              <a:rPr lang="ru-RU" dirty="0" smtClean="0"/>
              <a:t>Методика </a:t>
            </a:r>
            <a:r>
              <a:rPr lang="ru-RU" dirty="0"/>
              <a:t>«ПРОФИЛЬ» (модификация методики «Карта интересов» </a:t>
            </a:r>
            <a:r>
              <a:rPr lang="ru-RU" dirty="0" err="1"/>
              <a:t>А.Голомштока</a:t>
            </a:r>
            <a:r>
              <a:rPr lang="ru-RU" dirty="0"/>
              <a:t>).</a:t>
            </a:r>
          </a:p>
          <a:p>
            <a:pPr fontAlgn="base"/>
            <a:r>
              <a:rPr lang="ru-RU" dirty="0" smtClean="0"/>
              <a:t>Опросник </a:t>
            </a:r>
            <a:r>
              <a:rPr lang="ru-RU" dirty="0"/>
              <a:t>профессиональных склонностей (Л.А. </a:t>
            </a:r>
            <a:r>
              <a:rPr lang="ru-RU" dirty="0" err="1"/>
              <a:t>Йовайши</a:t>
            </a:r>
            <a:r>
              <a:rPr lang="ru-RU" dirty="0"/>
              <a:t>).</a:t>
            </a:r>
          </a:p>
          <a:p>
            <a:pPr fontAlgn="base"/>
            <a:r>
              <a:rPr lang="ru-RU" dirty="0" smtClean="0"/>
              <a:t>Формула </a:t>
            </a:r>
            <a:r>
              <a:rPr lang="ru-RU" dirty="0"/>
              <a:t>темперамента (автор –</a:t>
            </a:r>
            <a:r>
              <a:rPr lang="ru-RU" dirty="0" err="1"/>
              <a:t>А.Белов</a:t>
            </a:r>
            <a:r>
              <a:rPr lang="ru-RU" dirty="0"/>
              <a:t>).</a:t>
            </a:r>
          </a:p>
          <a:p>
            <a:pPr fontAlgn="base"/>
            <a:r>
              <a:rPr lang="ru-RU" dirty="0" smtClean="0"/>
              <a:t>Анкета </a:t>
            </a:r>
            <a:r>
              <a:rPr lang="ru-RU" dirty="0"/>
              <a:t>мотивов выбора </a:t>
            </a:r>
            <a:r>
              <a:rPr lang="ru-RU" dirty="0" err="1"/>
              <a:t>прфессии</a:t>
            </a:r>
            <a:r>
              <a:rPr lang="ru-RU" dirty="0"/>
              <a:t> (</a:t>
            </a:r>
            <a:r>
              <a:rPr lang="ru-RU" dirty="0" err="1"/>
              <a:t>Е.А.Климов</a:t>
            </a:r>
            <a:r>
              <a:rPr lang="ru-RU" dirty="0"/>
              <a:t>).</a:t>
            </a:r>
          </a:p>
          <a:p>
            <a:pPr fontAlgn="base"/>
            <a:r>
              <a:rPr lang="ru-RU" dirty="0" smtClean="0"/>
              <a:t>Матрица </a:t>
            </a:r>
            <a:r>
              <a:rPr lang="ru-RU" dirty="0"/>
              <a:t>выбора профессии( </a:t>
            </a:r>
            <a:r>
              <a:rPr lang="ru-RU" dirty="0" err="1"/>
              <a:t>Г.В.Резапккина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2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2.3</a:t>
            </a:r>
            <a:r>
              <a:rPr lang="ru-RU" dirty="0"/>
              <a:t>. Анкета-опрос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исследовании проекта я выяснил, что выбрать профессию не так-то просто. Существует множество методик выбора профессии, и на выбор профессии влияют множество факторов. В своем проекте я хочу составить свой план выбора профессии для выпускника используя данные опроса учеников школы. Для этого я </a:t>
            </a:r>
            <a:r>
              <a:rPr lang="ru-RU" dirty="0" smtClean="0"/>
              <a:t>составила </a:t>
            </a:r>
            <a:r>
              <a:rPr lang="ru-RU" dirty="0"/>
              <a:t>и </a:t>
            </a:r>
            <a:r>
              <a:rPr lang="ru-RU" dirty="0" smtClean="0"/>
              <a:t>провела </a:t>
            </a:r>
            <a:r>
              <a:rPr lang="ru-RU" dirty="0"/>
              <a:t>опрос.</a:t>
            </a:r>
          </a:p>
          <a:p>
            <a:pPr marL="0" indent="0">
              <a:buNone/>
            </a:pPr>
            <a:r>
              <a:rPr lang="ru-RU" b="1" dirty="0"/>
              <a:t>Вопросы анкеты для выпускников</a:t>
            </a:r>
            <a:endParaRPr lang="ru-RU" dirty="0"/>
          </a:p>
          <a:p>
            <a:r>
              <a:rPr lang="ru-RU" dirty="0"/>
              <a:t>Ты выбрал профессию?</a:t>
            </a:r>
          </a:p>
          <a:p>
            <a:r>
              <a:rPr lang="ru-RU" dirty="0"/>
              <a:t>Каким образом ты определился с выбором профессии?</a:t>
            </a:r>
          </a:p>
          <a:p>
            <a:r>
              <a:rPr lang="ru-RU" dirty="0"/>
              <a:t>Что тебе помогло определиться с выбором профессии?</a:t>
            </a:r>
          </a:p>
          <a:p>
            <a:r>
              <a:rPr lang="ru-RU" dirty="0"/>
              <a:t>Что ты делаешь, для того чтобы осуществить данный выбор профессии?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2.3</a:t>
            </a:r>
            <a:r>
              <a:rPr lang="ru-RU" dirty="0"/>
              <a:t>. Анкета-опрос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ru-RU" b="1" dirty="0"/>
              <a:t>Выводы:</a:t>
            </a:r>
            <a:endParaRPr lang="ru-RU" dirty="0"/>
          </a:p>
          <a:p>
            <a:pPr fontAlgn="base"/>
            <a:r>
              <a:rPr lang="ru-RU" dirty="0" smtClean="0"/>
              <a:t>Большинство </a:t>
            </a:r>
            <a:r>
              <a:rPr lang="ru-RU" dirty="0"/>
              <a:t>опрошенных  задумывались о будущей профессии, а 28% еще нет.</a:t>
            </a:r>
          </a:p>
          <a:p>
            <a:pPr fontAlgn="base"/>
            <a:r>
              <a:rPr lang="ru-RU" dirty="0" smtClean="0"/>
              <a:t>64</a:t>
            </a:r>
            <a:r>
              <a:rPr lang="ru-RU" dirty="0"/>
              <a:t>% </a:t>
            </a:r>
            <a:r>
              <a:rPr lang="ru-RU" dirty="0" smtClean="0"/>
              <a:t>девятиклассников </a:t>
            </a:r>
            <a:r>
              <a:rPr lang="ru-RU" dirty="0"/>
              <a:t>не определились с будущей профессией.</a:t>
            </a:r>
          </a:p>
          <a:p>
            <a:pPr fontAlgn="base"/>
            <a:r>
              <a:rPr lang="ru-RU" dirty="0" smtClean="0"/>
              <a:t>Большинство </a:t>
            </a:r>
            <a:r>
              <a:rPr lang="ru-RU" dirty="0"/>
              <a:t>ребят, а именно 72 % считают, что выбирать будущую профессию нужно по своим способностям и склонностям, а  по престижности и </a:t>
            </a:r>
            <a:r>
              <a:rPr lang="ru-RU" dirty="0" err="1" smtClean="0"/>
              <a:t>оплачиваемости</a:t>
            </a:r>
            <a:r>
              <a:rPr lang="ru-RU" dirty="0" smtClean="0"/>
              <a:t> </a:t>
            </a:r>
            <a:r>
              <a:rPr lang="ru-RU" dirty="0"/>
              <a:t>-  30%.</a:t>
            </a:r>
          </a:p>
          <a:p>
            <a:pPr fontAlgn="base"/>
            <a:r>
              <a:rPr lang="ru-RU" dirty="0" smtClean="0"/>
              <a:t>56</a:t>
            </a:r>
            <a:r>
              <a:rPr lang="ru-RU" dirty="0"/>
              <a:t>% опрошенных затрудняются в выборе профессии из-за недостатка информации, 28% считаю, что еще много времени до окончания школы и моно не торопиться, и 16% считают, что за них сделают выбор родители.</a:t>
            </a:r>
          </a:p>
          <a:p>
            <a:pPr marL="0" indent="0" fontAlgn="base">
              <a:buNone/>
            </a:pPr>
            <a:r>
              <a:rPr lang="ru-RU" dirty="0" smtClean="0"/>
              <a:t>Анализируя </a:t>
            </a:r>
            <a:r>
              <a:rPr lang="ru-RU" dirty="0"/>
              <a:t>полученные данные, я сделала вывод о том, что большинство </a:t>
            </a:r>
            <a:r>
              <a:rPr lang="ru-RU" dirty="0" smtClean="0"/>
              <a:t>девятиклассников </a:t>
            </a:r>
            <a:r>
              <a:rPr lang="ru-RU" dirty="0"/>
              <a:t>не определились со своей будущей профессией, и им нужна в этом </a:t>
            </a:r>
            <a:r>
              <a:rPr lang="ru-RU" dirty="0" smtClean="0"/>
              <a:t>помощь. </a:t>
            </a:r>
            <a:r>
              <a:rPr lang="ru-RU" dirty="0" smtClean="0">
                <a:hlinkClick r:id="rId2" action="ppaction://hlinksldjump"/>
              </a:rPr>
              <a:t>Приложение 1</a:t>
            </a:r>
            <a:r>
              <a:rPr lang="ru-RU" dirty="0" smtClean="0"/>
              <a:t>,</a:t>
            </a:r>
            <a:r>
              <a:rPr lang="ru-RU" dirty="0" smtClean="0">
                <a:hlinkClick r:id="rId3" action="ppaction://hlinksldjump"/>
              </a:rPr>
              <a:t>Приложение 2</a:t>
            </a:r>
            <a:r>
              <a:rPr lang="ru-RU" dirty="0" smtClean="0"/>
              <a:t>,</a:t>
            </a:r>
            <a:r>
              <a:rPr lang="ru-RU" dirty="0" smtClean="0">
                <a:hlinkClick r:id="rId4" action="ppaction://hlinksldjump"/>
              </a:rPr>
              <a:t>Приложение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9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2.4.Классный </a:t>
            </a:r>
            <a:r>
              <a:rPr lang="ru-RU" dirty="0"/>
              <a:t>час на тему: </a:t>
            </a:r>
            <a:r>
              <a:rPr lang="ru-RU" dirty="0" smtClean="0"/>
              <a:t>«Моя </a:t>
            </a:r>
            <a:r>
              <a:rPr lang="ru-RU" dirty="0"/>
              <a:t>будущая профессия»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После выявления проблемы  я решила помочь </a:t>
            </a:r>
            <a:r>
              <a:rPr lang="ru-RU" dirty="0" smtClean="0"/>
              <a:t>детям с </a:t>
            </a:r>
            <a:r>
              <a:rPr lang="ru-RU" dirty="0"/>
              <a:t>выбором их будущей </a:t>
            </a:r>
            <a:r>
              <a:rPr lang="ru-RU" dirty="0" smtClean="0"/>
              <a:t>профессии. 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провела классный час </a:t>
            </a:r>
            <a:r>
              <a:rPr lang="ru-RU" dirty="0" smtClean="0"/>
              <a:t>на </a:t>
            </a:r>
            <a:r>
              <a:rPr lang="ru-RU" dirty="0"/>
              <a:t>тему: </a:t>
            </a:r>
            <a:r>
              <a:rPr lang="ru-RU" dirty="0" smtClean="0"/>
              <a:t>«Моя </a:t>
            </a:r>
            <a:r>
              <a:rPr lang="ru-RU" dirty="0"/>
              <a:t>будущая профессия».</a:t>
            </a:r>
          </a:p>
          <a:p>
            <a:pPr fontAlgn="base"/>
            <a:r>
              <a:rPr lang="ru-RU" dirty="0" smtClean="0"/>
              <a:t>Сначала </a:t>
            </a:r>
            <a:r>
              <a:rPr lang="ru-RU" dirty="0"/>
              <a:t>я провела не большую беседу с </a:t>
            </a:r>
            <a:r>
              <a:rPr lang="ru-RU" dirty="0" smtClean="0"/>
              <a:t>обучающими, </a:t>
            </a:r>
            <a:r>
              <a:rPr lang="ru-RU" dirty="0"/>
              <a:t>о том, на сколько важно правильно выбрать профессию, ведь от данного выбора может зависеть вся их будущая </a:t>
            </a:r>
            <a:r>
              <a:rPr lang="ru-RU" dirty="0" smtClean="0"/>
              <a:t>жизнь.</a:t>
            </a:r>
          </a:p>
          <a:p>
            <a:pPr fontAlgn="base"/>
            <a:r>
              <a:rPr lang="ru-RU" dirty="0" smtClean="0"/>
              <a:t>Затем </a:t>
            </a:r>
            <a:r>
              <a:rPr lang="ru-RU" dirty="0"/>
              <a:t>я предложила им выполнить два опросника, на определения профессионального типа личности и профессионального типа мышления. </a:t>
            </a:r>
            <a:r>
              <a:rPr lang="ru-RU" dirty="0" smtClean="0">
                <a:hlinkClick r:id="rId2" action="ppaction://hlinksldjump"/>
              </a:rPr>
              <a:t>Приложение 4</a:t>
            </a:r>
            <a:endParaRPr lang="ru-RU" dirty="0" smtClean="0"/>
          </a:p>
          <a:p>
            <a:pPr fontAlgn="base"/>
            <a:r>
              <a:rPr lang="ru-RU" dirty="0" smtClean="0"/>
              <a:t>В </a:t>
            </a:r>
            <a:r>
              <a:rPr lang="ru-RU" dirty="0"/>
              <a:t>заключение классного часа ребята ответили на вопрос : </a:t>
            </a:r>
            <a:r>
              <a:rPr lang="ru-RU" dirty="0" smtClean="0"/>
              <a:t>«Помог </a:t>
            </a:r>
            <a:r>
              <a:rPr lang="ru-RU" dirty="0"/>
              <a:t>ли вам классный час выбрать для себя сферу профессиональной деятельности?». Более половины класса, а именно 55% ответили на вопрос положительно, из чего я сделала вывод, что я помогла </a:t>
            </a:r>
            <a:r>
              <a:rPr lang="ru-RU" dirty="0" smtClean="0"/>
              <a:t>определиться </a:t>
            </a:r>
            <a:r>
              <a:rPr lang="ru-RU" dirty="0"/>
              <a:t>со сферой профессиональной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3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3. Заключительная часть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/>
              <a:t>того, что бы правильно выбрать профессию, выпускнику необходимо прочитать литературу о различных учебных заведениях, учесть свои интересы и склонности. Об учебных заведениях можно прочитать в Интернете, в буклетах или сходить на день открытых дверей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Определяясь с выбором своей профессии, я очень долго думал, а кем мне хочется быть. Искал информацию везде. Я понял, что необходимо составить алгоритм выбора. Стал обдумывать критерии. И из всего разнообразия выбрал самое важное и из них составил свою схему выбора профессии, которая является продуктом моего проекта. Каждый школьник может воспользоваться моей схемой выбора профессии и помочь себе определиться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Выполнение данного проекта помогло мне точно определиться, кем я хочу быть. Я уверен в своих силах и точно поставил перед собой цель – в мед университет. Уже сейчас я думаю о своей дальнейшей судьбе, поэтому я стараюсь учиться и хочу успешно сдать вступительные экзамены, ведь именно в это время я покажу всё своё умение!</a:t>
            </a:r>
          </a:p>
        </p:txBody>
      </p:sp>
    </p:spTree>
    <p:extLst>
      <p:ext uri="{BB962C8B-B14F-4D97-AF65-F5344CB8AC3E}">
        <p14:creationId xmlns:p14="http://schemas.microsoft.com/office/powerpoint/2010/main" val="232936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Список литературы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Галицкая </a:t>
            </a:r>
            <a:r>
              <a:rPr lang="ru-RU" dirty="0"/>
              <a:t>С. Компас в мире профессий, или Как сделать правильный выбор: о </a:t>
            </a:r>
            <a:r>
              <a:rPr lang="ru-RU" dirty="0" err="1"/>
              <a:t>профилизации</a:t>
            </a:r>
            <a:r>
              <a:rPr lang="ru-RU" dirty="0"/>
              <a:t> старшей ступени средней школы/ С. Галицкая //Учительская газета. Прил. УГ Регион-консультант. - 2008. - 11 марта (N 11). - С. 5.</a:t>
            </a:r>
          </a:p>
          <a:p>
            <a:r>
              <a:rPr lang="ru-RU" dirty="0"/>
              <a:t>Козловский О. В. Как правильно выбрать профессию: методики, тесты, рекомендации. - Донецк: БАО, 2006. - 798 с.</a:t>
            </a:r>
          </a:p>
          <a:p>
            <a:r>
              <a:rPr lang="ru-RU" dirty="0"/>
              <a:t>Лопатина А. Секреты мастерства: 62 урока о профессиях и мастерах. - Москва: </a:t>
            </a:r>
            <a:r>
              <a:rPr lang="ru-RU" dirty="0" err="1"/>
              <a:t>Амрита</a:t>
            </a:r>
            <a:r>
              <a:rPr lang="ru-RU" dirty="0"/>
              <a:t>-Русь, 2005. - 350 с.</a:t>
            </a:r>
          </a:p>
          <a:p>
            <a:r>
              <a:rPr lang="ru-RU" dirty="0"/>
              <a:t>Иваницкая Е. Выбор будущей профессии определяют... стереотипы: к такому выводу пришли социологи, обратившиеся к старшеклассникам и выпускникам школ с вопросами об их возможной трудовой деятельности // Первое сентября. - 2008. - 15 марта . - С. 18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0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1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327542"/>
              </p:ext>
            </p:extLst>
          </p:nvPr>
        </p:nvGraphicFramePr>
        <p:xfrm>
          <a:off x="1176866" y="2944827"/>
          <a:ext cx="6798736" cy="30299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99684"/>
                <a:gridCol w="1699684"/>
                <a:gridCol w="1699684"/>
                <a:gridCol w="1699684"/>
              </a:tblGrid>
              <a:tr h="699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</a:rPr>
                        <a:t>1 ответ на вопрос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93513" marR="93513" marT="93513" marB="9351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</a:rPr>
                        <a:t>2 ответ на вопрос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93513" marR="93513" marT="93513" marB="9351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</a:rPr>
                        <a:t>3 ответ на вопрос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93513" marR="93513" marT="93513" marB="9351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</a:rPr>
                        <a:t>4 ответ на вопрос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93513" marR="93513" marT="93513" marB="93513" anchor="ctr"/>
                </a:tc>
              </a:tr>
              <a:tr h="349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Да 80%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</a:rPr>
                        <a:t>Сам(сама) 70%</a:t>
                      </a:r>
                      <a:endParaRPr lang="ru-RU" sz="1800" dirty="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Родители 40%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Учусь 50%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</a:tr>
              <a:tr h="349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Нет 20%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Никак-20%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Ничто 30%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Ничего 40%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</a:tr>
              <a:tr h="871466">
                <a:tc>
                  <a:txBody>
                    <a:bodyPr/>
                    <a:lstStyle/>
                    <a:p>
                      <a:pPr algn="l" fontAlgn="ctr"/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Родственники(мама,папа и др.) 10%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Вкусы 20%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Развиваюсь 10%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</a:tr>
              <a:tr h="610618">
                <a:tc>
                  <a:txBody>
                    <a:bodyPr/>
                    <a:lstStyle/>
                    <a:p>
                      <a:pPr algn="l" fontAlgn="ctr"/>
                      <a:endParaRPr lang="ru-RU" sz="1800" dirty="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800" dirty="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</a:rPr>
                        <a:t>Реклама(кино) 10%</a:t>
                      </a:r>
                      <a:endParaRPr lang="ru-RU" sz="18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6756" marR="46756" marT="46756" marB="46756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772" marR="89772" marT="44886" marB="44886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7" y="-85725"/>
            <a:ext cx="9144000" cy="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76866" y="2348863"/>
            <a:ext cx="1226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222222"/>
                </a:solidFill>
                <a:latin typeface="Times New Roman" panose="02020603050405020304" pitchFamily="18" charset="0"/>
              </a:rPr>
              <a:t>9</a:t>
            </a:r>
            <a:r>
              <a:rPr lang="ru-RU" b="1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- а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6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2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7" y="-85725"/>
            <a:ext cx="9144000" cy="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008477"/>
              </p:ext>
            </p:extLst>
          </p:nvPr>
        </p:nvGraphicFramePr>
        <p:xfrm>
          <a:off x="1390472" y="2718195"/>
          <a:ext cx="6585128" cy="344487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46282"/>
                <a:gridCol w="1646282"/>
                <a:gridCol w="1646282"/>
                <a:gridCol w="1646282"/>
              </a:tblGrid>
              <a:tr h="6281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dirty="0">
                          <a:effectLst/>
                        </a:rPr>
                        <a:t>1 ответ на вопрос</a:t>
                      </a:r>
                      <a:endParaRPr lang="ru-RU" sz="15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0942" marR="80942" marT="80942" marB="80942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2 ответ на вопрос</a:t>
                      </a:r>
                      <a:endParaRPr lang="ru-RU" sz="15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0942" marR="80942" marT="80942" marB="80942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3 ответ на вопрос</a:t>
                      </a:r>
                      <a:endParaRPr lang="ru-RU" sz="15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0942" marR="80942" marT="80942" marB="80942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dirty="0">
                          <a:effectLst/>
                        </a:rPr>
                        <a:t>4 ответ на вопрос</a:t>
                      </a:r>
                      <a:endParaRPr lang="ru-RU" sz="15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0942" marR="80942" marT="80942" marB="80942" anchor="ctr"/>
                </a:tc>
              </a:tr>
              <a:tr h="3140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Да 58%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Никак - 33%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Ничто 25%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Учусь 58%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</a:tr>
              <a:tr h="7802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Нет 42%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Интернет 25%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Ум (знание отдельных предметов) 25%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dirty="0">
                          <a:effectLst/>
                        </a:rPr>
                        <a:t>Ничего 34%</a:t>
                      </a:r>
                      <a:endParaRPr lang="ru-RU" sz="1500" dirty="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</a:tr>
              <a:tr h="780277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Родственники(мама,папа и др.) 17%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Интересы 17%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Работаю 8%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</a:tr>
              <a:tr h="314053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Сам (сама) 17%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Сам 17%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</a:tr>
              <a:tr h="314053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Интересы -8%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Деньги 8%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40471" marR="40471" marT="40471" marB="40471" anchor="ctr"/>
                </a:tc>
              </a:tr>
              <a:tr h="314053">
                <a:tc>
                  <a:txBody>
                    <a:bodyPr/>
                    <a:lstStyle/>
                    <a:p>
                      <a:pPr algn="l" fontAlgn="ctr"/>
                      <a:endParaRPr lang="ru-RU" sz="1500" b="0" i="0" dirty="0">
                        <a:solidFill>
                          <a:srgbClr val="74747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500" b="0" i="0">
                        <a:solidFill>
                          <a:srgbClr val="74747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Заставили 8%</a:t>
                      </a:r>
                      <a:endParaRPr lang="ru-RU" sz="1500" b="0" i="0">
                        <a:solidFill>
                          <a:srgbClr val="74747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471" marR="40471" marT="40471" marB="40471" anchor="ctr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7704" marR="77704" marT="38852" marB="38852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76891" y="2348863"/>
            <a:ext cx="1226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222222"/>
                </a:solidFill>
                <a:latin typeface="Times New Roman" panose="02020603050405020304" pitchFamily="18" charset="0"/>
              </a:rPr>
              <a:t>9</a:t>
            </a:r>
            <a:r>
              <a:rPr lang="ru-RU" b="1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 - б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 </a:t>
            </a:r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837491"/>
              </p:ext>
            </p:extLst>
          </p:nvPr>
        </p:nvGraphicFramePr>
        <p:xfrm>
          <a:off x="1176866" y="2756051"/>
          <a:ext cx="6681260" cy="34716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70315"/>
                <a:gridCol w="1670315"/>
                <a:gridCol w="1670315"/>
                <a:gridCol w="1670315"/>
              </a:tblGrid>
              <a:tr h="6015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dirty="0">
                          <a:effectLst/>
                        </a:rPr>
                        <a:t>1 ответ на вопрос</a:t>
                      </a:r>
                      <a:endParaRPr lang="ru-RU" sz="15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7517" marR="77517" marT="77517" marB="7751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2 ответ на вопрос</a:t>
                      </a:r>
                      <a:endParaRPr lang="ru-RU" sz="15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7517" marR="77517" marT="77517" marB="7751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3 ответ на вопрос</a:t>
                      </a:r>
                      <a:endParaRPr lang="ru-RU" sz="15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7517" marR="77517" marT="77517" marB="7751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4 ответ на вопрос</a:t>
                      </a:r>
                      <a:endParaRPr lang="ru-RU" sz="15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7517" marR="77517" marT="77517" marB="77517" anchor="ctr"/>
                </a:tc>
              </a:tr>
              <a:tr h="3007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Да -79%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Сам (сама) 37%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Учёба 63%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Учусь-53%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</a:tr>
              <a:tr h="5240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Нет -21%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Знакомые, друзья-26%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Предпочтения 16%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Ничего 16%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</a:tr>
              <a:tr h="747268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Родственники(мама,папа и др.) 21%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Ничто 11%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Работаю 16%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</a:tr>
              <a:tr h="524018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Никто 11%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Желания 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Совершенствуюсь 10%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</a:tr>
              <a:tr h="747268">
                <a:tc>
                  <a:txBody>
                    <a:bodyPr/>
                    <a:lstStyle/>
                    <a:p>
                      <a:pPr algn="l" fontAlgn="ctr"/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Не знаю 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>
                          <a:effectLst/>
                        </a:rPr>
                        <a:t>Реклама 5%</a:t>
                      </a:r>
                      <a:endParaRPr lang="ru-RU" sz="150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dirty="0">
                          <a:effectLst/>
                        </a:rPr>
                        <a:t>Прохожу </a:t>
                      </a:r>
                      <a:r>
                        <a:rPr lang="ru-RU" sz="1500" dirty="0" err="1">
                          <a:effectLst/>
                        </a:rPr>
                        <a:t>мед.комиссию</a:t>
                      </a:r>
                      <a:r>
                        <a:rPr lang="ru-RU" sz="1500" dirty="0">
                          <a:effectLst/>
                        </a:rPr>
                        <a:t> 5%</a:t>
                      </a:r>
                      <a:endParaRPr lang="ru-RU" sz="1500" dirty="0">
                        <a:solidFill>
                          <a:srgbClr val="747474"/>
                        </a:solidFill>
                        <a:effectLst/>
                      </a:endParaRPr>
                    </a:p>
                  </a:txBody>
                  <a:tcPr marL="38759" marR="38759" marT="38759" marB="38759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76866" y="2348863"/>
            <a:ext cx="1329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11 - а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6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6" y="2361548"/>
            <a:ext cx="6798736" cy="39821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300" dirty="0"/>
              <a:t>1. Введение</a:t>
            </a:r>
            <a:r>
              <a:rPr lang="ru-RU" sz="1300" dirty="0" smtClean="0"/>
              <a:t>…………………………………...………………………………………………………3</a:t>
            </a:r>
            <a:endParaRPr lang="ru-RU" sz="1300" dirty="0"/>
          </a:p>
          <a:p>
            <a:pPr marL="185738" indent="0">
              <a:buNone/>
            </a:pPr>
            <a:r>
              <a:rPr lang="ru-RU" sz="1300" dirty="0"/>
              <a:t>1.1. Актуальность</a:t>
            </a:r>
            <a:r>
              <a:rPr lang="ru-RU" sz="1300" dirty="0" smtClean="0"/>
              <a:t>……………………………………...……………………………………….......</a:t>
            </a:r>
            <a:r>
              <a:rPr lang="ru-RU" sz="1300" dirty="0"/>
              <a:t>5</a:t>
            </a:r>
          </a:p>
          <a:p>
            <a:pPr marL="185738" indent="0">
              <a:buNone/>
            </a:pPr>
            <a:r>
              <a:rPr lang="ru-RU" sz="1300" dirty="0"/>
              <a:t>1.2. Цель и задачи</a:t>
            </a:r>
            <a:r>
              <a:rPr lang="ru-RU" sz="1300" dirty="0" smtClean="0"/>
              <a:t>…………………………………………………..……………………………..</a:t>
            </a:r>
            <a:r>
              <a:rPr lang="ru-RU" sz="1300" dirty="0"/>
              <a:t>6</a:t>
            </a:r>
          </a:p>
          <a:p>
            <a:pPr marL="185738" indent="0">
              <a:buNone/>
            </a:pPr>
            <a:r>
              <a:rPr lang="ru-RU" sz="1300" dirty="0"/>
              <a:t>1.3. Планируемый результат и основные проблемы</a:t>
            </a:r>
            <a:r>
              <a:rPr lang="ru-RU" sz="1300" dirty="0" smtClean="0"/>
              <a:t>……………………………………………..</a:t>
            </a:r>
            <a:r>
              <a:rPr lang="ru-RU" sz="1300" dirty="0"/>
              <a:t>7</a:t>
            </a:r>
          </a:p>
          <a:p>
            <a:pPr marL="185738" indent="0">
              <a:buNone/>
            </a:pPr>
            <a:r>
              <a:rPr lang="ru-RU" sz="1300" dirty="0"/>
              <a:t>1.4</a:t>
            </a:r>
            <a:r>
              <a:rPr lang="ru-RU" sz="1300" dirty="0" smtClean="0"/>
              <a:t>. Целевая </a:t>
            </a:r>
            <a:r>
              <a:rPr lang="ru-RU" sz="1300" dirty="0"/>
              <a:t>аудитория и новизна</a:t>
            </a:r>
            <a:r>
              <a:rPr lang="ru-RU" sz="1300" dirty="0" smtClean="0"/>
              <a:t>………………………………………….......................................8</a:t>
            </a:r>
            <a:endParaRPr lang="ru-RU" sz="1300" dirty="0"/>
          </a:p>
          <a:p>
            <a:pPr marL="0" indent="0">
              <a:buNone/>
            </a:pPr>
            <a:r>
              <a:rPr lang="ru-RU" sz="1300" dirty="0"/>
              <a:t>2. Основная часть</a:t>
            </a:r>
            <a:r>
              <a:rPr lang="ru-RU" sz="1300" dirty="0" smtClean="0"/>
              <a:t>…………………………………………………………..............................................</a:t>
            </a:r>
            <a:r>
              <a:rPr lang="ru-RU" sz="1300" dirty="0"/>
              <a:t>9</a:t>
            </a:r>
          </a:p>
          <a:p>
            <a:pPr marL="185738" indent="0">
              <a:buNone/>
            </a:pPr>
            <a:r>
              <a:rPr lang="ru-RU" sz="1300" dirty="0"/>
              <a:t>2.1. Самые востребованные профессии сейчас и 50лет назад</a:t>
            </a:r>
            <a:r>
              <a:rPr lang="ru-RU" sz="1300" dirty="0" smtClean="0"/>
              <a:t>……………………………….…..9</a:t>
            </a:r>
            <a:endParaRPr lang="ru-RU" sz="1300" dirty="0"/>
          </a:p>
          <a:p>
            <a:pPr marL="185738" indent="0">
              <a:buNone/>
            </a:pPr>
            <a:r>
              <a:rPr lang="ru-RU" sz="1300" dirty="0"/>
              <a:t>2.2.Методы  выбора профессии</a:t>
            </a:r>
            <a:r>
              <a:rPr lang="ru-RU" sz="1300" dirty="0" smtClean="0"/>
              <a:t>……………………………………………………………........11</a:t>
            </a:r>
          </a:p>
          <a:p>
            <a:pPr marL="185738" indent="0">
              <a:buNone/>
            </a:pPr>
            <a:r>
              <a:rPr lang="ru-RU" sz="1300" dirty="0" smtClean="0"/>
              <a:t>2.3</a:t>
            </a:r>
            <a:r>
              <a:rPr lang="ru-RU" sz="1300" dirty="0"/>
              <a:t>. Анкета-опрос</a:t>
            </a:r>
            <a:r>
              <a:rPr lang="ru-RU" sz="1300" dirty="0" smtClean="0"/>
              <a:t>…………………………………………………….…………………...……...12</a:t>
            </a:r>
            <a:endParaRPr lang="ru-RU" sz="1300" dirty="0"/>
          </a:p>
          <a:p>
            <a:pPr marL="185738" indent="0">
              <a:buNone/>
            </a:pPr>
            <a:r>
              <a:rPr lang="ru-RU" sz="1300" dirty="0"/>
              <a:t>2.4. Классный час на тему: «Моя будущая профессия</a:t>
            </a:r>
            <a:r>
              <a:rPr lang="ru-RU" sz="1300" dirty="0" smtClean="0"/>
              <a:t>»……………...………………………….14</a:t>
            </a:r>
            <a:endParaRPr lang="ru-RU" sz="1300" dirty="0"/>
          </a:p>
          <a:p>
            <a:pPr marL="0" indent="0">
              <a:buNone/>
            </a:pPr>
            <a:r>
              <a:rPr lang="ru-RU" sz="1300" dirty="0"/>
              <a:t>3. Заключительная часть</a:t>
            </a:r>
            <a:r>
              <a:rPr lang="ru-RU" sz="1300" dirty="0" smtClean="0"/>
              <a:t>……………………………………………………………………........…15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Список литературы</a:t>
            </a:r>
            <a:r>
              <a:rPr lang="ru-RU" sz="1300" dirty="0" smtClean="0"/>
              <a:t>………………………………………………….……............................................16</a:t>
            </a: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>Приложение</a:t>
            </a:r>
            <a:r>
              <a:rPr lang="ru-RU" sz="1300" dirty="0" smtClean="0"/>
              <a:t>……………………………………………………...…………………………..…..…17</a:t>
            </a:r>
            <a:endParaRPr lang="ru-RU" sz="1300" dirty="0"/>
          </a:p>
          <a:p>
            <a:pPr marL="0" indent="0">
              <a:lnSpc>
                <a:spcPct val="120000"/>
              </a:lnSpc>
              <a:buNone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8947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Приложение 4.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6362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1.Введение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 самого детства мы начинаем выбирать профессию. Многие мальчишки и девчонки, когда их спрашивают: «Кем ты хочешь быть, когда вырастешь?» Отвечают серьезно: «Как мама или папа». Но спустя некоторое время мнение ребенка меняется, и он представляет себя на месте какого-либо доктора, юриста, тем самым, выбирая себе профессию. Выбор профессии – это важный шаг во взрослую жизнь. Самое главное в выборе понять, чего ты хочешь от этой профессии, сможет ли эта профессия ответить взаимностью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5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1.Введение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Внутренний мир человека, его индивидуальность и неповторимость во многом влияют на его развитие, и, безусловно, на выбор профессии. На сегодняшний день существует много профессий, и любой школьник, в том числе и я, стоит перед сложным выбором, решая, с какой деятельностью связать свою жизнь, где учиться и куда пойти работать. Сейчас я должен определиться не только душевными порывами, но и здравым разумом – ведь я должен быть уверен, что выбранная профессия обеспечит мне и моим близким стабильное будущее.</a:t>
            </a:r>
          </a:p>
        </p:txBody>
      </p:sp>
    </p:spTree>
    <p:extLst>
      <p:ext uri="{BB962C8B-B14F-4D97-AF65-F5344CB8AC3E}">
        <p14:creationId xmlns:p14="http://schemas.microsoft.com/office/powerpoint/2010/main" val="22010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1.1. 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Актуальность: </a:t>
            </a:r>
            <a:r>
              <a:rPr lang="ru-RU" dirty="0"/>
              <a:t>То, чем будет заниматься человек в будущем, существенно будет влиять на финансовое положение, социальный статус, общество, с которым придется пересекаться и общаться, на всю жизнь в целом. Однако перед тем как стать специалистом в определенной отрасли, приходится проделать немалый путь, начиная от самой мысли </a:t>
            </a:r>
            <a:r>
              <a:rPr lang="ru-RU" dirty="0" smtClean="0"/>
              <a:t>«кем быть» и </a:t>
            </a:r>
            <a:r>
              <a:rPr lang="ru-RU" dirty="0"/>
              <a:t>заканчивая получением всех необходимых знаний и опыта для работы. Актуальность данной темы состоит в проблеме выбора профессии, достижения в ней мастерства, реализации в профессиональной деятельности способностей и возможностей человека, получения удовлетворения от своего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408507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1.2. Цель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разработать </a:t>
            </a:r>
            <a:r>
              <a:rPr lang="ru-RU" dirty="0"/>
              <a:t>для выпускников схему выбора профессии и по разработанной схеме определится с выбором моей будущей профессии.</a:t>
            </a:r>
          </a:p>
          <a:p>
            <a:pPr marL="0" indent="0">
              <a:buNone/>
            </a:pPr>
            <a:r>
              <a:rPr lang="ru-RU" b="1" dirty="0"/>
              <a:t>Задачи:</a:t>
            </a:r>
            <a:endParaRPr lang="ru-RU" dirty="0"/>
          </a:p>
          <a:p>
            <a:pPr fontAlgn="base"/>
            <a:r>
              <a:rPr lang="ru-RU" dirty="0" smtClean="0"/>
              <a:t>Сбор </a:t>
            </a:r>
            <a:r>
              <a:rPr lang="ru-RU" dirty="0"/>
              <a:t>и анализ информации, по теме </a:t>
            </a:r>
            <a:r>
              <a:rPr lang="ru-RU" dirty="0" smtClean="0"/>
              <a:t>«</a:t>
            </a:r>
            <a:r>
              <a:rPr lang="ru-RU" dirty="0"/>
              <a:t>С</a:t>
            </a:r>
            <a:r>
              <a:rPr lang="ru-RU" dirty="0" smtClean="0"/>
              <a:t>амые </a:t>
            </a:r>
            <a:r>
              <a:rPr lang="ru-RU" dirty="0"/>
              <a:t>востребованные профессии сейчас и 50 лет назад»</a:t>
            </a:r>
          </a:p>
          <a:p>
            <a:pPr fontAlgn="base"/>
            <a:r>
              <a:rPr lang="ru-RU" dirty="0" smtClean="0"/>
              <a:t>Выявление </a:t>
            </a:r>
            <a:r>
              <a:rPr lang="ru-RU" dirty="0"/>
              <a:t>своих желаний и возможностей, исследование способностей, интересов, интеллектуальных и личностных особенностей с помощью психологических тестов.</a:t>
            </a:r>
          </a:p>
          <a:p>
            <a:pPr fontAlgn="base"/>
            <a:r>
              <a:rPr lang="ru-RU" dirty="0" smtClean="0"/>
              <a:t>Проведение </a:t>
            </a:r>
            <a:r>
              <a:rPr lang="ru-RU" dirty="0"/>
              <a:t>социального опроса среди </a:t>
            </a:r>
            <a:r>
              <a:rPr lang="ru-RU" dirty="0" smtClean="0"/>
              <a:t>обучающихся выпускных классов «А </a:t>
            </a:r>
            <a:r>
              <a:rPr lang="ru-RU" dirty="0"/>
              <a:t>ты выбрал профессию?»</a:t>
            </a:r>
          </a:p>
          <a:p>
            <a:pPr fontAlgn="base"/>
            <a:r>
              <a:rPr lang="ru-RU" dirty="0" smtClean="0"/>
              <a:t>Изготовление </a:t>
            </a:r>
            <a:r>
              <a:rPr lang="ru-RU" dirty="0"/>
              <a:t>книжки </a:t>
            </a:r>
            <a:r>
              <a:rPr lang="ru-RU" dirty="0" smtClean="0"/>
              <a:t>«Выбери </a:t>
            </a:r>
            <a:r>
              <a:rPr lang="ru-RU" dirty="0"/>
              <a:t>профессию правильно!»</a:t>
            </a:r>
          </a:p>
        </p:txBody>
      </p:sp>
    </p:spTree>
    <p:extLst>
      <p:ext uri="{BB962C8B-B14F-4D97-AF65-F5344CB8AC3E}">
        <p14:creationId xmlns:p14="http://schemas.microsoft.com/office/powerpoint/2010/main" val="29425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/>
              <a:t>1.3. Планируемый результат и основные проблемы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Проблема: </a:t>
            </a:r>
            <a:r>
              <a:rPr lang="ru-RU" dirty="0" smtClean="0"/>
              <a:t>исследовать </a:t>
            </a:r>
            <a:r>
              <a:rPr lang="ru-RU" dirty="0"/>
              <a:t>все возможные способы выбора профессии и составить эффективную схему этапов выбора профессии для выпускника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Планируемые </a:t>
            </a:r>
            <a:r>
              <a:rPr lang="ru-RU" b="1" dirty="0"/>
              <a:t>результаты:</a:t>
            </a:r>
            <a:r>
              <a:rPr lang="ru-RU" dirty="0"/>
              <a:t> повышение готовности выпускника школы к профессиональному самоопределению.</a:t>
            </a:r>
          </a:p>
        </p:txBody>
      </p:sp>
    </p:spTree>
    <p:extLst>
      <p:ext uri="{BB962C8B-B14F-4D97-AF65-F5344CB8AC3E}">
        <p14:creationId xmlns:p14="http://schemas.microsoft.com/office/powerpoint/2010/main" val="6591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1.4. Целевая аудитория и новизна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Целевая </a:t>
            </a:r>
            <a:r>
              <a:rPr lang="ru-RU" b="1" dirty="0" smtClean="0"/>
              <a:t>аудитория: </a:t>
            </a:r>
            <a:r>
              <a:rPr lang="ru-RU" dirty="0"/>
              <a:t>у</a:t>
            </a:r>
            <a:r>
              <a:rPr lang="ru-RU" dirty="0" smtClean="0"/>
              <a:t>чащиеся </a:t>
            </a:r>
            <a:r>
              <a:rPr lang="ru-RU" dirty="0"/>
              <a:t>в возрасте от 13 – </a:t>
            </a:r>
            <a:r>
              <a:rPr lang="ru-RU" dirty="0" smtClean="0"/>
              <a:t>17лет</a:t>
            </a:r>
          </a:p>
          <a:p>
            <a:r>
              <a:rPr lang="ru-RU" b="1" dirty="0"/>
              <a:t>Новизна:</a:t>
            </a:r>
            <a:r>
              <a:rPr lang="ru-RU" dirty="0"/>
              <a:t> данные исследования </a:t>
            </a:r>
            <a:r>
              <a:rPr lang="ru-RU" dirty="0" smtClean="0"/>
              <a:t>проводятся  </a:t>
            </a:r>
            <a:r>
              <a:rPr lang="ru-RU" dirty="0"/>
              <a:t>впервые</a:t>
            </a:r>
          </a:p>
        </p:txBody>
      </p:sp>
    </p:spTree>
    <p:extLst>
      <p:ext uri="{BB962C8B-B14F-4D97-AF65-F5344CB8AC3E}">
        <p14:creationId xmlns:p14="http://schemas.microsoft.com/office/powerpoint/2010/main" val="20496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2. Основная часть</a:t>
            </a:r>
            <a:br>
              <a:rPr lang="ru-RU" dirty="0" smtClean="0"/>
            </a:br>
            <a:r>
              <a:rPr lang="ru-RU" dirty="0" smtClean="0"/>
              <a:t>2.1</a:t>
            </a:r>
            <a:r>
              <a:rPr lang="ru-RU" dirty="0"/>
              <a:t>. </a:t>
            </a:r>
            <a:r>
              <a:rPr lang="ru-RU" dirty="0" smtClean="0"/>
              <a:t>Самые </a:t>
            </a:r>
            <a:r>
              <a:rPr lang="ru-RU" dirty="0"/>
              <a:t>востребованные профессии сейчас и 50лет назад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b="1" dirty="0" smtClean="0"/>
              <a:t>ИТ-специалист</a:t>
            </a:r>
            <a:r>
              <a:rPr lang="ru-RU" dirty="0"/>
              <a:t>. Это однозначно одна из самых востребованных профессий будущего. Тенденция к массовому переходу на систематизацию еще раз подтверждает это.</a:t>
            </a:r>
          </a:p>
          <a:p>
            <a:pPr fontAlgn="base"/>
            <a:r>
              <a:rPr lang="ru-RU" b="1" dirty="0" smtClean="0"/>
              <a:t>Маркетолог</a:t>
            </a:r>
            <a:r>
              <a:rPr lang="ru-RU" dirty="0"/>
              <a:t>. При огромной конкуренции на рынке, у кадров маркетинговой отрасли есть реальный шанс «поймать удачу за хвост» и получать приличный заработок за свои профессиональные старания. Имеют такую возможность молодые, активные специалисты, которые готовы не только продавать продукт, но и привносить новые методы и идеи работы с клиентами.</a:t>
            </a:r>
          </a:p>
          <a:p>
            <a:pPr fontAlgn="base"/>
            <a:r>
              <a:rPr lang="ru-RU" b="1" dirty="0" smtClean="0"/>
              <a:t>Аудитор</a:t>
            </a:r>
            <a:r>
              <a:rPr lang="ru-RU" dirty="0"/>
              <a:t>. Так как бухгалтерская деятельность не может существовать без проверок, профессия аудитора будет актуальной в любые времена. Крупные компании и едва открывшиеся предприятия нуждаются в услугах высококвалифицированных аудиторов.</a:t>
            </a:r>
          </a:p>
          <a:p>
            <a:pPr fontAlgn="base"/>
            <a:r>
              <a:rPr lang="ru-RU" b="1" dirty="0" smtClean="0"/>
              <a:t>Профессионалы </a:t>
            </a:r>
            <a:r>
              <a:rPr lang="ru-RU" b="1" dirty="0"/>
              <a:t>в сфере индустрии красоты</a:t>
            </a:r>
            <a:r>
              <a:rPr lang="ru-RU" dirty="0"/>
              <a:t> (массажисты, стилисты, парикмахеры и мастера ногтевого сервиса). Как не спадает спрос на услуги, предоставляемые данными мастерами, так и профессии остаются в числе востребованных уже долгие годы.</a:t>
            </a:r>
          </a:p>
          <a:p>
            <a:pPr fontAlgn="base"/>
            <a:r>
              <a:rPr lang="ru-RU" b="1" dirty="0" smtClean="0"/>
              <a:t>Врачи</a:t>
            </a:r>
            <a:r>
              <a:rPr lang="ru-RU" dirty="0"/>
              <a:t>. Одна из древнейших профессий будет востребована в любые поколения. Ранее в стане ощущалась нехватка квалифицированных кадров ввиду низкой оплаты труда. Однако в связи с последними изменениями, молодые кадры очень быстро заполняют свободные вакансии. В частности, врач-аллерголог.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9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182</TotalTime>
  <Words>1314</Words>
  <Application>Microsoft Office PowerPoint</Application>
  <PresentationFormat>Экран (4:3)</PresentationFormat>
  <Paragraphs>153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Garamond</vt:lpstr>
      <vt:lpstr>Times New Roman</vt:lpstr>
      <vt:lpstr>Натуральные материалы</vt:lpstr>
      <vt:lpstr>МИНПРОСВЕЩЕНИЯ РОССИИ Федеральное государственное бюджетное образовательное учреждение высшего образования  «Башкирский государственный педагогический университет  им. М. Акмуллы» (ФГБОУ ВО «БГПУ им. М. Акмуллы»)</vt:lpstr>
      <vt:lpstr>Содержание</vt:lpstr>
      <vt:lpstr>1.Введение</vt:lpstr>
      <vt:lpstr>1.Введение</vt:lpstr>
      <vt:lpstr>1.1. Актуальность</vt:lpstr>
      <vt:lpstr>1.2. Цель и задачи</vt:lpstr>
      <vt:lpstr>1.3. Планируемый результат и основные проблемы</vt:lpstr>
      <vt:lpstr>1.4. Целевая аудитория и новизна</vt:lpstr>
      <vt:lpstr>2. Основная часть 2.1. Самые востребованные профессии сейчас и 50лет назад</vt:lpstr>
      <vt:lpstr>2.1. Самые востребованные профессии сейчас и 50лет назад</vt:lpstr>
      <vt:lpstr>2.2. Методы  выбора профессии</vt:lpstr>
      <vt:lpstr>2.3. Анкета-опрос</vt:lpstr>
      <vt:lpstr>2.3. Анкета-опрос</vt:lpstr>
      <vt:lpstr>2.4.Классный час на тему: «Моя будущая профессия»</vt:lpstr>
      <vt:lpstr>3. Заключительная часть</vt:lpstr>
      <vt:lpstr>Список литературы </vt:lpstr>
      <vt:lpstr>Приложение 1</vt:lpstr>
      <vt:lpstr>Приложение 2</vt:lpstr>
      <vt:lpstr>Приложение 3</vt:lpstr>
      <vt:lpstr>Приложение 4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МИНПРОСВЕЩЕНИЯ РОССИИ Федеральное государственное бюджетное образовательное учреждение высшего образования  «Башкирский государственный педагогический университет  им. М. Акмуллы» (ФГБОУ ВО «БГПУ им. М. Акмуллы»)</dc:title>
  <dc:creator>Пользователь Windows</dc:creator>
  <cp:lastModifiedBy>Пользователь Windows</cp:lastModifiedBy>
  <cp:revision>17</cp:revision>
  <dcterms:created xsi:type="dcterms:W3CDTF">2022-05-16T13:46:09Z</dcterms:created>
  <dcterms:modified xsi:type="dcterms:W3CDTF">2022-05-16T16:50:41Z</dcterms:modified>
</cp:coreProperties>
</file>