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91" r:id="rId7"/>
    <p:sldId id="292" r:id="rId8"/>
    <p:sldId id="263" r:id="rId9"/>
    <p:sldId id="264" r:id="rId10"/>
    <p:sldId id="265" r:id="rId11"/>
    <p:sldId id="266" r:id="rId12"/>
    <p:sldId id="293" r:id="rId13"/>
    <p:sldId id="267" r:id="rId14"/>
    <p:sldId id="294" r:id="rId15"/>
    <p:sldId id="268" r:id="rId16"/>
    <p:sldId id="295" r:id="rId17"/>
    <p:sldId id="269" r:id="rId18"/>
    <p:sldId id="296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0BFBA-FB49-45ED-9972-9E896204B2B4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68FBC-7723-4F69-B5DA-AC7FC66D4E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8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94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01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70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7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9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17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01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76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90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47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83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679DF-B3CF-44C4-B0F1-6ECE01159D5C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6F70E-6300-4849-B6D0-D79A75F94B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3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ndia.ru/text/category/obrazovatelmznaya_deyatelmznostm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Школа будущего.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Работу выполнила: </a:t>
            </a:r>
            <a:r>
              <a:rPr lang="ru-RU" dirty="0" err="1" smtClean="0"/>
              <a:t>Мурзагареева</a:t>
            </a:r>
            <a:r>
              <a:rPr lang="ru-RU" dirty="0" smtClean="0"/>
              <a:t> Анастасия Игоревна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02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Школы на Руси.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Вологодско-Пермская летопись о школе Владимира </a:t>
            </a:r>
            <a:r>
              <a:rPr lang="ru-RU" dirty="0" err="1"/>
              <a:t>Святославича</a:t>
            </a:r>
            <a:r>
              <a:rPr lang="ru-RU" dirty="0"/>
              <a:t>: </a:t>
            </a:r>
            <a:br>
              <a:rPr lang="ru-RU" dirty="0"/>
            </a:br>
            <a:r>
              <a:rPr lang="ru-RU" dirty="0"/>
              <a:t>988. «Князь великий </a:t>
            </a:r>
            <a:r>
              <a:rPr lang="ru-RU" dirty="0" err="1"/>
              <a:t>Володимер</a:t>
            </a:r>
            <a:r>
              <a:rPr lang="ru-RU" dirty="0"/>
              <a:t>, собрав детей 300, </a:t>
            </a:r>
            <a:r>
              <a:rPr lang="ru-RU" dirty="0" err="1"/>
              <a:t>вдал</a:t>
            </a:r>
            <a:r>
              <a:rPr lang="ru-RU" dirty="0"/>
              <a:t> </a:t>
            </a:r>
            <a:r>
              <a:rPr lang="ru-RU" dirty="0" err="1"/>
              <a:t>учити</a:t>
            </a:r>
            <a:r>
              <a:rPr lang="ru-RU" dirty="0"/>
              <a:t> грамоте». С этого сообщения и начинается история Российского образования. Обучаться в школе во время правления князя Владимира могли только мальчики, а первым предметом для их обучения стало книжное дело.</a:t>
            </a:r>
          </a:p>
          <a:p>
            <a:pPr marL="0" indent="0">
              <a:buNone/>
            </a:pPr>
            <a:r>
              <a:rPr lang="ru-RU" dirty="0"/>
              <a:t>Лишь через сто лет, в мае 1086 года на Руси появляется самое первое женское училище, основателем которого является князь Всеволод Ярославович. Причем, его дочь, Анна Всеволодовна одновременно и возглавляла училище, и обучалась наукам. Только здесь молодые девушки из богатых семей могли обучиться грамоте и различным ремёслам.</a:t>
            </a:r>
          </a:p>
          <a:p>
            <a:pPr marL="0" indent="0">
              <a:buNone/>
            </a:pPr>
            <a:r>
              <a:rPr lang="ru-RU" dirty="0"/>
              <a:t>В начале 1096 года школы начинают открываться уже по всей Руси. Первые школы начали появляться в таких крупных городах, как Муром, Владимир и Полоцк, причем строились чаще всего при монастырях и храмах. Таким образом, священники считались на Руси самыми образованными людьми.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578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Вначале школы на Руси выглядели так: пол, стены, потолок, столы, стулья и всё. Всего лишь каких-то  50 лет назад сельская  школа располагалась, как правило, в деревянных одноэтажных домах и отапливалась печкой.  Но с каждым годом школы становились всё более обустроенными. Люди стали понимать, что без знаний человек практически беспомощен. В настоящее время наука стремительно развивается, появляется все больше и больше различных открытий, знаний. Для современного общества необходимы молодые люди, которые не только обладают определенными знаниями, но также являются всесторонне развитыми, творческими и здоровыми людьми. И мы – современные ученики, уже совсем другие, чем 200, 100 и 50 лет назад. Например, наша школа, была построена совсем недавно в начале 21 века и в ней есть два отдельных здания начальной и старшей школы, просторные классы, столовые, актовые залы, спортивные и танцевальные залы и даже бассейн. </a:t>
            </a:r>
          </a:p>
          <a:p>
            <a:pPr marL="0" indent="0">
              <a:buNone/>
            </a:pPr>
            <a:r>
              <a:rPr lang="ru-RU" dirty="0"/>
              <a:t>Однако, ШКОЛЕ БУДУЩЕГО этого уже недостаточно. В моих мечтах в будущем школа станет микрорайоном, который объединит в себе учебные здания, центры дополнительного образования, спортивный и культурные центры, оздоровительный центр, а также станет любимым местом отдыха и развлечений для учеников, их родителей и учителей.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39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180474"/>
            <a:ext cx="9144000" cy="66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988800" cy="6858000"/>
          </a:xfrm>
        </p:spPr>
        <p:txBody>
          <a:bodyPr/>
          <a:lstStyle/>
          <a:p>
            <a:pPr marL="0" lvl="0" indent="0">
              <a:buNone/>
            </a:pPr>
            <a:r>
              <a:rPr lang="ru-RU" b="1" i="1" u="sng" dirty="0"/>
              <a:t>Архитектура школы будущего.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Мой план микрорайона «ШКОЛЫ БУДУЩЕГО» включает в себя: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smtClean="0"/>
              <a:t>4 учебных корпуса</a:t>
            </a:r>
            <a:r>
              <a:rPr lang="ru-RU" dirty="0" smtClean="0"/>
              <a:t>: </a:t>
            </a:r>
          </a:p>
          <a:p>
            <a:r>
              <a:rPr lang="ru-RU" dirty="0" smtClean="0"/>
              <a:t>- </a:t>
            </a:r>
            <a:r>
              <a:rPr lang="ru-RU" dirty="0"/>
              <a:t>подготовительная школа плюс игровые помещения для групп продлённого дня, </a:t>
            </a:r>
          </a:p>
          <a:p>
            <a:r>
              <a:rPr lang="ru-RU" dirty="0"/>
              <a:t>- начальная школа (1-4 классы), </a:t>
            </a:r>
          </a:p>
          <a:p>
            <a:r>
              <a:rPr lang="ru-RU" dirty="0"/>
              <a:t>- средняя школа (5-8 классы), </a:t>
            </a:r>
          </a:p>
          <a:p>
            <a:r>
              <a:rPr lang="ru-RU" dirty="0"/>
              <a:t>- старшая школа (9-11 классы) с центром профессиональной ориентации различных высших учебных заведений.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880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1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6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3538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2. </a:t>
            </a:r>
            <a:r>
              <a:rPr lang="ru-RU" b="1" dirty="0"/>
              <a:t>Центральное здание</a:t>
            </a:r>
            <a:r>
              <a:rPr lang="ru-RU" dirty="0"/>
              <a:t>, связанное с учебными корпусами прозрачными галереями, где расположены:</a:t>
            </a:r>
          </a:p>
          <a:p>
            <a:r>
              <a:rPr lang="ru-RU" dirty="0"/>
              <a:t>- кафе и столовая,</a:t>
            </a:r>
          </a:p>
          <a:p>
            <a:r>
              <a:rPr lang="ru-RU" dirty="0"/>
              <a:t>- конференц-зал,</a:t>
            </a:r>
          </a:p>
          <a:p>
            <a:r>
              <a:rPr lang="ru-RU" dirty="0"/>
              <a:t>- административные офисы для завучей и учителей, чтобы учителя могли в удобной обстановке в тишине кабинетов заниматься подготовкой к урокам и проверкой тетрадей,</a:t>
            </a:r>
          </a:p>
          <a:p>
            <a:r>
              <a:rPr lang="ru-RU" dirty="0"/>
              <a:t>- зона ожидания для родителей, где родители смогут воспользоваться интернетом, перекусить в кафе, просмотреть успехи и достижения своих детей в электронном каталоге школы,</a:t>
            </a:r>
          </a:p>
          <a:p>
            <a:r>
              <a:rPr lang="ru-RU" dirty="0"/>
              <a:t>- развлекательный центр.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588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248540"/>
            <a:ext cx="9144000" cy="636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4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2032343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3.    </a:t>
            </a:r>
            <a:r>
              <a:rPr lang="ru-RU" b="1" dirty="0"/>
              <a:t>Здание спортивного центра</a:t>
            </a:r>
            <a:r>
              <a:rPr lang="ru-RU" dirty="0"/>
              <a:t> с аквапарком.</a:t>
            </a:r>
          </a:p>
          <a:p>
            <a:pPr marL="0" indent="0">
              <a:buNone/>
            </a:pPr>
            <a:r>
              <a:rPr lang="ru-RU" dirty="0"/>
              <a:t>4.    </a:t>
            </a:r>
            <a:r>
              <a:rPr lang="ru-RU" b="1" dirty="0"/>
              <a:t>Здание дополнительного образования</a:t>
            </a:r>
            <a:r>
              <a:rPr lang="ru-RU" dirty="0"/>
              <a:t>, где расположены:</a:t>
            </a:r>
          </a:p>
          <a:p>
            <a:r>
              <a:rPr lang="ru-RU" dirty="0"/>
              <a:t>       - художественная школа</a:t>
            </a:r>
          </a:p>
          <a:p>
            <a:r>
              <a:rPr lang="ru-RU" dirty="0"/>
              <a:t>       - хореографическая школа</a:t>
            </a:r>
          </a:p>
          <a:p>
            <a:r>
              <a:rPr lang="ru-RU" dirty="0"/>
              <a:t>       - музыкальная школа плюс концертный зал</a:t>
            </a:r>
          </a:p>
          <a:p>
            <a:r>
              <a:rPr lang="ru-RU" dirty="0"/>
              <a:t>       - театральная школа + театральный зал </a:t>
            </a:r>
          </a:p>
          <a:p>
            <a:r>
              <a:rPr lang="ru-RU" dirty="0"/>
              <a:t>       - языковая школа</a:t>
            </a:r>
          </a:p>
          <a:p>
            <a:r>
              <a:rPr lang="ru-RU" dirty="0"/>
              <a:t>       - научно-познавательная школа</a:t>
            </a:r>
          </a:p>
          <a:p>
            <a:r>
              <a:rPr lang="ru-RU" dirty="0"/>
              <a:t>       - Интернет – зона</a:t>
            </a:r>
          </a:p>
          <a:p>
            <a:r>
              <a:rPr lang="ru-RU" dirty="0"/>
              <a:t>       - библиотека</a:t>
            </a:r>
          </a:p>
          <a:p>
            <a:pPr marL="0" indent="0">
              <a:buNone/>
            </a:pPr>
            <a:r>
              <a:rPr lang="ru-RU" dirty="0"/>
              <a:t>5.    </a:t>
            </a:r>
            <a:r>
              <a:rPr lang="ru-RU" b="1" dirty="0"/>
              <a:t>Здание детской поликлиники</a:t>
            </a:r>
            <a:r>
              <a:rPr lang="ru-RU" dirty="0"/>
              <a:t> и оздоровительный центр для учеников и работников школы.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182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116633"/>
            <a:ext cx="9144000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43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075886" cy="6981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На территории микрорайона «ШКОЛЫ БУДУЩЕГО» расположены: </a:t>
            </a:r>
            <a:endParaRPr lang="ru-RU" dirty="0"/>
          </a:p>
          <a:p>
            <a:r>
              <a:rPr lang="ru-RU" dirty="0"/>
              <a:t>- спортивная площадка с футбольным, баскетбольным, теннисным и хоккейными полями, с открытым катком для фигурного катанья, с различными беговыми дорожками и оборудованием для занятий спортом на открытом воздухе,</a:t>
            </a:r>
          </a:p>
          <a:p>
            <a:r>
              <a:rPr lang="ru-RU" dirty="0"/>
              <a:t>-  контактный зоопарк с прудом, где будут водиться различные водоплавающие птицы,</a:t>
            </a:r>
          </a:p>
          <a:p>
            <a:r>
              <a:rPr lang="ru-RU" dirty="0"/>
              <a:t>- перед зданием подготовительной школы располагается игровая площадка, оборудованная различными комплексами для игры детей младшего возраста на свежем воздухе,</a:t>
            </a:r>
          </a:p>
          <a:p>
            <a:r>
              <a:rPr lang="ru-RU" dirty="0"/>
              <a:t>- на главном входе расположена парковая зона с дорожками, разнообразными деревьями, газонами и скамейками.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54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dirty="0"/>
              <a:t>Введение.</a:t>
            </a:r>
          </a:p>
          <a:p>
            <a:pPr fontAlgn="base"/>
            <a:r>
              <a:rPr lang="ru-RU" dirty="0"/>
              <a:t>Основная часть.</a:t>
            </a:r>
          </a:p>
          <a:p>
            <a:pPr fontAlgn="base"/>
            <a:r>
              <a:rPr lang="ru-RU" dirty="0"/>
              <a:t>Опрос учащихся (проведение исследования в рамках проекта).</a:t>
            </a:r>
          </a:p>
          <a:p>
            <a:pPr fontAlgn="base"/>
            <a:r>
              <a:rPr lang="ru-RU" dirty="0"/>
              <a:t>Школа из прошлого в будущее.</a:t>
            </a:r>
          </a:p>
          <a:p>
            <a:pPr fontAlgn="base"/>
            <a:r>
              <a:rPr lang="ru-RU" dirty="0"/>
              <a:t>Архитектура школы будущего.</a:t>
            </a:r>
          </a:p>
          <a:p>
            <a:pPr fontAlgn="base"/>
            <a:r>
              <a:rPr lang="ru-RU" dirty="0"/>
              <a:t>Обустройство классов и рекреаций в школе будущего.</a:t>
            </a:r>
          </a:p>
          <a:p>
            <a:pPr fontAlgn="base"/>
            <a:r>
              <a:rPr lang="ru-RU" dirty="0"/>
              <a:t>Новые технологии – помощники процесса обучения.</a:t>
            </a:r>
          </a:p>
          <a:p>
            <a:pPr fontAlgn="base"/>
            <a:r>
              <a:rPr lang="ru-RU" dirty="0"/>
              <a:t>Выводы. Заключение.</a:t>
            </a:r>
          </a:p>
          <a:p>
            <a:r>
              <a:rPr lang="ru-RU" dirty="0" smtClean="0"/>
              <a:t>Использованная литература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2495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68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Школа для нас – это  дом, где мы проводим большую часть своего времени, это мир, в котором мы живём. Поэтому помимо образовательных направлений школе необходимы центры проведения досуга. Наличие аквапарка, контактного зоопарка, игровой площадки, ледового катка  в моем проекте – мечта большинства учеников современности. Здесь дети будут получать не только физическое развитие, закаливание, но главное положительные эмоции, выплеск негатива, дружеское общение с одноклассниками. А ещё наличие всех видов дополнительного и спортивного образований в одном месте позволит учащимся и их семьям колоссально экономить время на поездках и таким образом, освободить больше времени на подготовку к урокам.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75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1959771" cy="68580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i="1" u="sng" dirty="0"/>
              <a:t>Обустройство классов и рекреаций в школе будущего.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b="1" i="1" dirty="0"/>
              <a:t>Кабинеты: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 европейских странах детские интерьеры уже давно делаются по принципу </a:t>
            </a:r>
            <a:r>
              <a:rPr lang="ru-RU" dirty="0" err="1"/>
              <a:t>трансформируемости</a:t>
            </a:r>
            <a:r>
              <a:rPr lang="ru-RU" dirty="0"/>
              <a:t>. Интерьеры-</a:t>
            </a:r>
            <a:r>
              <a:rPr lang="ru-RU" dirty="0" err="1"/>
              <a:t>трансформеры</a:t>
            </a:r>
            <a:r>
              <a:rPr lang="ru-RU" dirty="0"/>
              <a:t>, разные функциональные зоны, интерактивные зоны – т.е. «умный» интерьер, который может меняться в зависимости от нужд и задач.</a:t>
            </a:r>
          </a:p>
          <a:p>
            <a:pPr marL="0" indent="0">
              <a:buNone/>
            </a:pPr>
            <a:r>
              <a:rPr lang="ru-RU" dirty="0"/>
              <a:t>Учебные кабинеты «ШКОЛЫ БУДУЩЕГО» должны быть не только удобными, просторными и светлыми, но и многофункциональными. Я считаю, что в будущем ученикам не нужно будет ходить по разным кабинетам на разные предметы. В моём проекте я разработала дизайн «умного кабинета», где стены являются интерактивными экранами, на которых наглядный материал меняется в соответствии с каждым предметом. Такой способ позволяет менять настроение и ощущения учеников, находящихся в кабинете, переносить их из одного воображаемого пространства в другое. Представляете урок литературы в усадьбе Льва Толстого, а природоведения - в весеннем лесу? У учителя не будет необходимости носить из кабинета в кабинет с собой какой-то наглядный материал, всё  будет содержаться в компьютере класса.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142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2046857" cy="69958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Рабочее место учащегося: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Школьные парты в «ШКОЛЕ БУДУЩЕГО» также должны быть кардинально изменены. Я вижу рабочее место ученика как индивидуальное, где никто никому не будет мешать, и никто не будет отвлекаться на ненужные разговоры во время урока.  Учитывая, что ученики больше половины дня проводят сидя за партой и из-за неудобных стульев страдает осанка, первое, на что я обратила внимание – эргономичное кресло, в котором не только удобно сидеть, но которое будет способствовать сохранению правильной осанки ребёнка. </a:t>
            </a:r>
          </a:p>
          <a:p>
            <a:pPr marL="0" indent="0">
              <a:buNone/>
            </a:pPr>
            <a:r>
              <a:rPr lang="ru-RU" dirty="0"/>
              <a:t>Как хорошо, когда на столе аккуратно и прибрано, ничего не валяется, нет кучи нужных и не очень бумажек, карандашей, ручек и других школьных принадлежностей. Однако, поддерживать идеальный порядок на парте сейчас удается далеко не всем. На помощь приходят достижения современного дизайна - в последнее время появилась масса разработок в области создания рабочих столов, порядок на которых поддерживать стало гораздо проще. В моём дизайне есть место и для большого монитора, который можно еще и отрегулировать по высоте. По бокам удобно располагаются колонки, а на многочисленных полочках можно удобно разместить все школьные принадлежности. Помимо многофункциональности рабочее место может легко передвигаться на колёсиках по классу, что даёт возможность с лёгкостью изменить расстановку в кабинете.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596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2032343" cy="6981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/>
              <a:t>Рекреации: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Здесь всё должно способствовать двигательной активности детей и радовать глаз, т.е. обеспечивать активный и полноценный отдых на перемене.</a:t>
            </a:r>
            <a:r>
              <a:rPr lang="en-US" dirty="0"/>
              <a:t> </a:t>
            </a:r>
            <a:r>
              <a:rPr lang="ru-RU" dirty="0"/>
              <a:t>Они должны иметь развивающие комплексы, где много различных веревочных лестниц, горок, канатов, </a:t>
            </a:r>
            <a:r>
              <a:rPr lang="ru-RU" dirty="0" err="1"/>
              <a:t>пазловых</a:t>
            </a:r>
            <a:r>
              <a:rPr lang="ru-RU" dirty="0"/>
              <a:t> проёмов чтобы во время школьных перемен, дети (особенно очень активные) не просто бегали по школьным коридорам и классам, а реализовывали потребность в движении на безопасных тренажерах. Наличие цветовых линий на полу дает возможность организовать множество игр по развитию координации движений, ориентирования в пространстве, визуализации.</a:t>
            </a:r>
            <a:r>
              <a:rPr lang="en-US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Удобные </a:t>
            </a:r>
            <a:r>
              <a:rPr lang="ru-RU" dirty="0"/>
              <a:t>«зелёные зоны» отдыха с диванчиками, креслами, столиками в старшей школе дадут возможность учащимся старшего возраста расслабиться и пообщаться в спокойной уютной обстановке.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885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/>
              <a:t>Школьная форма ученика будущего: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Школьная форма будущего - это умная форма.</a:t>
            </a:r>
          </a:p>
          <a:p>
            <a:pPr marL="0" indent="0">
              <a:buNone/>
            </a:pPr>
            <a:r>
              <a:rPr lang="ru-RU" dirty="0"/>
              <a:t>Она будет создаваться для того, чтобы сделать ощущения ребёнка максимально комфортными и удобными. Такая форма будет взаимодействовать с </a:t>
            </a:r>
            <a:r>
              <a:rPr lang="ru-RU" dirty="0" err="1"/>
              <a:t>элекроприборами</a:t>
            </a:r>
            <a:r>
              <a:rPr lang="ru-RU" dirty="0"/>
              <a:t> и гаджетами. В ткань формы будет вплетена система датчиков, которые будут следить за состоянием здоровья ребёнка и в случае критических показаний сигнализировать в центр здоровья, расположенный в школе. Так врачи смогут следить за тем, чтобы не перенапрячь детский организм и вовремя помочь улучшить здоровье ребёнка. Такую форму будут не шить, а распечатывать на новых био-3</a:t>
            </a:r>
            <a:r>
              <a:rPr lang="en-US" dirty="0"/>
              <a:t>D</a:t>
            </a:r>
            <a:r>
              <a:rPr lang="ru-RU" dirty="0"/>
              <a:t>-принтерах. Специальные сканеры будут</a:t>
            </a:r>
            <a:r>
              <a:rPr lang="en-US" dirty="0"/>
              <a:t> </a:t>
            </a:r>
            <a:r>
              <a:rPr lang="ru-RU" dirty="0"/>
              <a:t> снимать мерки с учащихся и</a:t>
            </a:r>
            <a:r>
              <a:rPr lang="en-US" dirty="0"/>
              <a:t> </a:t>
            </a:r>
            <a:r>
              <a:rPr lang="ru-RU" dirty="0"/>
              <a:t> подавать данные на компьютер. А потом можно будет выбрать любимый цвет и модель школьной формы. Таким образом, у каждого ребёнка будет индивидуальная форма, не похожая на другие. </a:t>
            </a:r>
            <a:br>
              <a:rPr lang="ru-RU" dirty="0"/>
            </a:br>
            <a:r>
              <a:rPr lang="ru-RU" dirty="0"/>
              <a:t>А что касается обуви, то особые туфли будут трансформировать тепло ног в электрическую энергию. В подошву будут вмонтированы термоэлектрические преобразователи. Полученной с их помощью энергией можно будет зарядить аккумулятор мобильного гаджета — смартфона или плеера. Прогресс не стоит на месте и фантастика потихоньку превращается в реальность!!!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3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05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i="1" u="sng" dirty="0"/>
              <a:t>Новые технологии – помощники процесса обучения.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Главная особенность «ШКОЛЫ БУДУЩЕГО» – это полная компьютеризация не только в зданиях школы, но и школьных наборов учащихся. В наши дня ученики вынуждены носить в школу тяжеленые портфели с огромным количеством учебников, тетрадей и других школьных принадлежностей.</a:t>
            </a:r>
          </a:p>
          <a:p>
            <a:pPr marL="0" indent="0">
              <a:buNone/>
            </a:pPr>
            <a:r>
              <a:rPr lang="ru-RU" dirty="0"/>
              <a:t>Ученики будущего будут использовать «сенсорно-интерактивные портфели» вместо привычных учебников и дневников, что дополнительно поможет сэкономить значительное количество бумаги (а значит и уменьшить вырубку деревьев) и средства на покупку этих учебников. Такой портфель можно использовать с 1-го по 11 класс, и не надо ежедневно носить с собой тяжелые книги.</a:t>
            </a:r>
          </a:p>
          <a:p>
            <a:pPr marL="0" indent="0">
              <a:buNone/>
            </a:pPr>
            <a:r>
              <a:rPr lang="ru-RU" dirty="0"/>
              <a:t>Хотя, к сожалению, для некоторых, не любящих писать учеников, скажу, что тетради никто не отменит, только они тоже будут электронными, и писать в них надо будет специальными электронными ручками.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624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Вся информация «сенсорно-интерактивного портфеля» будет храниться на электронном носителе, и может свободно передаваться от учителя к ученику и обратно. Это упростит проведение разных контрольных и тестовых работ, проверку домашних работ, а родителям </a:t>
            </a:r>
            <a:r>
              <a:rPr lang="en-US" dirty="0"/>
              <a:t> </a:t>
            </a:r>
            <a:r>
              <a:rPr lang="ru-RU" dirty="0"/>
              <a:t>поможет отслеживать </a:t>
            </a:r>
            <a:r>
              <a:rPr lang="en-US" dirty="0"/>
              <a:t> </a:t>
            </a:r>
            <a:r>
              <a:rPr lang="ru-RU" dirty="0"/>
              <a:t>успеваемость </a:t>
            </a:r>
            <a:r>
              <a:rPr lang="en-US" dirty="0"/>
              <a:t> </a:t>
            </a:r>
            <a:r>
              <a:rPr lang="ru-RU" dirty="0"/>
              <a:t>детей. При проведении дистанционного обучения «сенсорно-интерактивный портфель» будет необходимым средством связи.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229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ru-RU" sz="1800" b="1" dirty="0"/>
              <a:t>Выводы. Заключение.</a:t>
            </a:r>
            <a:r>
              <a:rPr lang="ru-RU" sz="1400" dirty="0"/>
              <a:t/>
            </a:r>
            <a:br>
              <a:rPr lang="ru-RU" sz="14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Человек будущего представляется мне активным, интересным в общении, здоровым и уверенным в своих силах. Воспитанию такого человека будут способствовать многофункциональные, удобные, хорошо-продуманные помещения, удобная, сохраняющая здоровье мебель, здоровое  питание, доброжелательная атмосфера. Знания должны быть подкреплены навыками. При создании условий для обучения и творческого развития ребят они вырастут сильными, целеустремлёнными, здоровыми и порядочными людьми.</a:t>
            </a:r>
          </a:p>
          <a:p>
            <a:pPr marL="0" indent="0">
              <a:buNone/>
            </a:pPr>
            <a:r>
              <a:rPr lang="ru-RU" dirty="0"/>
              <a:t>Я думаю, что  в хорошо оснащённой  и комфортной  «ШКОЛЕ БУДУЩЕГО»  будут созданы все необходимые условия для развития и раскрытия всех способностей и талантов ребят, которые пригодятся им в современной взрослой жизни.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755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34368"/>
              </p:ext>
            </p:extLst>
          </p:nvPr>
        </p:nvGraphicFramePr>
        <p:xfrm>
          <a:off x="0" y="2"/>
          <a:ext cx="12191999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81">
                  <a:extLst>
                    <a:ext uri="{9D8B030D-6E8A-4147-A177-3AD203B41FA5}">
                      <a16:colId xmlns:a16="http://schemas.microsoft.com/office/drawing/2014/main" val="3955565242"/>
                    </a:ext>
                  </a:extLst>
                </a:gridCol>
                <a:gridCol w="7092467">
                  <a:extLst>
                    <a:ext uri="{9D8B030D-6E8A-4147-A177-3AD203B41FA5}">
                      <a16:colId xmlns:a16="http://schemas.microsoft.com/office/drawing/2014/main" val="3866058647"/>
                    </a:ext>
                  </a:extLst>
                </a:gridCol>
                <a:gridCol w="4647751">
                  <a:extLst>
                    <a:ext uri="{9D8B030D-6E8A-4147-A177-3AD203B41FA5}">
                      <a16:colId xmlns:a16="http://schemas.microsoft.com/office/drawing/2014/main" val="1939499909"/>
                    </a:ext>
                  </a:extLst>
                </a:gridCol>
              </a:tblGrid>
              <a:tr h="52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Вопросы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Ответы (отметить нужный вариант ответа «плюсиком» +)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3652303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0723621"/>
                  </a:ext>
                </a:extLst>
              </a:tr>
              <a:tr h="524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Считаете ли вы необходимым создание нового, более современного здания школы? (выбери один ответ!)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086311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да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7457317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нет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14697440"/>
                  </a:ext>
                </a:extLst>
              </a:tr>
              <a:tr h="5241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Влияет ли комфортная (удобная) обстановка в классе на вашу успеваемость? (выбери один ответ!)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198984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да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8343170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нет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08084328"/>
                  </a:ext>
                </a:extLst>
              </a:tr>
              <a:tr h="3057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Как вы считаете, школа будущего это: (выбери один ответ!)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793859"/>
                  </a:ext>
                </a:extLst>
              </a:tr>
              <a:tr h="52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классическая школа с высококвалифицированными учителями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65217969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компьютеризированная школа с учителями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1833478"/>
                  </a:ext>
                </a:extLst>
              </a:tr>
              <a:tr h="52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компьютеризированная школа с преподавателями-роботами</a:t>
                      </a:r>
                      <a:r>
                        <a:rPr lang="en-US" sz="900">
                          <a:effectLst/>
                        </a:rPr>
                        <a:t>  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547812"/>
                  </a:ext>
                </a:extLst>
              </a:tr>
              <a:tr h="52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дистанционная школа - общение с преподавателем через Интернет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5480246"/>
                  </a:ext>
                </a:extLst>
              </a:tr>
              <a:tr h="262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школа с иной системой обучения (напиши с какой)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9575512"/>
                  </a:ext>
                </a:extLst>
              </a:tr>
              <a:tr h="1572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Если ты не смог ничего выбрать, напиши свой вариант ответа: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43" marR="58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39342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361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384361"/>
              </p:ext>
            </p:extLst>
          </p:nvPr>
        </p:nvGraphicFramePr>
        <p:xfrm>
          <a:off x="2" y="3"/>
          <a:ext cx="11887199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486">
                  <a:extLst>
                    <a:ext uri="{9D8B030D-6E8A-4147-A177-3AD203B41FA5}">
                      <a16:colId xmlns:a16="http://schemas.microsoft.com/office/drawing/2014/main" val="3389128510"/>
                    </a:ext>
                  </a:extLst>
                </a:gridCol>
                <a:gridCol w="6915155">
                  <a:extLst>
                    <a:ext uri="{9D8B030D-6E8A-4147-A177-3AD203B41FA5}">
                      <a16:colId xmlns:a16="http://schemas.microsoft.com/office/drawing/2014/main" val="1220835869"/>
                    </a:ext>
                  </a:extLst>
                </a:gridCol>
                <a:gridCol w="4531558">
                  <a:extLst>
                    <a:ext uri="{9D8B030D-6E8A-4147-A177-3AD203B41FA5}">
                      <a16:colId xmlns:a16="http://schemas.microsoft.com/office/drawing/2014/main" val="2259320355"/>
                    </a:ext>
                  </a:extLst>
                </a:gridCol>
              </a:tblGrid>
              <a:tr h="407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Школа будущего должна иметь: (можешь выбрать сколько угодного ответов)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342520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оранжерею (зимний сад)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6953965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аквапарк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74503276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творческие мастерские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8893463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</a:t>
                      </a:r>
                      <a:r>
                        <a:rPr lang="en-US" sz="1200">
                          <a:effectLst/>
                        </a:rPr>
                        <a:t>ону отдыха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20424481"/>
                  </a:ext>
                </a:extLst>
              </a:tr>
              <a:tr h="719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игровой развивающий комплекс (веревочные лестницы, горки, канаты, сухой бассейн) 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3904798"/>
                  </a:ext>
                </a:extLst>
              </a:tr>
              <a:tr h="14616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Другое (напиши всё, что тебе пришло в голову):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19327121"/>
                  </a:ext>
                </a:extLst>
              </a:tr>
              <a:tr h="719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Нужен ли 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r>
                        <a:rPr lang="ru-RU" sz="1200">
                          <a:effectLst/>
                        </a:rPr>
                        <a:t>школьнику будущего сенсорно-интерактивный портфель (электронные учебники, дневник, тетради)? (выбери один ответ!)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353444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76594246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71454048"/>
                  </a:ext>
                </a:extLst>
              </a:tr>
              <a:tr h="4072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классах школы будущего ученики занимаются: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231692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Каждый ученик за личной партой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35156515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 одной партой по два ученика </a:t>
                      </a:r>
                      <a:r>
                        <a:rPr lang="en-US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7134942"/>
                  </a:ext>
                </a:extLst>
              </a:tr>
              <a:tr h="349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 за единой партой, расположенной по окружности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660" marR="7366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4399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80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Школа - это не просто набор знаний, это не только уроки и перемены. Это целых 11 лет жизни.</a:t>
            </a:r>
          </a:p>
          <a:p>
            <a:pPr marL="0" indent="0">
              <a:buNone/>
            </a:pPr>
            <a:r>
              <a:rPr lang="ru-RU" b="1" dirty="0"/>
              <a:t>Одна из наиболее острых проблем современного образования - борьба с нарастающим информационным хаосом. С расширением сферы действий и интенсивности научно-технического прогресса очень быстро растет количество связей и между людьми и, особенно, между различными областями знаний. Но количество информации, которое при этом обрушивается на человека, растет многократно быстрее. В результате необходимая (а не только полезная) информация тонет в хаосе "шумов", и при современных методах отбора информации, то есть при существующей системе образования, бывает практически невозможно выявить нужный сигнал, тем более его интерпретировать.</a:t>
            </a:r>
          </a:p>
          <a:p>
            <a:pPr marL="0" indent="0">
              <a:buNone/>
            </a:pPr>
            <a:r>
              <a:rPr lang="ru-RU" b="1" dirty="0"/>
              <a:t>Актуальность проекта обозначена вызовами социальных и технических предпосылок к изменению традиционной системы обучения. Социальные предпосылки знаменуются окончанием эпохи Просвещения, начавшейся двести лет назад. Последние двести лет мы - жители Земли - жили с ощущением, что существует некий общественный идеал, к которому нужно стремиться. Различные идеологии - коммунистическая, либеральная, националистическая - утверждали некий общественный идеал, и задача общества была передать его детям. Сегодня идеологии умерли. В такой ситуации школа не знает, чему учить. Важнейшая техническая предпосылка для возникновения новой парадигмы образования - интернет, который сегодня доступен для ежеминутного пользования.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078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1.  </a:t>
            </a:r>
            <a:r>
              <a:rPr lang="ru-RU" b="1" dirty="0" err="1"/>
              <a:t>Джети</a:t>
            </a:r>
            <a:r>
              <a:rPr lang="ru-RU" b="1" dirty="0"/>
              <a:t> </a:t>
            </a:r>
            <a:r>
              <a:rPr lang="ru-RU" b="1" dirty="0" err="1"/>
              <a:t>Сенгупта</a:t>
            </a:r>
            <a:r>
              <a:rPr lang="ru-RU" b="1" dirty="0"/>
              <a:t> «Теория инноваций: новая парадигма роста», 2014. – 140с.</a:t>
            </a:r>
          </a:p>
          <a:p>
            <a:pPr marL="0" indent="0">
              <a:buNone/>
            </a:pPr>
            <a:r>
              <a:rPr lang="ru-RU" b="1" dirty="0"/>
              <a:t>2.  Современные инновационные технологии обучения, ГЭОТАР-Медиа, 2008г.,360 с.</a:t>
            </a:r>
          </a:p>
          <a:p>
            <a:pPr marL="0" indent="0">
              <a:buNone/>
            </a:pPr>
            <a:r>
              <a:rPr lang="ru-RU" b="1" dirty="0"/>
              <a:t>3.  , Новые технологии и продолжение эволюции человека? </a:t>
            </a:r>
            <a:r>
              <a:rPr lang="ru-RU" b="1" dirty="0" err="1"/>
              <a:t>Трансгуманистический</a:t>
            </a:r>
            <a:r>
              <a:rPr lang="ru-RU" b="1" dirty="0"/>
              <a:t> проект будущего., 2008.,320с.</a:t>
            </a:r>
          </a:p>
          <a:p>
            <a:pPr marL="0" indent="0">
              <a:buNone/>
            </a:pPr>
            <a:r>
              <a:rPr lang="ru-RU" b="1" dirty="0"/>
              <a:t>4.  Мищенко в сверхлюди: Технологическая </a:t>
            </a:r>
            <a:r>
              <a:rPr lang="ru-RU" b="1" dirty="0" err="1"/>
              <a:t>гиперэволюция</a:t>
            </a:r>
            <a:r>
              <a:rPr lang="ru-RU" b="1" dirty="0"/>
              <a:t> человека в XXI веке. Изд.3., 2013., 168 с.</a:t>
            </a:r>
          </a:p>
          <a:p>
            <a:pPr marL="0" indent="0">
              <a:buNone/>
            </a:pPr>
            <a:r>
              <a:rPr lang="ru-RU" b="1" dirty="0"/>
              <a:t>5.  Инновации в образовании: общее и дополнительное образование детей, Изд.- Феникс.,2011г., 341с.</a:t>
            </a:r>
          </a:p>
          <a:p>
            <a:pPr marL="0" indent="0">
              <a:buNone/>
            </a:pPr>
            <a:r>
              <a:rPr lang="ru-RU" b="1" dirty="0"/>
              <a:t>6.  http://sinncom. </a:t>
            </a:r>
            <a:r>
              <a:rPr lang="ru-RU" b="1" dirty="0" err="1"/>
              <a:t>ru</a:t>
            </a:r>
            <a:r>
              <a:rPr lang="ru-RU" b="1" dirty="0"/>
              <a:t>/ - Инновации – сегодня, традиции – завтра</a:t>
            </a:r>
          </a:p>
          <a:p>
            <a:pPr marL="0" indent="0">
              <a:buNone/>
            </a:pPr>
            <a:r>
              <a:rPr lang="ru-RU" b="1" dirty="0"/>
              <a:t>7.  http://www. </a:t>
            </a:r>
            <a:r>
              <a:rPr lang="ru-RU" b="1" dirty="0" err="1"/>
              <a:t>novate</a:t>
            </a:r>
            <a:r>
              <a:rPr lang="ru-RU" b="1" dirty="0"/>
              <a:t>. </a:t>
            </a:r>
            <a:r>
              <a:rPr lang="ru-RU" b="1" dirty="0" err="1"/>
              <a:t>ru</a:t>
            </a:r>
            <a:r>
              <a:rPr lang="ru-RU" b="1" dirty="0"/>
              <a:t>/</a:t>
            </a:r>
            <a:r>
              <a:rPr lang="ru-RU" b="1" dirty="0" err="1"/>
              <a:t>blogs</a:t>
            </a:r>
            <a:r>
              <a:rPr lang="ru-RU" b="1" dirty="0"/>
              <a:t>/270813/23862/ - топ10 инновационных технологий для учебы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97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Цель</a:t>
            </a:r>
            <a:r>
              <a:rPr lang="ru-RU" dirty="0"/>
              <a:t> проекта: создать условия для соответствия образовательной среды стратегическим направлениям развития страны и опережающего обучения школьников, придавая </a:t>
            </a:r>
            <a:r>
              <a:rPr lang="ru-RU" dirty="0">
                <a:hlinkClick r:id="rId2" tooltip="Образовательная деятельность"/>
              </a:rPr>
              <a:t>образовательной деятельности</a:t>
            </a:r>
            <a:r>
              <a:rPr lang="ru-RU" dirty="0"/>
              <a:t> субъектно-творческий характер обеспечение нового качества образования, ориентированного на повышение качества жизни будущих выпускников, за счет создания в школе мотивационной образовательной среды.</a:t>
            </a:r>
          </a:p>
        </p:txBody>
      </p:sp>
    </p:spTree>
    <p:extLst>
      <p:ext uri="{BB962C8B-B14F-4D97-AF65-F5344CB8AC3E}">
        <p14:creationId xmlns:p14="http://schemas.microsoft.com/office/powerpoint/2010/main" val="181578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143"/>
            <a:ext cx="10515600" cy="6836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Задачи проекта:</a:t>
            </a:r>
            <a:endParaRPr lang="ru-RU" dirty="0"/>
          </a:p>
          <a:p>
            <a:r>
              <a:rPr lang="ru-RU" dirty="0"/>
              <a:t>1.  Создать условия для </a:t>
            </a:r>
            <a:r>
              <a:rPr lang="ru-RU" dirty="0" err="1"/>
              <a:t>здоровьесбережения</a:t>
            </a:r>
            <a:r>
              <a:rPr lang="ru-RU" dirty="0"/>
              <a:t> и активного развития обучающихся за счет интеграции основного, дополнительного и дистанционного обучения.</a:t>
            </a:r>
          </a:p>
          <a:p>
            <a:r>
              <a:rPr lang="ru-RU" dirty="0"/>
              <a:t>2.  Обеспечить индивидуальные образовательные траектории всех субъектов образовательного процесса на основе </a:t>
            </a:r>
            <a:r>
              <a:rPr lang="ru-RU" dirty="0" err="1"/>
              <a:t>компетентностного</a:t>
            </a:r>
            <a:r>
              <a:rPr lang="ru-RU" dirty="0"/>
              <a:t> подхода</a:t>
            </a:r>
          </a:p>
          <a:p>
            <a:r>
              <a:rPr lang="ru-RU" dirty="0"/>
              <a:t>3.  Создать условия для формирования детско-взрослой общности, усиливая воспитывающий потенциал субъекта образовательного процесса, отвечающего Вызовам 21 века.</a:t>
            </a:r>
          </a:p>
          <a:p>
            <a:r>
              <a:rPr lang="ru-RU" dirty="0"/>
              <a:t>4.  Развивать основные компоненты профессиональной компетентности педагога на основе разработки новых программ научно-методической подготовки кадров.</a:t>
            </a:r>
          </a:p>
          <a:p>
            <a:r>
              <a:rPr lang="ru-RU" dirty="0"/>
              <a:t>5.  Повысить качество образования, и оценить его эффективность по «новым» показателям.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775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596" y="1571612"/>
            <a:ext cx="834571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006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6065" y="1554129"/>
            <a:ext cx="8643966" cy="513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2551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Большинство учеников 78% выразили мнение, что школа должна иметь более современное полностью компьютеризированное здание (скорее комплекс зданий), и включать в себя аквапарк, контактный зоопарк, </a:t>
            </a:r>
            <a:r>
              <a:rPr lang="ru-RU" dirty="0" err="1"/>
              <a:t>скаладром</a:t>
            </a:r>
            <a:r>
              <a:rPr lang="ru-RU" dirty="0"/>
              <a:t>, игровой центр, творческие мастерские. Практически 100% опрошенных высказались за переход на сенсорно-интерактивный комплект учащегося вместо привычных учебников и тетрадей. </a:t>
            </a:r>
          </a:p>
          <a:p>
            <a:pPr marL="0" indent="0">
              <a:buNone/>
            </a:pPr>
            <a:r>
              <a:rPr lang="ru-RU" dirty="0"/>
              <a:t>В работе над проектом «Школы будущего» я постаралась максимально учесть мнение своих одноклассников.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640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0" y="0"/>
            <a:ext cx="11974286" cy="68580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b="1" i="1" u="sng" dirty="0"/>
              <a:t>Школа из прошлого в будущее.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Первые школы появились очень давно, на самой заре возникновения человеческой цивилизации. Можно даже говорить о том, что школы были непременным атрибутом цивилизации, как таковой. А поскольку древнейшая цивилизация (из тех, что нам известны) – египетская, то и первые школы, уроки, учителя и ученики были именно здесь, в тени знаменитых пирамид и сфинкса. Свои учебные записи школьники-студенты древнего Египта вели на папирусах, а при поступлении и окончании школы (как и в наше время) сдавали экзамены. Еще одним из неотъемлемых атрибутов обучения в египетской школе было посвящение школьников в театрализованные религиозные мистерии. Вероятно первоначально в школе учили только им, об этом </a:t>
            </a:r>
            <a:r>
              <a:rPr lang="ru-RU" dirty="0" err="1"/>
              <a:t>свидетельcтвует</a:t>
            </a:r>
            <a:r>
              <a:rPr lang="ru-RU" dirty="0"/>
              <a:t> и тот факт что все школы были при храмах.</a:t>
            </a:r>
          </a:p>
          <a:p>
            <a:pPr marL="0" indent="0">
              <a:buNone/>
            </a:pPr>
            <a:r>
              <a:rPr lang="ru-RU" dirty="0"/>
              <a:t>В целом можно отметить, что государства древности накопили богатый опыт воспитания и обучения, оказавший влияние на последующее развитие школы и педагогики. В эпоху древних цивилизаций возникли первые школы, были сделаны попытки осмыслить цель, задачи, содержание, формы и методы воспитания и обучения подрастающих поколений.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222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1407</Words>
  <Application>Microsoft Office PowerPoint</Application>
  <PresentationFormat>Широкоэкранный</PresentationFormat>
  <Paragraphs>163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Тема Office</vt:lpstr>
      <vt:lpstr>Школа будущего.</vt:lpstr>
      <vt:lpstr>Содержание:</vt:lpstr>
      <vt:lpstr>Введение</vt:lpstr>
      <vt:lpstr>Презентация PowerPoint</vt:lpstr>
      <vt:lpstr>Презентация PowerPoint</vt:lpstr>
      <vt:lpstr>Результаты опроса</vt:lpstr>
      <vt:lpstr>Результаты опроса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Выводы. Заключение. </vt:lpstr>
      <vt:lpstr>Презентация PowerPoint</vt:lpstr>
      <vt:lpstr>Презентация PowerPoint</vt:lpstr>
      <vt:lpstr>Список литературы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будущего.</dc:title>
  <dc:creator>Пользователь</dc:creator>
  <cp:lastModifiedBy>Пользователь</cp:lastModifiedBy>
  <cp:revision>4</cp:revision>
  <dcterms:created xsi:type="dcterms:W3CDTF">2022-05-16T15:06:53Z</dcterms:created>
  <dcterms:modified xsi:type="dcterms:W3CDTF">2022-05-16T15:33:55Z</dcterms:modified>
</cp:coreProperties>
</file>