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F4DD7D-98B4-7B29-4BEC-3C6761182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774741-2DF0-0B8B-A61B-3BC85F8FB3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D81554-E2CA-A14B-4E8C-A84A0198B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CD0F-46F6-46E1-83F8-C548E8E56695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F6F9EF-6B99-D6B4-4DBC-18920E121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3A84FF-C669-49A5-F6D9-D4B280D6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42A3-99FB-4EE4-9AAB-EAB2CF79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737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E33803-6094-763E-3DEB-AA9C4C0C7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9DA868-033C-DB03-AA7D-0EF92D0F5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B76136-083F-2078-9AE8-90EEF528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CD0F-46F6-46E1-83F8-C548E8E56695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B9EC2C-8415-5E12-8266-15F862B9A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749059-7CFD-F26F-3345-89CE75D81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42A3-99FB-4EE4-9AAB-EAB2CF79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45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611EFC5-73BE-DFE6-DDD3-10C5F8E8FB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F174D7-8C05-C56B-9637-31432D9D1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48C635-6345-E598-0792-EF8B26A88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CD0F-46F6-46E1-83F8-C548E8E56695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D749C7-AAF4-B0BC-773B-7BEE1F788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4B0F5D-6BD8-E58A-D0DD-1299C661D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42A3-99FB-4EE4-9AAB-EAB2CF79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08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17FACD-4710-5716-4B52-9F6E9AE2D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1D5CEA-B2AE-7866-2AA2-03816CDC6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558F19-FAE9-4663-05FD-701A63960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CD0F-46F6-46E1-83F8-C548E8E56695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0009AF-4560-3B0D-3D97-7EE0B60B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45AE1-51C1-C45C-1372-D15326696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42A3-99FB-4EE4-9AAB-EAB2CF79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067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7E895B-85C2-8F57-606D-BE5476DBE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A06816-A7AC-4E74-D63E-2EC3FB9B9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7502C6-C81F-FA67-A226-ECAF84ED4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CD0F-46F6-46E1-83F8-C548E8E56695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C7D549-E271-EEA4-8020-09DCF7279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C46DB5-00E0-A70E-F84D-6D64759B5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42A3-99FB-4EE4-9AAB-EAB2CF79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56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30D988-2343-F0D5-429A-EEE9DAFEF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99C8F0-E672-C57E-7D45-D4941BC736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B53BBD-B1B8-D4DD-6B50-C55BF1320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C8FB15-74FE-00F7-BD96-7193AF43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CD0F-46F6-46E1-83F8-C548E8E56695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BCA60B-0F0C-B77C-3784-9B82CB369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8D4CB8-FCB2-E2F0-E5B9-44AF1513D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42A3-99FB-4EE4-9AAB-EAB2CF79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78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15331E-EE8E-1B09-50E1-470B1AE9D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4AFA2C2-56A6-E151-BFF7-03521347F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1B692C-7967-80C2-5DA3-26A82BCC7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EEEC992-F00A-6330-CE04-5260EB5EBD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42E2097-4D54-3D01-ED8C-79925638DE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D736F15-92F8-2C1D-EF12-6A043765E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CD0F-46F6-46E1-83F8-C548E8E56695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18CAFFD-4D92-C381-D7D1-6353390FF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8722170-64A2-6675-DAC6-A23409E91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42A3-99FB-4EE4-9AAB-EAB2CF79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09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D92D27-388B-4894-241D-FD5BBE49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ADD2F6B-10CF-AF9A-36DF-363C87BBD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CD0F-46F6-46E1-83F8-C548E8E56695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ED7471D-1219-F31E-0D37-1CE5B9881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54B2F82-800A-4E02-D51D-14AB07E25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42A3-99FB-4EE4-9AAB-EAB2CF79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8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2F64963-95BA-C99E-BB48-312FBC41E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CD0F-46F6-46E1-83F8-C548E8E56695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97251C5-B0FA-2944-B4A6-2B86A91EB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9194408-B14D-B313-3ACE-68D4E506D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42A3-99FB-4EE4-9AAB-EAB2CF79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55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3DB3CD-D492-1E29-F090-44FBBEE21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024712-8EA0-9F6A-4EA0-C4969C9DD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7777E31-726E-2981-477D-111B3D2EA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F004D05-870A-FDD0-E630-35EA2BC0F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CD0F-46F6-46E1-83F8-C548E8E56695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28724A-F546-69A8-63ED-8453C31AC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615FD9-0B69-B92B-9A54-275923859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42A3-99FB-4EE4-9AAB-EAB2CF79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447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C85B47-7DF5-5FAC-CA52-B3334BB31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AE6A5CB-144F-646A-9959-34D8BDBC9F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C2A806F-12C7-6A4D-DBB3-B34123C0B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2AA9A37-95EF-63F0-1EC8-21C576AEE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CD0F-46F6-46E1-83F8-C548E8E56695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06FB04-D3CD-8EF4-310E-97FCB6CC3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5C90D2-B0EC-1B13-97E7-DBAB3E724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42A3-99FB-4EE4-9AAB-EAB2CF79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02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0A76C0-111B-7931-59B2-7959363D9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1974EC4-4B69-64D1-833C-DB35F7FCA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BCD76B-C002-4478-CD05-8E6FF9355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5CD0F-46F6-46E1-83F8-C548E8E56695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2DD0B4-0732-113E-DB61-5D41117FD8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637242-C06F-C4D0-54E4-1743F0288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542A3-99FB-4EE4-9AAB-EAB2CF79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02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0DA2FC3-C953-C206-A08C-AE2D16289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913" y="461913"/>
            <a:ext cx="11180189" cy="6061435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«Уфимская городская башкирская гимназия №20 имени Мустафиной Фатимы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Хамидовны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город Уфа Республики Башкортостан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 ПРОГРАММЫ ПО РАБОТЕ С ОДАРЕННЫМИ ОБУЧАЮЩИМИСЯ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Автор: Сахаутдинов Айнур Шаймуратович, 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музыки высшей категории 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Акбулатова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Л.Т.,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НМР </a:t>
            </a:r>
          </a:p>
          <a:p>
            <a:pPr algn="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Уфа, 2022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FF0A3CAF-7F4C-2DD3-25A5-0C51D9E22DF4}"/>
              </a:ext>
            </a:extLst>
          </p:cNvPr>
          <p:cNvCxnSpPr>
            <a:cxnSpLocks/>
          </p:cNvCxnSpPr>
          <p:nvPr/>
        </p:nvCxnSpPr>
        <p:spPr>
          <a:xfrm flipV="1">
            <a:off x="8605886" y="2950592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34B2342C-587B-096A-ABA0-2422AD87AA25}"/>
              </a:ext>
            </a:extLst>
          </p:cNvPr>
          <p:cNvSpPr/>
          <p:nvPr/>
        </p:nvSpPr>
        <p:spPr>
          <a:xfrm rot="2252488">
            <a:off x="443865" y="5418022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294BE27-B5E7-38BA-FFA4-565AF9A6102A}"/>
              </a:ext>
            </a:extLst>
          </p:cNvPr>
          <p:cNvSpPr/>
          <p:nvPr/>
        </p:nvSpPr>
        <p:spPr>
          <a:xfrm rot="808651">
            <a:off x="-197964" y="5878178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2B0AA9E5-CC82-011E-48E0-3D95F9BA1265}"/>
              </a:ext>
            </a:extLst>
          </p:cNvPr>
          <p:cNvSpPr/>
          <p:nvPr/>
        </p:nvSpPr>
        <p:spPr>
          <a:xfrm>
            <a:off x="-46266" y="5175317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683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71AB90-3BE8-6A62-8B72-A3CAD02ED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188"/>
          </a:xfrm>
        </p:spPr>
        <p:txBody>
          <a:bodyPr>
            <a:normAutofit/>
          </a:bodyPr>
          <a:lstStyle/>
          <a:p>
            <a:pPr algn="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45C472-EA3C-283E-CC54-285ABEEC9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 Создание банка данных, включающих в себе сведения о детях с различными типами одаренности.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2. Разработка и реализация специализированных, индивидуальных и дифференцированных программ поддержки и развития одаренных детей.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 Использование системы диагностики для выявления и отслеживания различных типов одаренности.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 Разработка системы подготовки педагогов для целенаправленной работы с детьми, склонными к творческой, интеллектуальной и исследовательской деятельности.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5. Обобщение и систематизация материалов педагогической практики.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B78E4E8A-9AA6-5047-5EED-F8883A9417A9}"/>
              </a:ext>
            </a:extLst>
          </p:cNvPr>
          <p:cNvCxnSpPr>
            <a:cxnSpLocks/>
          </p:cNvCxnSpPr>
          <p:nvPr/>
        </p:nvCxnSpPr>
        <p:spPr>
          <a:xfrm flipV="1">
            <a:off x="8605886" y="1385743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C683C4E2-1415-0AA2-1E86-C610A7C0B887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E9168C8-BBE8-86D5-6792-15984CAAE545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DED19E8B-B1B2-ECCE-6FA9-2E307E8901F2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31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848500-420F-8BBB-89C6-0B51FF8B9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963"/>
            <a:ext cx="10515600" cy="1492725"/>
          </a:xfrm>
        </p:spPr>
        <p:txBody>
          <a:bodyPr>
            <a:normAutofit fontScale="90000"/>
          </a:bodyPr>
          <a:lstStyle/>
          <a:p>
            <a:pPr algn="r"/>
            <a:r>
              <a:rPr lang="ru-RU" sz="3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ПОКАЗАТЕЛИ ЭФФЕКТИВНОСТИ РЕАЛИЗАЦИИ ПРОГРАММЫ РАБОТЫ С ОДАРЕННЫМИ ДЕТЬМИ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01C9F4-A3CD-07AF-565A-B01D2EFC7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Удовлетворенность детей своей деятельностью и увеличение числа таких детей.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Повышение уровня индивидуальных достижений детей в образовательных областях, к которым у них есть способности.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Адаптация детей к социуму в настоящем времени и в будущем.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Повышение уровня владения детьми обще предметными и социальными компетенциями; увеличение числа таких детей.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Настоящая программа призвана обеспечить плановость, систематичность процессу обучения одаренных детей и детей, чья одаренность на данный момент не проявилась, а также просто способных детей.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59D8C782-5441-4898-B384-13FE41504215}"/>
              </a:ext>
            </a:extLst>
          </p:cNvPr>
          <p:cNvCxnSpPr>
            <a:cxnSpLocks/>
          </p:cNvCxnSpPr>
          <p:nvPr/>
        </p:nvCxnSpPr>
        <p:spPr>
          <a:xfrm flipV="1">
            <a:off x="8605886" y="1385743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453AB0DC-3602-304E-77A1-59540ECF92FF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9216F50-0D6F-0F52-73D1-3C74C87B37CB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A3FE0BDF-C864-BC96-25FF-30DBF09ABD1B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435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DE06D9B-8AAC-E89A-4976-045C70A34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Проявляет любопытство ко многим вещам, постоянно задает вопросы.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Предлагает много идей, решений задач, ответов на вопросы.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Свободно высказывает свое мнение, настойчиво, энергично отстаивает его.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Склонен к рискованным действиям.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Обладает богатой фантазией, воображением. Часто озабочен преобразованием, улучшением общества, предметов.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Обладает хорошо развитым чувством юмора, видит юмор в ситуациях, которые могут не казаться другим смешными.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Чувствителен к красоте, внимателен к эстетике вещей.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 конфликтен, не приспособленец, не боится отличиться от других.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Конструктивно критичен, не принимает авторитарных указаний без критического изучения.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Стремится к самовыражению, творческому использованию предметов.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B784F2B-91C8-C0CA-4D59-A32004F68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5077"/>
          </a:xfrm>
        </p:spPr>
        <p:txBody>
          <a:bodyPr>
            <a:noAutofit/>
          </a:bodyPr>
          <a:lstStyle/>
          <a:p>
            <a:pPr algn="r"/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ПОКАЗАТЕЛИ ЭФФЕКТИВНОСТИ РЕАЛИЗАЦИИ ПРОГРАММЫ РАБОТЫ С ОДАРЕННЫМИ ДЕТЬМИ. ПОРТРЕТ ОДАРЕННОГО РЕБЕНКА</a:t>
            </a:r>
            <a:endParaRPr lang="ru-RU" sz="3200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4A37E117-4B43-AB78-DFA7-7B6497878CE0}"/>
              </a:ext>
            </a:extLst>
          </p:cNvPr>
          <p:cNvCxnSpPr>
            <a:cxnSpLocks/>
          </p:cNvCxnSpPr>
          <p:nvPr/>
        </p:nvCxnSpPr>
        <p:spPr>
          <a:xfrm flipV="1">
            <a:off x="8596460" y="1825625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5291EE01-4C83-8765-289A-0790F48F1F26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473219F-1A2F-930D-84E2-C927C20AF35D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D6C482A-0930-CF6C-EAD9-F9390667A345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166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54C8CF-F610-7849-B703-E814E9361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РАБОТЫ С ОДАРЕННЫМИ ДЕТЬМИ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A1DB02-A7AD-404F-BE97-14AEFE9B0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buNone/>
            </a:pPr>
            <a:r>
              <a:rPr lang="ru-RU" sz="22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ТРИ НАПРАВЛЕНИЯ:</a:t>
            </a:r>
            <a:endParaRPr lang="ru-RU" sz="22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 Выявление одарённых детей, детей с признаками одарённости, просто способных детей, в отношении которых есть надежда на качественный скачок в развитии их способностей. Работа с одарёнными детьми на уроках и во внеурочное время.</a:t>
            </a:r>
            <a:endParaRPr lang="ru-RU" sz="22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2. Ориентация в обучении на конечный результат, задаваемый не только уровнем сложности текстовых заданий, но и объёмом содержания предмета, продолжительностью опыта творческой деятельности.</a:t>
            </a:r>
            <a:endParaRPr lang="ru-RU" sz="22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 Переориентация с рутинного труда школьников, связанного с запоминанием и простым воспроизведением задания или текста, решением шаблонных задач на учебную деятельность с элементами творчества и выбора, требующей самостоятельности решений.</a:t>
            </a:r>
            <a:endParaRPr lang="ru-RU" sz="22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FC175998-1B3B-F436-E0D2-BFAE4DA7CC7F}"/>
              </a:ext>
            </a:extLst>
          </p:cNvPr>
          <p:cNvCxnSpPr>
            <a:cxnSpLocks/>
          </p:cNvCxnSpPr>
          <p:nvPr/>
        </p:nvCxnSpPr>
        <p:spPr>
          <a:xfrm flipV="1">
            <a:off x="8605886" y="1385743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E6CD0436-F654-597B-CF1B-03ED8214F2A1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FFE132E-C00F-D5BE-024C-0A553A4617C2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E9CA61B2-9E0D-6F41-F8D9-8C75A1735F4C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716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E49502-DA5E-1215-E92F-BC6051EC6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930DDF-40B9-28C9-0A3B-6C39A6688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285750" algn="just">
              <a:buFont typeface="Wingdings" panose="05000000000000000000" pitchFamily="2" charset="2"/>
              <a:buChar char="Ø"/>
            </a:pPr>
            <a:r>
              <a:rPr lang="ru-RU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Родители, семья в системе реализации программы:</a:t>
            </a:r>
            <a:endParaRPr lang="ru-RU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учитывать одаренность как сложное явление;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учитывать личностные и возрастные способности одаренных детей;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создать условия для формирования у ребенка положительной «Я-концепции» для полной реализации потенциальных возможностей;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оказывать помощь в создании семейного микроклимата, в повышении образовательного уровня семьи;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формировать умение ребенка адаптироваться в социально значимой среде (семье, среди сверстников, педагогов).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514350" indent="-285750" algn="just">
              <a:buFont typeface="Wingdings" panose="05000000000000000000" pitchFamily="2" charset="2"/>
              <a:buChar char="Ø"/>
            </a:pPr>
            <a:r>
              <a:rPr lang="ru-RU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Семейные аспекты развития одаренных детей в реализации программы:</a:t>
            </a:r>
            <a:endParaRPr lang="ru-RU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организация работы с родителями по вопросу воспитания одаренных детей;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привлечение родителей к подготовке мероприятий различного направления.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9CAC2A64-5D90-BD5C-6BF8-7F516632BEBB}"/>
              </a:ext>
            </a:extLst>
          </p:cNvPr>
          <p:cNvCxnSpPr>
            <a:cxnSpLocks/>
          </p:cNvCxnSpPr>
          <p:nvPr/>
        </p:nvCxnSpPr>
        <p:spPr>
          <a:xfrm flipV="1">
            <a:off x="8605886" y="1385743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05F5B2E6-5F7F-33CC-F444-C02D1BDD7C8F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21ADB68-D77E-BBF3-EDA1-7239F0048B29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3FB810E2-802D-EF85-2055-C4E9DC0344E4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434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FBDFED-E5EA-FB64-7490-0F7AB44AB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ПСИХОЛОГИЧЕСКИХ ВОЗДЕЙСТВИЙ, ИСПОЛЬЗУЕМЫЕ ПРИ РАБОТЕ С ОДАРЕННЫМИ ДЕТЬМИ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DCA079-FE2A-F657-D0BD-249313A16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«Мозговой штурм». 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Для его реализации необходимо найти проблему, которая имеет множество решений. Необходимо ценить не качество ответов, а их количество, воздерживаться от критики и оценки идей, пока они не перестанут поступать. Необходимо учесть, что в первые минуты «мозгового штурма» может быть наибольшее количество ответов, затем они начинают поступать все реже — хотя именно эти последние ответы чаще всего бывают наиболее оригинальными. Затем поступившие ответы обсуждаются — с точки зрения их реализации.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«Мягкое соревнование» 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реализуется в соответствии со следующими правилами: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групповые соревнования следует использовать более часто, чем индивидуальные;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соревновательная деятельность не должна быть связана с материальным вознаграждением, оценками в журнале и т.п.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команды должны постоянно перераспределяться так, чтобы все дети имели возможность побывать в числе победителей и не было постоянных неудачников;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- критерии оценки деятельности команд: количество идей и идеи, отличающиеся от остальных.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Сотрудничество и кооперация дают возможность научиться жить в группе. Они учат взаимопониманию, развивают способности к лидерству, позволяют менее одаренным детям пережить успех, сотрудничая с более одаренными. При этом важно, чтобы функции в группе распределялись самими детьми.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Суждение педагога, его оценка откладывается до того момента, пока сам ученик не увидит другие возможные идеи или способы решения той проблемы, которую он пытался решить, а также проекты и работы, сделанные другими.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B781FFDF-A2F0-421B-C2F7-08BA1B27D3A5}"/>
              </a:ext>
            </a:extLst>
          </p:cNvPr>
          <p:cNvCxnSpPr>
            <a:cxnSpLocks/>
          </p:cNvCxnSpPr>
          <p:nvPr/>
        </p:nvCxnSpPr>
        <p:spPr>
          <a:xfrm flipV="1">
            <a:off x="8605886" y="1432878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40556FB0-0103-BC0C-35F1-EFB8FE2778A0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5F0E63D-D1E0-798A-3EBE-8F14DC7B01EB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C996287A-61B9-EA2D-7334-28C337640FFA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336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232DC2-35E5-A213-1089-E2EAFE00D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РЕКОМЕНДУЕМЫЕ МЕТОДЫ ДЛЯ ИСПОЛЬЗОВАНИЯ НА УРОКАХ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AC039-5461-7860-D7F0-DE09034B8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вживания.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посредством чувственно-образных и мыслительных представлений «переселиться» в изучаемый объект, почувствовать и познать его изнутри.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эвристических вопросов.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на семь ключевых вопросов: Кто? Что? Зачем? Где? Чем? Когда? Как? и их всевозможные сочетания порождают необычные идеи и решения относительно исследуемого объекта.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сравнения.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Дает возможность сопоставить версии разных ребят, а также их версии с культурно–историческими аналогами, сформированными великими учеными, философами и т. д.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конструирования понятий.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созданию коллективного творческого продукта – совместно сформулированного определения понятия.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путешествия в будущее.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Эффективен в любой образовательной области как способ развития навыков предвидения, прогнозирования.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ошибок.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изменение устоявшегося негативного отношения к ошибкам, замену его на конструктивное использование ошибок для углубления образовательных процессов. Отыскивание взаимосвязей ошибки с «правильностью» стимулирует эвристическую деятельность ребят, приводит их к пониманию относительности любых знаний.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придумывания.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создать не известный ранее обучающимся продукт в результате определенных творческих действий.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«если бы…».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детям нарисовать картину или составить описание того, что произойдет, если в мире что-либо изменится. Выполнение подобных заданий не только развивает воображение, но и позволяет лучше понять устройство реального мира.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«Мозговой штурм» (А. Ф. Осборн).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собрать большое число идей в результате освобождения участников обсуждения от инерции мышления и стереотипов.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инверсии, или метод обращения.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применению принципиально противоположной альтернативы решения. Например, объект исследуется с внешней стороны, а решение проблемы происходит при рассмотрении его изнутри.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033609B0-CFE1-0FF4-14D4-AADF7C46F54A}"/>
              </a:ext>
            </a:extLst>
          </p:cNvPr>
          <p:cNvCxnSpPr>
            <a:cxnSpLocks/>
          </p:cNvCxnSpPr>
          <p:nvPr/>
        </p:nvCxnSpPr>
        <p:spPr>
          <a:xfrm flipV="1">
            <a:off x="8605886" y="1517721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EB60783C-448C-525E-697E-2CC030BE50FC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2410EF0-50BC-7C1C-F687-E1DE3DA10584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001E305C-B8EE-153F-4961-1A8AE920C5FF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067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42C713-9A09-DA8A-19AE-DBA8DC466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ЭФФЕКТИВНОСТИ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EB77E-6FA6-8923-FFD7-3D4ECBC4B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Высокий уровень познавательного интереса к предмету.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Отсутствие неуспевающих по предмету.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Увеличение количества «</a:t>
            </a:r>
            <a:r>
              <a:rPr lang="ru-RU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олимпиадников</a:t>
            </a: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попавших на республиканский и выше уровни. 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Подготовка и участие в школьных олимпиадах.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Подготовка и участие в муниципальных, региональных, всероссийских предметных олимпиадах.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Подготовка и участие в предметных неделях.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Изучение по учебным пособиям глав для дополнительного чтения.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Решение заданий повышенного уровня.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B963BB6E-170C-58A7-3DE3-CD51818FF961}"/>
              </a:ext>
            </a:extLst>
          </p:cNvPr>
          <p:cNvCxnSpPr>
            <a:cxnSpLocks/>
          </p:cNvCxnSpPr>
          <p:nvPr/>
        </p:nvCxnSpPr>
        <p:spPr>
          <a:xfrm flipV="1">
            <a:off x="8605886" y="1385743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CAFF6CE1-65CA-3DB9-90CF-496EBD8F0543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E670B4F-CB1B-9301-5989-1CA690F3AF38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6EFD5245-0AFB-8F48-69CA-1F12214776C4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711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08D1FD-A03B-3E3E-FB45-61BDD241C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6817"/>
            <a:ext cx="10515600" cy="1473872"/>
          </a:xfrm>
        </p:spPr>
        <p:txBody>
          <a:bodyPr>
            <a:normAutofit fontScale="90000"/>
          </a:bodyPr>
          <a:lstStyle/>
          <a:p>
            <a:pPr algn="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 ПО ВЫПОЛНЕНИЮ ПРОГРАММЫ РАБОТЫ С ОДАРЁННЫМИ ДЕТЬМИ</a:t>
            </a:r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6F5472C4-7275-2BF3-F5BD-E9BCFEAF9E84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D51B82A-64E9-50E8-C225-090644DC52D8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439248B6-E14E-B5B8-B192-329573C43BA0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C7A2005-780F-4F5E-6458-281CE4BA0C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103144"/>
              </p:ext>
            </p:extLst>
          </p:nvPr>
        </p:nvGraphicFramePr>
        <p:xfrm>
          <a:off x="838203" y="1505303"/>
          <a:ext cx="10515597" cy="5034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4357">
                  <a:extLst>
                    <a:ext uri="{9D8B030D-6E8A-4147-A177-3AD203B41FA5}">
                      <a16:colId xmlns:a16="http://schemas.microsoft.com/office/drawing/2014/main" val="1920008367"/>
                    </a:ext>
                  </a:extLst>
                </a:gridCol>
                <a:gridCol w="7645138">
                  <a:extLst>
                    <a:ext uri="{9D8B030D-6E8A-4147-A177-3AD203B41FA5}">
                      <a16:colId xmlns:a16="http://schemas.microsoft.com/office/drawing/2014/main" val="2923633715"/>
                    </a:ext>
                  </a:extLst>
                </a:gridCol>
                <a:gridCol w="2106102">
                  <a:extLst>
                    <a:ext uri="{9D8B030D-6E8A-4147-A177-3AD203B41FA5}">
                      <a16:colId xmlns:a16="http://schemas.microsoft.com/office/drawing/2014/main" val="19682267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221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плана работы с одаренными детьми на учебный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Август, ежегодно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862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Диагностика одаренных детей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Сентябрь, ежегодно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427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индивидуальной программы обучения;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планов индивидуальной работы с детьми;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проведения занятий с детьми;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отработка форм, методов, приёмов работы;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мониторинга результативности работы с одарёнными детьми.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22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проведение школьного этапа олимпиады на Кубок им. Ю.А. Гагарина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Октябрь, ежегодно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582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и участие в муниципальном, региональном этапе  олимпиады школьников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Ноябрь-май, ежегодно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263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муниципальных, региональных, всероссийских и международных интеллектуальных играх и конкурсах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Ежегодно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138754"/>
                  </a:ext>
                </a:extLst>
              </a:tr>
            </a:tbl>
          </a:graphicData>
        </a:graphic>
      </p:graphicFrame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F47A1232-CBE7-BB01-3A07-4AD057F5C660}"/>
              </a:ext>
            </a:extLst>
          </p:cNvPr>
          <p:cNvCxnSpPr>
            <a:cxnSpLocks/>
          </p:cNvCxnSpPr>
          <p:nvPr/>
        </p:nvCxnSpPr>
        <p:spPr>
          <a:xfrm flipV="1">
            <a:off x="8605886" y="1385743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4534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0FB860F1-ADE5-DCF9-D4FD-227EA047FE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727793"/>
              </p:ext>
            </p:extLst>
          </p:nvPr>
        </p:nvGraphicFramePr>
        <p:xfrm>
          <a:off x="838203" y="1505303"/>
          <a:ext cx="10515597" cy="3672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4357">
                  <a:extLst>
                    <a:ext uri="{9D8B030D-6E8A-4147-A177-3AD203B41FA5}">
                      <a16:colId xmlns:a16="http://schemas.microsoft.com/office/drawing/2014/main" val="1920008367"/>
                    </a:ext>
                  </a:extLst>
                </a:gridCol>
                <a:gridCol w="7645138">
                  <a:extLst>
                    <a:ext uri="{9D8B030D-6E8A-4147-A177-3AD203B41FA5}">
                      <a16:colId xmlns:a16="http://schemas.microsoft.com/office/drawing/2014/main" val="2923633715"/>
                    </a:ext>
                  </a:extLst>
                </a:gridCol>
                <a:gridCol w="2106102">
                  <a:extLst>
                    <a:ext uri="{9D8B030D-6E8A-4147-A177-3AD203B41FA5}">
                      <a16:colId xmlns:a16="http://schemas.microsoft.com/office/drawing/2014/main" val="19682267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221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к школьному конкурсу «День Науки». Участие в школьном конкурсе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Январь, февраль, ежегодно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862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и участие в предметных неделях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Март, ежегодно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427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Оформление и обновление предметных уголков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22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презентаций, творческих проектов, рефератов, докладов к мероприятиям и конкурсам различного уровня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582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и корректировка результативности и выполнения программы работы с одарёнными детьми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Май, ежегодно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263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Творческий отчет по итогам работы с одаренными детьми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Май, ежегодно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138754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8FA095B0-C35C-5C4A-D830-C5581CBBF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6817"/>
            <a:ext cx="10515600" cy="1473872"/>
          </a:xfrm>
        </p:spPr>
        <p:txBody>
          <a:bodyPr>
            <a:normAutofit fontScale="90000"/>
          </a:bodyPr>
          <a:lstStyle/>
          <a:p>
            <a:pPr algn="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 ПО ВЫПОЛНЕНИЮ ПРОГРАММЫ РАБОТЫ С ОДАРЁННЫМИ ДЕТЬМИ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4BDE00E6-D4D9-32C8-AF9F-3F8DA8D99D9E}"/>
              </a:ext>
            </a:extLst>
          </p:cNvPr>
          <p:cNvCxnSpPr>
            <a:cxnSpLocks/>
          </p:cNvCxnSpPr>
          <p:nvPr/>
        </p:nvCxnSpPr>
        <p:spPr>
          <a:xfrm flipV="1">
            <a:off x="8605886" y="1385743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Равнобедренный треугольник 9">
            <a:extLst>
              <a:ext uri="{FF2B5EF4-FFF2-40B4-BE49-F238E27FC236}">
                <a16:creationId xmlns:a16="http://schemas.microsoft.com/office/drawing/2014/main" id="{08CEDFA9-8D6A-639F-26FA-8F6E48B88C18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66B1066-7EB8-0807-95C1-95C8AD2E35C3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B6CC4150-2DEC-2C92-C2E4-2C83097131FE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45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697807-8495-63C0-6052-5B81BE0F3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6665"/>
          </a:xfrm>
        </p:spPr>
        <p:txBody>
          <a:bodyPr/>
          <a:lstStyle/>
          <a:p>
            <a:pPr algn="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ОГЛАВЛЕНИЕ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AAEB51-451C-282A-5A8D-63E32486A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1790"/>
            <a:ext cx="10515600" cy="553353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Введение………………………………………….…………………………………………………………….3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Пояснительная записка……………………………………..…………………………………………………4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Этапы реализации……………………………………………………………………………………………5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Формы работы с одаренными детьми………………………………………………………………………8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Принципы педагогической деятельности в работе с одаренными детьми………………………………9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Ожидаемые результаты………………………………………………………………………………………10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3.1. Показатели эффективности реализации программы работы с одаренными детьми………………...…11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Портрет одаренного ребенка………………………………………………………………………………...12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Структура работы с одарёнными детьми…………………………………………...………………………13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………………………………………………………………………………….………14</a:t>
            </a:r>
            <a:endParaRPr lang="ru-RU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психологических воздействий, используемые при работе с одаренными детьми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……...………15</a:t>
            </a:r>
            <a:endParaRPr lang="ru-RU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Рекомендуемые методы для использования на уроках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……………………………………………….……16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Критерии эффективности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……………………………………………………………………………………17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 по выполнению программы работы с одарёнными детьми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……………...…………18</a:t>
            </a:r>
            <a:endParaRPr lang="ru-RU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Литература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………………………………………………………………………………………………...…20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420A0DDF-A72F-EEA7-927F-5A6E2F318ACC}"/>
              </a:ext>
            </a:extLst>
          </p:cNvPr>
          <p:cNvCxnSpPr>
            <a:cxnSpLocks/>
          </p:cNvCxnSpPr>
          <p:nvPr/>
        </p:nvCxnSpPr>
        <p:spPr>
          <a:xfrm flipV="1">
            <a:off x="8605886" y="989815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9B0C5CAB-BB92-67BE-8A16-F3B999CA003B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18749F4-2061-48FA-B31E-C67C50FD246B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A8AB37D-6DA8-E58F-838D-C5F349F7225C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067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328D9A-81AF-B812-5596-90A1B3952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</a:p>
        </p:txBody>
      </p: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67096E99-CCE6-0EA5-1959-D7F6CD7771E4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DFBD4D1-DC7E-6538-99E0-E08C7BB1CDDA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1DAB0E52-3CDC-F4F6-3DFB-76A3984B6756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B25E81-CEF2-2187-1A7F-006E16F0B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 </a:t>
            </a:r>
            <a:r>
              <a:rPr lang="ru-RU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Гильбух</a:t>
            </a: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Ю.З. Внимание: одаренные дети. – М, 1991.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2. Беляева Н., Савенков А. И. Одаренные дети в обычной школе // Народное образование. – 1999.– № 9.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 </a:t>
            </a:r>
            <a:r>
              <a:rPr lang="ru-RU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Вьюжек</a:t>
            </a: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Т. Логические тесты, игра и упражнения. – М.: Изд-во ЭКСМО-Пресс, 2001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 Одаренные дети: Пер с англ./ Общ. ред. Г. В. </a:t>
            </a:r>
            <a:r>
              <a:rPr lang="ru-RU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Бурменской</a:t>
            </a: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В. М. Слуцкого В.М. – М.: «Прогресс», 1991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5. Одаренные дети / Под ред. Г.В. </a:t>
            </a:r>
            <a:r>
              <a:rPr lang="ru-RU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Бурменской</a:t>
            </a: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В.М. Слуцкого. – М., 1991.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6.Психология одаренности детей и подростков / Под ред. Н.C </a:t>
            </a:r>
            <a:r>
              <a:rPr lang="ru-RU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Лейтеса</a:t>
            </a: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– М., 2000.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7. Одаренный ребенок / Под ред. О.М. Дьяченко. - М., 1997.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76BF849D-4E27-5A52-536A-48CEFAC264D2}"/>
              </a:ext>
            </a:extLst>
          </p:cNvPr>
          <p:cNvCxnSpPr>
            <a:cxnSpLocks/>
          </p:cNvCxnSpPr>
          <p:nvPr/>
        </p:nvCxnSpPr>
        <p:spPr>
          <a:xfrm flipV="1">
            <a:off x="8605886" y="1385743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286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73B7BA3-3CB5-FD09-BC5F-975304DFC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современном российском обществе возрастает потребность в людях неординарно мыслящих, творческих, активных, способных нестандартно решать поставленные задачи и формулировать новые, перспективные цели. 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Соответственно общество нуждается в школе, которая подготовит делового человека, отличающегося высоким уровнем творчества и профессионализма, обладающего нравственной позицией, широтой компетенций. Работы с одаренными детьми актуальна для государства, и поэтому миссия государства и современной школы заключается в поддержке одаренных детей.</a:t>
            </a:r>
          </a:p>
          <a:p>
            <a:pPr marL="0" indent="0" algn="just">
              <a:buNone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АУДИТОРИЯ: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рассчитан для обучающихся 1-8 классов образовательной организации в помощь учителям музыки.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9B518DE-0F13-E288-E4C3-D34470765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925"/>
          </a:xfrm>
        </p:spPr>
        <p:txBody>
          <a:bodyPr/>
          <a:lstStyle/>
          <a:p>
            <a:pPr algn="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C6298879-BE4C-95FA-EFAD-B6D0B0698887}"/>
              </a:ext>
            </a:extLst>
          </p:cNvPr>
          <p:cNvCxnSpPr>
            <a:cxnSpLocks/>
          </p:cNvCxnSpPr>
          <p:nvPr/>
        </p:nvCxnSpPr>
        <p:spPr>
          <a:xfrm flipV="1">
            <a:off x="8605886" y="989815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050413C0-62E5-2931-3652-E4FE2ECF5E66}"/>
              </a:ext>
            </a:extLst>
          </p:cNvPr>
          <p:cNvGrpSpPr/>
          <p:nvPr/>
        </p:nvGrpSpPr>
        <p:grpSpPr>
          <a:xfrm>
            <a:off x="-414781" y="5665511"/>
            <a:ext cx="1714462" cy="1460786"/>
            <a:chOff x="-414781" y="5665511"/>
            <a:chExt cx="1714462" cy="1460786"/>
          </a:xfrm>
        </p:grpSpPr>
        <p:sp>
          <p:nvSpPr>
            <p:cNvPr id="13" name="Равнобедренный треугольник 12">
              <a:extLst>
                <a:ext uri="{FF2B5EF4-FFF2-40B4-BE49-F238E27FC236}">
                  <a16:creationId xmlns:a16="http://schemas.microsoft.com/office/drawing/2014/main" id="{E35F3706-47CC-4CB0-DB21-31EDC0E0C1CF}"/>
                </a:ext>
              </a:extLst>
            </p:cNvPr>
            <p:cNvSpPr/>
            <p:nvPr/>
          </p:nvSpPr>
          <p:spPr>
            <a:xfrm rot="2252488">
              <a:off x="227048" y="5908216"/>
              <a:ext cx="1072633" cy="994229"/>
            </a:xfrm>
            <a:prstGeom prst="triangl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663EF7E4-9430-A8A3-1BC1-CDD170441D6C}"/>
                </a:ext>
              </a:extLst>
            </p:cNvPr>
            <p:cNvSpPr/>
            <p:nvPr/>
          </p:nvSpPr>
          <p:spPr>
            <a:xfrm rot="808651">
              <a:off x="-414781" y="6368372"/>
              <a:ext cx="791852" cy="757925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id="{35BBF6C9-3D94-4608-69D8-2502DFE687E4}"/>
                </a:ext>
              </a:extLst>
            </p:cNvPr>
            <p:cNvSpPr/>
            <p:nvPr/>
          </p:nvSpPr>
          <p:spPr>
            <a:xfrm>
              <a:off x="-263083" y="5665511"/>
              <a:ext cx="773784" cy="716438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96230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8BFB6D-3713-6B56-0016-1595E90A6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282"/>
            <a:ext cx="10515600" cy="898067"/>
          </a:xfrm>
        </p:spPr>
        <p:txBody>
          <a:bodyPr/>
          <a:lstStyle/>
          <a:p>
            <a:pPr algn="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1FF63B-CD2F-048B-515E-02AE4264A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887"/>
            <a:ext cx="10515600" cy="523187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выявление, обучение, развитие, воспитание и поддержка одарённых детей по дисциплине «Музыка» и создание условий для оптимального развития одарённых детей, чья одарённость на данный момент может быть ещё не проявилась, а так же способных детей, в отношении которых есть серьёзная надежда на развитие способностей.</a:t>
            </a:r>
          </a:p>
          <a:p>
            <a:pPr marL="0" indent="0" algn="just">
              <a:buNone/>
            </a:pP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уровень творческих и индивидуальных возможностей, личностные качества, а также интересы и способности ученика по предмету «Музыка»;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систему диагностических исследований для определения интересов, способностей и наклонностей детей в период обучения в гимназии;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и использовать при организации образовательного процесса методы и приемы, способствующие развитию возможностей самовыражения одаренных детей; проводить внеурочные конкурсы, интеллектуальные игры, олимпиады, позволяющие учащимся проявить свои способности;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произвести отбор среди различных систем обучения тех методов и приёмов, которые способствуют развитию самостоятельности мышления, инициативности и творчества;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предоставлять возможности совершенствовать способности в совместной урочной и внеурочной деятельности со сверстниками, родителями, учителем, через самостоятельную работу;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представления о музыке как части общечеловеческой культуры, понимание значимости этого предмета для общественного прогресса;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поддерживать талантливого ребенка в реализации его интересов в гимназии и семье совместно с родителями (тематические родительские собрания, лектории для родителей,  концерты, праздники).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BA460E21-BA5B-FE50-C219-EC2B92C56E12}"/>
              </a:ext>
            </a:extLst>
          </p:cNvPr>
          <p:cNvCxnSpPr>
            <a:cxnSpLocks/>
          </p:cNvCxnSpPr>
          <p:nvPr/>
        </p:nvCxnSpPr>
        <p:spPr>
          <a:xfrm flipV="1">
            <a:off x="8605886" y="989815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388532C0-03D6-6650-2496-7EDD6C6FD2B3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554DB0C-9B47-62A4-01B0-A95A50093AAB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6D0F4202-6EF3-5FBE-3B3F-B4ECB882BE15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176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D3BE0F-A4A7-C703-A0AD-0F9E1C36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293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ЗАПИСКА.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B54377-370E-B5A1-6B41-33A91D753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428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ДИАГНОСТИКО–ОРГАНИЗАЦИОННЫЙ (2022-2023 </a:t>
            </a:r>
            <a:r>
              <a:rPr lang="ru-RU" sz="16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уч.г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.):</a:t>
            </a:r>
          </a:p>
          <a:p>
            <a:pPr marL="0" indent="0">
              <a:buNone/>
            </a:pPr>
            <a:endParaRPr lang="ru-RU" sz="16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создание и организацию деятельности координационного совета;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создание нормативно-правовой базы;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обеспечение материально-технической базы;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создание системы диагностики развития одаренности детей в процессе реализации программы;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изучение контингента гимназистов с целью выявления типов одаренных детей, анализ информации об одаренных детях и условиях их обучения и развития;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отработка отдельных форм и методов работы с одаренными детьми;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организация информационно-методического обеспечения и повышения психолого-педагогической компетентности учителей по проблемам одаренности;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разработка авторских и корректировка имеющихся программ по предметам учебного плана, дополнительного образования и индивидуальных образовательных маршрутов.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/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05A351B0-D385-9B64-8711-47DF6812E614}"/>
              </a:ext>
            </a:extLst>
          </p:cNvPr>
          <p:cNvCxnSpPr>
            <a:cxnSpLocks/>
          </p:cNvCxnSpPr>
          <p:nvPr/>
        </p:nvCxnSpPr>
        <p:spPr>
          <a:xfrm flipV="1">
            <a:off x="8605886" y="1385743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CA8F9554-479D-56E7-F51D-BCC374B1E050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0C63585-E9F6-23E5-4440-8A9A5084B0BB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E6065D9A-62F0-26F7-D167-3BAC57426831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305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1C00062-A050-3CD8-FD9D-F7AE486EE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42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ОРГАНИЗАЦИОННО-ПРАКТИЧЕСКИЙ (2023-2027 </a:t>
            </a:r>
            <a:r>
              <a:rPr lang="ru-RU" sz="16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уч.гг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>
              <a:buNone/>
            </a:pPr>
            <a:endParaRPr lang="ru-RU" sz="1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отбор и отслеживание динамики интеллектуальных и творческих показателей каждого ребенка;</a:t>
            </a: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отработка педагогических технологий для индивидуальной и групповой работы с одаренными детьми;</a:t>
            </a: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углубление теоретико-практической подготовки по проблеме одаренных детей;</a:t>
            </a: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обмен опытом и совершенствование профессионального мастерства;</a:t>
            </a: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отслеживание результативности, промежуточная диагностика, сравнительный анализ, коррекция;</a:t>
            </a: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систематическая и целенаправленная работа с одаренными детьми, регулярное проведение интеллектуально-творческих мероприятий;</a:t>
            </a: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пополнение и обновление банка данных «Одаренные дети гимназии», банка данных образовательных программ, методических материалов, диагностических методик;</a:t>
            </a: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психологическая, педагогическая,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валеологическая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социальная поддержка одаренных детей;</a:t>
            </a: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экспериментальных авторских программ.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D8A7C5DA-B2C9-694C-43CE-5DA10AC0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293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ЗАПИСКА.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1902BC03-8FED-FE71-21E1-66D1D70F632A}"/>
              </a:ext>
            </a:extLst>
          </p:cNvPr>
          <p:cNvCxnSpPr>
            <a:cxnSpLocks/>
          </p:cNvCxnSpPr>
          <p:nvPr/>
        </p:nvCxnSpPr>
        <p:spPr>
          <a:xfrm flipV="1">
            <a:off x="8605886" y="1385743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Равнобедренный треугольник 10">
            <a:extLst>
              <a:ext uri="{FF2B5EF4-FFF2-40B4-BE49-F238E27FC236}">
                <a16:creationId xmlns:a16="http://schemas.microsoft.com/office/drawing/2014/main" id="{9969509B-25DC-6D98-A8A3-2008F77B38C0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87AC345-B110-6259-4154-3CF269B58573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4A6896E1-27B9-CB19-5C87-4C4B30DDA74F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117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8EEE4A-F2D5-25A4-D471-2DCABC183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53765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РЕФЛЕКСИВНО - ОБОБЩАЮЩИЙ ИЛИ ИТОГОВО-АНАЛИТИЧЕСКИЙ, ЭТАП (2027 Г.):</a:t>
            </a:r>
          </a:p>
          <a:p>
            <a:pPr algn="just">
              <a:spcBef>
                <a:spcPts val="0"/>
              </a:spcBef>
            </a:pPr>
            <a:endParaRPr lang="ru-RU" sz="2000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сравнительный анализ и обобщение результатов развития одаренных детей;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мониторинг личных достижений учащихся;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анализ деятельности по организации работы с одаренными детьми;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создание системы работы с одаренными детьми в условиях общеобразовательной школы;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определение проблем, возникших в ходе реализации программы, пути их решения и разработка перспективного плана-программы дальнейшей работы в этом направлении.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0098BE71-93D4-1C0E-3A11-7C7111624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293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ЗАПИСКА.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8B4555E3-21BA-C935-7654-E8991C55BB06}"/>
              </a:ext>
            </a:extLst>
          </p:cNvPr>
          <p:cNvCxnSpPr>
            <a:cxnSpLocks/>
          </p:cNvCxnSpPr>
          <p:nvPr/>
        </p:nvCxnSpPr>
        <p:spPr>
          <a:xfrm flipV="1">
            <a:off x="8605886" y="1385743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Равнобедренный треугольник 8">
            <a:extLst>
              <a:ext uri="{FF2B5EF4-FFF2-40B4-BE49-F238E27FC236}">
                <a16:creationId xmlns:a16="http://schemas.microsoft.com/office/drawing/2014/main" id="{9B72A3C3-71B5-BB88-260B-A1AB289E0A54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270A2E3-F73B-5E23-C1B5-4CF5B9B7762A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997B3341-2E6B-7F9A-AC68-A25709E06C92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411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BB6B2D-F5AE-B694-30FA-4D7AC62E9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3481"/>
          </a:xfrm>
        </p:spPr>
        <p:txBody>
          <a:bodyPr>
            <a:normAutofit/>
          </a:bodyPr>
          <a:lstStyle/>
          <a:p>
            <a:pPr algn="r"/>
            <a:r>
              <a:rPr lang="ru-RU" sz="3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ФОРМЫ РАБОТЫ С ОДАРЕННЫМИ ДЕТЬМИ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07503C-A117-186A-7397-9F00218E9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008"/>
            <a:ext cx="10515600" cy="469695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индивидуальный подход на уроках, использование в практике элементов дифференцированного обучения, использованием системы заданий повышенной сложности, проведение нестандартных форм уроков;</a:t>
            </a:r>
            <a:endParaRPr lang="ru-RU" sz="22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дополнительные занятия с одаренными обучающимися, подготовка к олимпиадам, интеллектуальным  играм, консультации по возникшим проблемам;</a:t>
            </a:r>
            <a:endParaRPr lang="ru-RU" sz="22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участие в олимпиадах на Кубок имени Ю.А. Гагарина, предметных олимпиадах;</a:t>
            </a:r>
            <a:endParaRPr lang="ru-RU" sz="22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психологические консультации, тренинги, тестирование;</a:t>
            </a:r>
            <a:endParaRPr lang="ru-RU" sz="22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конкурсы, интеллектуальные игры;  </a:t>
            </a:r>
            <a:endParaRPr lang="ru-RU" sz="22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посещение предметных и творческих кружков по способностям;</a:t>
            </a:r>
            <a:endParaRPr lang="ru-RU" sz="22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организация временных групп;</a:t>
            </a:r>
            <a:endParaRPr lang="ru-RU" sz="22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исследовательская деятельность.</a:t>
            </a:r>
            <a:endParaRPr lang="ru-RU" sz="22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свободное самообразование;</a:t>
            </a:r>
            <a:endParaRPr lang="ru-RU" sz="22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создание детских портфолио.</a:t>
            </a:r>
            <a:endParaRPr lang="ru-RU" sz="22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2C627524-47D7-E5D5-3611-D1B085C61E99}"/>
              </a:ext>
            </a:extLst>
          </p:cNvPr>
          <p:cNvCxnSpPr>
            <a:cxnSpLocks/>
          </p:cNvCxnSpPr>
          <p:nvPr/>
        </p:nvCxnSpPr>
        <p:spPr>
          <a:xfrm flipV="1">
            <a:off x="8605886" y="1131219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271E581D-A489-AF8D-9E3A-85BC987D0853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D081635-C56B-E1E1-DEA6-47AC1C7710DA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52C33F1D-2F68-E30B-D5EA-DF55A99FB79C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398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E85D3C-BBE8-A54C-A68C-39696FD0E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0829"/>
            <a:ext cx="10515600" cy="1539859"/>
          </a:xfrm>
        </p:spPr>
        <p:txBody>
          <a:bodyPr>
            <a:normAutofit fontScale="90000"/>
          </a:bodyPr>
          <a:lstStyle/>
          <a:p>
            <a:pPr algn="r"/>
            <a:r>
              <a:rPr lang="ru-RU" sz="3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ПРИНЦИПЫ ПЕДАГОГИЧЕСКОЙ ДЕЯТЕЛЬНОСТИ В РАБОТЕ С ОДАРЕННЫМИ ДЕТЬМИ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357D62-D4AC-8AFE-3FCD-A4BA85F16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принцип индивидуализации и дифференциации обучения;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принцип создания условий для совместной работы учащихся при минимальном участии учителя;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принцип максимального разнообразия предоставленных возможностей для развития личности;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принцип возрастания роли внеурочной деятельности.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509ECBED-48AF-383F-BEF7-92AE7FEF1860}"/>
              </a:ext>
            </a:extLst>
          </p:cNvPr>
          <p:cNvCxnSpPr>
            <a:cxnSpLocks/>
          </p:cNvCxnSpPr>
          <p:nvPr/>
        </p:nvCxnSpPr>
        <p:spPr>
          <a:xfrm flipV="1">
            <a:off x="8605886" y="1385743"/>
            <a:ext cx="3441569" cy="17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AB3FEF76-D67D-5CD5-A01B-5D9C8A4F6CCF}"/>
              </a:ext>
            </a:extLst>
          </p:cNvPr>
          <p:cNvSpPr/>
          <p:nvPr/>
        </p:nvSpPr>
        <p:spPr>
          <a:xfrm rot="2252488">
            <a:off x="227048" y="5908216"/>
            <a:ext cx="1072633" cy="994229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45A8256-D6E9-241A-96FC-378BB798DAAD}"/>
              </a:ext>
            </a:extLst>
          </p:cNvPr>
          <p:cNvSpPr/>
          <p:nvPr/>
        </p:nvSpPr>
        <p:spPr>
          <a:xfrm rot="808651">
            <a:off x="-414781" y="6368372"/>
            <a:ext cx="791852" cy="7579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7FBD375-46FB-DBBA-33F6-A9700707955D}"/>
              </a:ext>
            </a:extLst>
          </p:cNvPr>
          <p:cNvSpPr/>
          <p:nvPr/>
        </p:nvSpPr>
        <p:spPr>
          <a:xfrm>
            <a:off x="-263083" y="5665511"/>
            <a:ext cx="773784" cy="7164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2559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2406</Words>
  <Application>Microsoft Office PowerPoint</Application>
  <PresentationFormat>Широкоэкранный</PresentationFormat>
  <Paragraphs>216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ОГЛАВЛЕНИЕ</vt:lpstr>
      <vt:lpstr>ВВЕДЕНИЕ</vt:lpstr>
      <vt:lpstr>ПОЯСНИТЕЛЬНАЯ ЗАПИСКА</vt:lpstr>
      <vt:lpstr>ПОЯСНИТЕЛЬНАЯ ЗАПИСКА. ЭТАПЫ РЕАЛИЗАЦИИ</vt:lpstr>
      <vt:lpstr>ПОЯСНИТЕЛЬНАЯ ЗАПИСКА. ЭТАПЫ РЕАЛИЗАЦИИ</vt:lpstr>
      <vt:lpstr>ПОЯСНИТЕЛЬНАЯ ЗАПИСКА. ЭТАПЫ РЕАЛИЗАЦИИ</vt:lpstr>
      <vt:lpstr>ФОРМЫ РАБОТЫ С ОДАРЕННЫМИ ДЕТЬМИ</vt:lpstr>
      <vt:lpstr>ПРИНЦИПЫ ПЕДАГОГИЧЕСКОЙ ДЕЯТЕЛЬНОСТИ В РАБОТЕ С ОДАРЕННЫМИ ДЕТЬМИ</vt:lpstr>
      <vt:lpstr>ОЖИДАЕМЫЕ РЕЗУЛЬТАТЫ</vt:lpstr>
      <vt:lpstr>ПОКАЗАТЕЛИ ЭФФЕКТИВНОСТИ РЕАЛИЗАЦИИ ПРОГРАММЫ РАБОТЫ С ОДАРЕННЫМИ ДЕТЬМИ</vt:lpstr>
      <vt:lpstr>ПОКАЗАТЕЛИ ЭФФЕКТИВНОСТИ РЕАЛИЗАЦИИ ПРОГРАММЫ РАБОТЫ С ОДАРЕННЫМИ ДЕТЬМИ. ПОРТРЕТ ОДАРЕННОГО РЕБЕНКА</vt:lpstr>
      <vt:lpstr>СТРУКТУРА РАБОТЫ С ОДАРЕННЫМИ ДЕТЬМИ</vt:lpstr>
      <vt:lpstr>РАБОТА С РОДИТЕЛЯМИ</vt:lpstr>
      <vt:lpstr>МЕТОДЫ ПСИХОЛОГИЧЕСКИХ ВОЗДЕЙСТВИЙ, ИСПОЛЬЗУЕМЫЕ ПРИ РАБОТЕ С ОДАРЕННЫМИ ДЕТЬМИ</vt:lpstr>
      <vt:lpstr>РЕКОМЕНДУЕМЫЕ МЕТОДЫ ДЛЯ ИСПОЛЬЗОВАНИЯ НА УРОКАХ</vt:lpstr>
      <vt:lpstr>КРИТЕРИИ ЭФФЕКТИВНОСТИ</vt:lpstr>
      <vt:lpstr>ПЛАН МЕРОПРИЯТИЙ ПО ВЫПОЛНЕНИЮ ПРОГРАММЫ РАБОТЫ С ОДАРЁННЫМИ ДЕТЬМИ</vt:lpstr>
      <vt:lpstr>ПЛАН МЕРОПРИЯТИЙ ПО ВЫПОЛНЕНИЮ ПРОГРАММЫ РАБОТЫ С ОДАРЁННЫМИ ДЕТЬМИ</vt:lpstr>
      <vt:lpstr>ЛИТЕРАТУРА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ainur.sakhautdinov@mail.ru</dc:creator>
  <cp:lastModifiedBy>ainur.sakhautdinov@mail.ru</cp:lastModifiedBy>
  <cp:revision>4</cp:revision>
  <dcterms:created xsi:type="dcterms:W3CDTF">2022-05-15T09:48:14Z</dcterms:created>
  <dcterms:modified xsi:type="dcterms:W3CDTF">2022-05-15T12:12:15Z</dcterms:modified>
</cp:coreProperties>
</file>