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9AA551A-A9A0-41A2-BCFD-C735FF25CF0B}" type="datetimeFigureOut">
              <a:rPr lang="ru-RU" smtClean="0"/>
              <a:t>15.05.2022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AFDA86-5A78-4C3D-95A6-8DF88CF0224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A551A-A9A0-41A2-BCFD-C735FF25CF0B}" type="datetimeFigureOut">
              <a:rPr lang="ru-RU" smtClean="0"/>
              <a:t>15.05.2022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DA86-5A78-4C3D-95A6-8DF88CF0224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A551A-A9A0-41A2-BCFD-C735FF25CF0B}" type="datetimeFigureOut">
              <a:rPr lang="ru-RU" smtClean="0"/>
              <a:t>15.05.2022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DA86-5A78-4C3D-95A6-8DF88CF0224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AA551A-A9A0-41A2-BCFD-C735FF25CF0B}" type="datetimeFigureOut">
              <a:rPr lang="ru-RU" smtClean="0"/>
              <a:t>15.05.2022</a:t>
            </a:fld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AFDA86-5A78-4C3D-95A6-8DF88CF0224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9AA551A-A9A0-41A2-BCFD-C735FF25CF0B}" type="datetimeFigureOut">
              <a:rPr lang="ru-RU" smtClean="0"/>
              <a:t>15.05.2022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AFDA86-5A78-4C3D-95A6-8DF88CF0224A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A551A-A9A0-41A2-BCFD-C735FF25CF0B}" type="datetimeFigureOut">
              <a:rPr lang="ru-RU" smtClean="0"/>
              <a:t>15.05.2022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DA86-5A78-4C3D-95A6-8DF88CF0224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A551A-A9A0-41A2-BCFD-C735FF25CF0B}" type="datetimeFigureOut">
              <a:rPr lang="ru-RU" smtClean="0"/>
              <a:t>15.05.2022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DA86-5A78-4C3D-95A6-8DF88CF0224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AA551A-A9A0-41A2-BCFD-C735FF25CF0B}" type="datetimeFigureOut">
              <a:rPr lang="ru-RU" smtClean="0"/>
              <a:t>15.05.2022</a:t>
            </a:fld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AFDA86-5A78-4C3D-95A6-8DF88CF0224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A551A-A9A0-41A2-BCFD-C735FF25CF0B}" type="datetimeFigureOut">
              <a:rPr lang="ru-RU" smtClean="0"/>
              <a:t>15.05.2022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FDA86-5A78-4C3D-95A6-8DF88CF0224A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9AA551A-A9A0-41A2-BCFD-C735FF25CF0B}" type="datetimeFigureOut">
              <a:rPr lang="ru-RU" smtClean="0"/>
              <a:t>15.05.2022</a:t>
            </a:fld>
            <a:endParaRPr lang="ru-RU" dirty="0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AFDA86-5A78-4C3D-95A6-8DF88CF0224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9AA551A-A9A0-41A2-BCFD-C735FF25CF0B}" type="datetimeFigureOut">
              <a:rPr lang="ru-RU" smtClean="0"/>
              <a:t>15.05.2022</a:t>
            </a:fld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AFDA86-5A78-4C3D-95A6-8DF88CF0224A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9AA551A-A9A0-41A2-BCFD-C735FF25CF0B}" type="datetimeFigureOut">
              <a:rPr lang="ru-RU" smtClean="0"/>
              <a:t>15.05.2022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AFDA86-5A78-4C3D-95A6-8DF88CF0224A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720080"/>
          </a:xfrm>
        </p:spPr>
        <p:txBody>
          <a:bodyPr>
            <a:normAutofit/>
          </a:bodyPr>
          <a:lstStyle/>
          <a:p>
            <a:r>
              <a:rPr lang="ba-RU" sz="3200" dirty="0" smtClean="0"/>
              <a:t>МБОУ СОШ </a:t>
            </a:r>
            <a:r>
              <a:rPr lang="ru-RU" sz="3200" dirty="0" smtClean="0"/>
              <a:t>№2</a:t>
            </a:r>
            <a:r>
              <a:rPr lang="ba-RU" sz="3200" dirty="0" smtClean="0"/>
              <a:t> с.Раевский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1268760"/>
            <a:ext cx="7272808" cy="3600400"/>
          </a:xfrm>
        </p:spPr>
        <p:txBody>
          <a:bodyPr>
            <a:noAutofit/>
          </a:bodyPr>
          <a:lstStyle/>
          <a:p>
            <a:pPr algn="ctr"/>
            <a:endParaRPr lang="ru-RU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выбора</a:t>
            </a: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  <a:p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Валеев Салават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Рафисович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</a:p>
          <a:p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05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95536" y="260648"/>
            <a:ext cx="8136904" cy="6336704"/>
          </a:xfrm>
        </p:spPr>
        <p:txBody>
          <a:bodyPr/>
          <a:lstStyle/>
          <a:p>
            <a:r>
              <a:rPr lang="ru-RU" b="1" dirty="0" smtClean="0"/>
              <a:t>1.1 </a:t>
            </a:r>
            <a:r>
              <a:rPr lang="ru-RU" b="1" dirty="0" err="1"/>
              <a:t>Профориентационные</a:t>
            </a:r>
            <a:r>
              <a:rPr lang="ru-RU" b="1" dirty="0"/>
              <a:t> проекты</a:t>
            </a:r>
          </a:p>
          <a:p>
            <a:r>
              <a:rPr lang="ru-RU" dirty="0"/>
              <a:t>За последние 5 лет тема профориентации поднялась на государственный уровень и шагнула далеко за рамки школьного образования. Проекты стали федеральными и "</a:t>
            </a:r>
            <a:r>
              <a:rPr lang="ru-RU" dirty="0" err="1"/>
              <a:t>надшкольными</a:t>
            </a:r>
            <a:r>
              <a:rPr lang="ru-RU" dirty="0"/>
              <a:t>", и каждая школа может к такому проекту присоединиться. Возможно, проведение масштабного конкурса проще, чем выстраивание </a:t>
            </a:r>
            <a:r>
              <a:rPr lang="ru-RU" dirty="0" err="1"/>
              <a:t>профориентационной</a:t>
            </a:r>
            <a:r>
              <a:rPr lang="ru-RU" dirty="0"/>
              <a:t> среды в каждой отдельной школе, а возможно, это дает </a:t>
            </a:r>
            <a:r>
              <a:rPr lang="ru-RU" dirty="0" err="1"/>
              <a:t>лучшиерезультаты</a:t>
            </a:r>
            <a:r>
              <a:rPr lang="ru-RU" dirty="0"/>
              <a:t>.</a:t>
            </a:r>
          </a:p>
          <a:p>
            <a:r>
              <a:rPr lang="ru-RU" dirty="0"/>
              <a:t>Перечислим государственные </a:t>
            </a:r>
            <a:r>
              <a:rPr lang="ru-RU" dirty="0" err="1"/>
              <a:t>профориентационные</a:t>
            </a:r>
            <a:r>
              <a:rPr lang="ru-RU" dirty="0"/>
              <a:t> проекты, в которых можно участвовать индивидуально или от школы.</a:t>
            </a:r>
          </a:p>
        </p:txBody>
      </p:sp>
    </p:spTree>
    <p:extLst>
      <p:ext uri="{BB962C8B-B14F-4D97-AF65-F5344CB8AC3E}">
        <p14:creationId xmlns:p14="http://schemas.microsoft.com/office/powerpoint/2010/main" val="542269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147248" cy="606928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✎ </a:t>
            </a:r>
            <a:r>
              <a:rPr lang="ru-RU" dirty="0" err="1"/>
              <a:t>Проектория</a:t>
            </a:r>
            <a:r>
              <a:rPr lang="ru-RU" dirty="0"/>
              <a:t> - ежегодный форум, на котором обмениваются опытом педагоги и психологи в области профориентации, а подростки участвуют в мастер-классах и готовят проекты по разным профессиональным направлениям.</a:t>
            </a:r>
          </a:p>
          <a:p>
            <a:r>
              <a:rPr lang="ru-RU" dirty="0"/>
              <a:t>✎ Билет в будущее - проект создается союзом </a:t>
            </a:r>
            <a:r>
              <a:rPr lang="ru-RU" dirty="0" err="1"/>
              <a:t>World</a:t>
            </a:r>
            <a:r>
              <a:rPr lang="ru-RU" dirty="0"/>
              <a:t> </a:t>
            </a:r>
            <a:r>
              <a:rPr lang="ru-RU" dirty="0" err="1"/>
              <a:t>Skills</a:t>
            </a:r>
            <a:r>
              <a:rPr lang="ru-RU" dirty="0"/>
              <a:t> Молодые профессионалы (</a:t>
            </a:r>
            <a:r>
              <a:rPr lang="ru-RU" dirty="0" err="1"/>
              <a:t>Ворлдскиллс</a:t>
            </a:r>
            <a:r>
              <a:rPr lang="ru-RU" dirty="0"/>
              <a:t> Россия). Проходит 1 раз в год. Рассчитан на школьников 6-11 классов. Одна из его целей - популяризация рабочих профессий и поиск талантливых ребят, которые хотят развиваться в профессиях производственно-технологического профиля.</a:t>
            </a:r>
          </a:p>
          <a:p>
            <a:r>
              <a:rPr lang="ru-RU" dirty="0"/>
              <a:t>✎ Большая перемена - развивающий проект 2020 года для школьников, педагогов и школ, который помогает подростку раскрыть свои способности и поработать в профессиях.</a:t>
            </a:r>
          </a:p>
        </p:txBody>
      </p:sp>
    </p:spTree>
    <p:extLst>
      <p:ext uri="{BB962C8B-B14F-4D97-AF65-F5344CB8AC3E}">
        <p14:creationId xmlns:p14="http://schemas.microsoft.com/office/powerpoint/2010/main" val="2551871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91264" cy="606928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Предлагаемый проект посвящен актуальной проблеме выбора профессии. Работа играет важную роль в жизни каждого человека и оказывает большое влияние на его состояние и самочувствие. «Кем вы работаете?» - это чуть ли не первый вопрос, возникающий у людей при знакомстве. Ведь профессиональная принадлежность – одна из значимых характеристик любого человека. Работа и все, что с ней связано, занимают половину нашей жизни.</a:t>
            </a:r>
          </a:p>
          <a:p>
            <a:endParaRPr lang="ru-RU" dirty="0"/>
          </a:p>
          <a:p>
            <a:r>
              <a:rPr lang="ru-RU" dirty="0"/>
              <a:t>Вот почему найти себя в мире профессий означает возможность достойно жить, чувствовать себя нужным людям, получать радость от работы, максимально проявлять свои способности, а значит, на долгие годы оставаться «в форме», сохраняя физическое и психическое здоровье. Ребенок, как правило, на протяжении обучения в школе, меняет предпочтение выбранной профессии несколько раз.</a:t>
            </a:r>
          </a:p>
        </p:txBody>
      </p:sp>
    </p:spTree>
    <p:extLst>
      <p:ext uri="{BB962C8B-B14F-4D97-AF65-F5344CB8AC3E}">
        <p14:creationId xmlns:p14="http://schemas.microsoft.com/office/powerpoint/2010/main" val="255943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219256" cy="5925272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Довольно часто встречаются люди, которые не определились со своим профессиональным предпочтением. А некоторые, очень страдают, понимая, что выбранная ими специальность не то, что им нужно. Для того чтобы освоить определенную профессию и затем успешно трудиться, человек должен обладать конкретными качествами, отвечающими тем требованиям, которые предъявляет эта профессия к личности работающего. Поэтому очень важно, выбирая профессию, знать эти требования. </a:t>
            </a:r>
          </a:p>
          <a:p>
            <a:r>
              <a:rPr lang="ru-RU" dirty="0"/>
              <a:t>Над решением этой проблемой работают абсолютно все образовательные учреждения </a:t>
            </a:r>
            <a:r>
              <a:rPr lang="ru-RU" dirty="0" smtClean="0"/>
              <a:t>Республики Башкортостан, </a:t>
            </a:r>
            <a:r>
              <a:rPr lang="ru-RU" dirty="0"/>
              <a:t>начиная от школ и заканчивая университетами.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Таким образом, в целях создания </a:t>
            </a:r>
            <a:r>
              <a:rPr lang="ru-RU" dirty="0" err="1"/>
              <a:t>профориентационной</a:t>
            </a:r>
            <a:r>
              <a:rPr lang="ru-RU" dirty="0"/>
              <a:t> работы для школьников, повышение статуса профессий, востребованных в </a:t>
            </a:r>
            <a:r>
              <a:rPr lang="ru-RU" dirty="0" smtClean="0"/>
              <a:t>нашей республике </a:t>
            </a:r>
            <a:r>
              <a:rPr lang="ru-RU" dirty="0"/>
              <a:t>и содействия формирования кадрового потенциала предприятий </a:t>
            </a:r>
            <a:r>
              <a:rPr lang="ru-RU" dirty="0" smtClean="0"/>
              <a:t>РБ </a:t>
            </a:r>
            <a:r>
              <a:rPr lang="ru-RU" dirty="0"/>
              <a:t>был создан образовательный проект </a:t>
            </a:r>
            <a:r>
              <a:rPr lang="ru-RU" dirty="0" smtClean="0"/>
              <a:t>«</a:t>
            </a:r>
            <a:r>
              <a:rPr lang="ru-RU" dirty="0"/>
              <a:t>Время выбора».</a:t>
            </a:r>
          </a:p>
        </p:txBody>
      </p:sp>
    </p:spTree>
    <p:extLst>
      <p:ext uri="{BB962C8B-B14F-4D97-AF65-F5344CB8AC3E}">
        <p14:creationId xmlns:p14="http://schemas.microsoft.com/office/powerpoint/2010/main" val="1963260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219256" cy="666936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ru-RU" sz="2800" b="1" dirty="0"/>
              <a:t>Основные идеи проекта:</a:t>
            </a:r>
          </a:p>
          <a:p>
            <a:endParaRPr lang="ru-RU" sz="2800" dirty="0"/>
          </a:p>
          <a:p>
            <a:r>
              <a:rPr lang="ru-RU" dirty="0"/>
              <a:t>1.Разработка и организация профессиональных мероприятий по видам  профессий, по которым можно получить образование в средних и высших учебных заведениях </a:t>
            </a:r>
            <a:r>
              <a:rPr lang="ru-RU" dirty="0" smtClean="0"/>
              <a:t>РБ.</a:t>
            </a:r>
            <a:endParaRPr lang="ru-RU" dirty="0"/>
          </a:p>
          <a:p>
            <a:endParaRPr lang="ru-RU" dirty="0"/>
          </a:p>
          <a:p>
            <a:r>
              <a:rPr lang="ru-RU" dirty="0"/>
              <a:t>2. Организация </a:t>
            </a:r>
            <a:r>
              <a:rPr lang="ru-RU" dirty="0" err="1"/>
              <a:t>профпроб</a:t>
            </a:r>
            <a:r>
              <a:rPr lang="ru-RU" dirty="0"/>
              <a:t> по профессиям, которые востребованным в </a:t>
            </a:r>
            <a:r>
              <a:rPr lang="ru-RU" dirty="0" smtClean="0"/>
              <a:t>нашей республике </a:t>
            </a:r>
            <a:r>
              <a:rPr lang="ru-RU" dirty="0"/>
              <a:t>и дают возможность карьерного роста, достижения материального благополучия.</a:t>
            </a:r>
          </a:p>
          <a:p>
            <a:endParaRPr lang="ru-RU" dirty="0"/>
          </a:p>
          <a:p>
            <a:r>
              <a:rPr lang="ru-RU" dirty="0"/>
              <a:t>3. Ранняя профориентация, начиная с 1 класса.</a:t>
            </a:r>
          </a:p>
          <a:p>
            <a:endParaRPr lang="ru-RU" dirty="0"/>
          </a:p>
          <a:p>
            <a:r>
              <a:rPr lang="ru-RU" dirty="0"/>
              <a:t>4. Рабочая </a:t>
            </a:r>
            <a:r>
              <a:rPr lang="ru-RU" dirty="0" smtClean="0"/>
              <a:t>группа МБОУ СОШ №2 </a:t>
            </a:r>
            <a:r>
              <a:rPr lang="ru-RU" dirty="0" err="1" smtClean="0"/>
              <a:t>с.Раевский</a:t>
            </a:r>
            <a:r>
              <a:rPr lang="ru-RU" dirty="0" smtClean="0"/>
              <a:t> будут </a:t>
            </a:r>
            <a:r>
              <a:rPr lang="ru-RU" dirty="0"/>
              <a:t>выполнять функции организаторов </a:t>
            </a:r>
            <a:r>
              <a:rPr lang="ru-RU" dirty="0" err="1"/>
              <a:t>профпроб</a:t>
            </a:r>
            <a:r>
              <a:rPr lang="ru-RU" dirty="0"/>
              <a:t> и координаторов между общеобразовательными учреждениями, средними и высшими образовательными учреждениями, </a:t>
            </a:r>
            <a:r>
              <a:rPr lang="ru-RU" dirty="0" smtClean="0"/>
              <a:t>предприятиями РБ</a:t>
            </a:r>
            <a:endParaRPr lang="ru-RU" dirty="0"/>
          </a:p>
          <a:p>
            <a:pPr marL="0" indent="0">
              <a:buNone/>
            </a:pP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13478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964488" cy="68580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2. </a:t>
            </a:r>
            <a:r>
              <a:rPr lang="ru-RU" b="1" dirty="0"/>
              <a:t>Цели и задачи проекта</a:t>
            </a:r>
          </a:p>
          <a:p>
            <a:endParaRPr lang="ru-RU" dirty="0"/>
          </a:p>
          <a:p>
            <a:r>
              <a:rPr lang="ru-RU" dirty="0"/>
              <a:t>Цель проекта – создание системы </a:t>
            </a:r>
            <a:r>
              <a:rPr lang="ru-RU" dirty="0" err="1"/>
              <a:t>профориентационной</a:t>
            </a:r>
            <a:r>
              <a:rPr lang="ru-RU" dirty="0"/>
              <a:t> работы для школьников в помощи подростку для определения своего жизненного пути, как залогу успешного профессионального самоопределения.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Для достижения поставленной цели необходимо решить следующие задачи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/>
              <a:t>1. Расширить представление и понятия, связанные с миром профессий через организацию мероприятий, конкурсов, реализацию </a:t>
            </a:r>
            <a:r>
              <a:rPr lang="ru-RU" dirty="0" err="1"/>
              <a:t>профпроб</a:t>
            </a:r>
            <a:r>
              <a:rPr lang="ru-RU" dirty="0"/>
              <a:t>, на базе МБОУ С</a:t>
            </a:r>
            <a:r>
              <a:rPr lang="ru-RU" dirty="0" smtClean="0"/>
              <a:t>ОШ №2 с. Раевский</a:t>
            </a:r>
            <a:endParaRPr lang="ru-RU" dirty="0"/>
          </a:p>
          <a:p>
            <a:r>
              <a:rPr lang="ru-RU" dirty="0"/>
              <a:t>2. Расширить знания об устройстве рынка </a:t>
            </a:r>
            <a:r>
              <a:rPr lang="ru-RU" dirty="0" smtClean="0"/>
              <a:t>труда, </a:t>
            </a:r>
            <a:r>
              <a:rPr lang="ru-RU" dirty="0"/>
              <a:t>учебных и рабочих местах, способах поиска работы и трудоустройства в </a:t>
            </a:r>
            <a:r>
              <a:rPr lang="ru-RU" dirty="0" smtClean="0"/>
              <a:t>РБ.</a:t>
            </a:r>
            <a:endParaRPr lang="ru-RU" dirty="0"/>
          </a:p>
          <a:p>
            <a:r>
              <a:rPr lang="ru-RU" dirty="0"/>
              <a:t>3. Сформировать умение выбирать профессию в соответствии с </a:t>
            </a:r>
            <a:r>
              <a:rPr lang="ru-RU" dirty="0" smtClean="0"/>
              <a:t>интересами, </a:t>
            </a:r>
            <a:r>
              <a:rPr lang="ru-RU" dirty="0"/>
              <a:t>способностями, а также прогнозируемым спросом на современном рынке труда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4. Организовать проведение массовых мероприятий и конкурсов по профессиональной ориентации школьников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5. Наладить сотрудничество с партнерами, заинтересованными в профессиональной подготовке школьников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6. Организовать информационную работу с родителями учащихся и консультативную помощь педагога - психолога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7. Внедрить мониторинг качества </a:t>
            </a:r>
            <a:r>
              <a:rPr lang="ru-RU" dirty="0" err="1"/>
              <a:t>профориентационной</a:t>
            </a:r>
            <a:r>
              <a:rPr lang="ru-RU" dirty="0"/>
              <a:t> работы.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0408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363272" cy="64807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3. </a:t>
            </a:r>
            <a:r>
              <a:rPr lang="ru-RU" b="1" dirty="0"/>
              <a:t>Проблема выбора профессии</a:t>
            </a:r>
          </a:p>
          <a:p>
            <a:endParaRPr lang="ru-RU" dirty="0"/>
          </a:p>
          <a:p>
            <a:r>
              <a:rPr lang="ru-RU" dirty="0"/>
              <a:t>Профессия — это устойчивый и относительно широкий вид трудовой деятельности, являющийся источником дохода, предусматривающий определенную совокупность теоретических знаний, практического опыта и трудовых навыков и определяемый разделением </a:t>
            </a:r>
            <a:r>
              <a:rPr lang="ru-RU" dirty="0" smtClean="0"/>
              <a:t>труда, а также его функциональным содержанием.</a:t>
            </a:r>
            <a:endParaRPr lang="ru-RU" dirty="0"/>
          </a:p>
          <a:p>
            <a:r>
              <a:rPr lang="ru-RU" dirty="0"/>
              <a:t>Выбор профессии, планирование карьеры, трудоустройство: такие вопросы возникают не только у каждого подростка и выпускника школы, но и у его родителей, учителей. Своевременный и грамотный ответ на эти вопросы, а также психологическая и педагогическая помощь специалистов станут условиями благополучного выбора профессии и карьеры, определят успех личности в профессиональной деятельности, общественной и личной жизни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Исходя из этого основная задача современной школы и родителей – подготовить выпускника к самостоятельной жизни, успешному выполнению им своих социальных и профессиональных функций, помочь в том, чтобы каждый ребёнок правильно выбрал профессию, сделал правильный выбор своей судьбы. Проблема выбора профессии сегодня обсуждается на государственном уровне.</a:t>
            </a:r>
          </a:p>
        </p:txBody>
      </p:sp>
    </p:spTree>
    <p:extLst>
      <p:ext uri="{BB962C8B-B14F-4D97-AF65-F5344CB8AC3E}">
        <p14:creationId xmlns:p14="http://schemas.microsoft.com/office/powerpoint/2010/main" val="266157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0"/>
            <a:ext cx="8856984" cy="6858000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3.1 </a:t>
            </a:r>
            <a:r>
              <a:rPr lang="ru-RU" b="1" dirty="0"/>
              <a:t>Классификация профессий</a:t>
            </a:r>
          </a:p>
          <a:p>
            <a:endParaRPr lang="ru-RU" dirty="0"/>
          </a:p>
          <a:p>
            <a:r>
              <a:rPr lang="ru-RU" dirty="0"/>
              <a:t>Для каждого этапа развития общества, его социально-экономического уклада, достижений научно-технического прогресса характерно появление новых и отмирание старых видов трудовой деятельности. Этот процесс в значительной степени обуславливается и отражается в изменениях конкретных компонентов деятельности, характеристик субъекта и людских </a:t>
            </a:r>
            <a:r>
              <a:rPr lang="ru-RU" dirty="0" smtClean="0"/>
              <a:t>ресурсов, </a:t>
            </a:r>
            <a:r>
              <a:rPr lang="ru-RU" dirty="0"/>
              <a:t>вида рабочих </a:t>
            </a:r>
            <a:r>
              <a:rPr lang="ru-RU" dirty="0" smtClean="0"/>
              <a:t>нагрузок </a:t>
            </a:r>
            <a:r>
              <a:rPr lang="ru-RU" dirty="0"/>
              <a:t>и т. д. Разнообразие характеристик трудовой деятельности определяет возможности многофакторной систематизации (классификации) ее видов по различным классификационным признакам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Например:</a:t>
            </a:r>
          </a:p>
          <a:p>
            <a:r>
              <a:rPr lang="ru-RU" dirty="0"/>
              <a:t>1) по характеру рабочей нагрузки субъекта деятельности и его усилий по реализации трудовых задач на (преимущественно) физический или умственный труд;</a:t>
            </a:r>
          </a:p>
          <a:p>
            <a:r>
              <a:rPr lang="ru-RU" dirty="0"/>
              <a:t>2) по характеристикам цели труда, рабочей нагрузки, организации трудового процесса умственный труд подразделяется на управленческий, операторский, творческий (стандартный и нестандартный), эвристический; динамический и статический; однообразный и разнообразный;</a:t>
            </a:r>
          </a:p>
          <a:p>
            <a:r>
              <a:rPr lang="ru-RU" dirty="0"/>
              <a:t>3) в зависимости от условий деятельности – на комфортный, в необычных, неблагоприятных и в экстремальных условиях;</a:t>
            </a:r>
          </a:p>
          <a:p>
            <a:r>
              <a:rPr lang="ru-RU" dirty="0"/>
              <a:t>4) по форме организации деятельности – на регламентированный, нерегламентированный и смешанный; индивидуальный и коллективный. Возможно использование и целого ряда других классификационных признаков</a:t>
            </a:r>
          </a:p>
        </p:txBody>
      </p:sp>
    </p:spTree>
    <p:extLst>
      <p:ext uri="{BB962C8B-B14F-4D97-AF65-F5344CB8AC3E}">
        <p14:creationId xmlns:p14="http://schemas.microsoft.com/office/powerpoint/2010/main" val="57198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784976" cy="6669360"/>
          </a:xfrm>
        </p:spPr>
        <p:txBody>
          <a:bodyPr/>
          <a:lstStyle/>
          <a:p>
            <a:r>
              <a:rPr lang="ru-RU" dirty="0"/>
              <a:t>Е. А. Климов предложил четырехъярусную классификацию профессий, которая построена на основе многофакторного принципа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Первый </a:t>
            </a:r>
            <a:r>
              <a:rPr lang="ru-RU" dirty="0"/>
              <a:t>ярус составляют пять типов профессий по признаку различий их объектных </a:t>
            </a:r>
            <a:r>
              <a:rPr lang="ru-RU" dirty="0" smtClean="0"/>
              <a:t>систем</a:t>
            </a:r>
          </a:p>
          <a:p>
            <a:r>
              <a:rPr lang="ru-RU" dirty="0" smtClean="0"/>
              <a:t>1</a:t>
            </a:r>
            <a:r>
              <a:rPr lang="ru-RU" dirty="0"/>
              <a:t>) человек – живая природа (Ч-П) – агроном, микробиолог и т. п.;</a:t>
            </a:r>
          </a:p>
          <a:p>
            <a:r>
              <a:rPr lang="ru-RU" dirty="0"/>
              <a:t>2) человек – техника (Ч-Т) – слесарь, механик, оператор ЭВМ и т. п.;</a:t>
            </a:r>
          </a:p>
          <a:p>
            <a:r>
              <a:rPr lang="ru-RU" dirty="0"/>
              <a:t>3) человек – человек (Ч-Ч) – врач, учитель, продавец и т. п.;</a:t>
            </a:r>
          </a:p>
          <a:p>
            <a:r>
              <a:rPr lang="ru-RU" dirty="0"/>
              <a:t>4) человек – знаковая система (Ч-З) – математик, редактор и т. п.;</a:t>
            </a:r>
          </a:p>
          <a:p>
            <a:r>
              <a:rPr lang="ru-RU" dirty="0"/>
              <a:t>5) человек – художественный образ (Ч-Х) – дирижер, художник, артист и т. п.</a:t>
            </a:r>
          </a:p>
        </p:txBody>
      </p:sp>
    </p:spTree>
    <p:extLst>
      <p:ext uri="{BB962C8B-B14F-4D97-AF65-F5344CB8AC3E}">
        <p14:creationId xmlns:p14="http://schemas.microsoft.com/office/powerpoint/2010/main" val="149084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712968" cy="6336704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Во втором ярусе в пределах каждого типа профессий выделяются три класса по признаку целей труда:</a:t>
            </a:r>
          </a:p>
          <a:p>
            <a:r>
              <a:rPr lang="ru-RU" dirty="0"/>
              <a:t>1) гностические профессии (Г) – дегустатор (Ч-П), контролер (Ч-Т), социолог (Ч-Ч), корректор (Ч-З), искусствовед (Ч-Х) и т. п.;</a:t>
            </a:r>
          </a:p>
          <a:p>
            <a:r>
              <a:rPr lang="ru-RU" dirty="0"/>
              <a:t>2) преобразующие профессии (П) – мастер-животновод (Ч-П), токарь (Ч-Т), учитель (Ч-Ч), бухгалтер (Ч-З), цветовод-декоратор (Ч-Х) и т. п.; </a:t>
            </a:r>
            <a:endParaRPr lang="ru-RU" dirty="0" smtClean="0"/>
          </a:p>
          <a:p>
            <a:r>
              <a:rPr lang="ru-RU" dirty="0" smtClean="0"/>
              <a:t>3</a:t>
            </a:r>
            <a:r>
              <a:rPr lang="ru-RU" dirty="0"/>
              <a:t>) изыскательские профессии (И) – летчик-наблюдатель (Ч-П), инженер-конструктор (Ч-Т), воспитатель (Ч-Ч), программист (Ч-З), композитор (Ч-Х) и т. п.</a:t>
            </a:r>
          </a:p>
        </p:txBody>
      </p:sp>
    </p:spTree>
    <p:extLst>
      <p:ext uri="{BB962C8B-B14F-4D97-AF65-F5344CB8AC3E}">
        <p14:creationId xmlns:p14="http://schemas.microsoft.com/office/powerpoint/2010/main" val="70394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7467600" cy="6213304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</a:t>
            </a:r>
          </a:p>
          <a:p>
            <a:pPr algn="ctr"/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Актуальность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социальная значимость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проекта………...  4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1.1 </a:t>
            </a:r>
            <a:r>
              <a:rPr lang="ru-RU" sz="8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Профориентационные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проекты………..……………...  10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  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Цели и задачи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проекта…………………………..……….. 15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   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понятия «Профессия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»……………………. 16</a:t>
            </a:r>
          </a:p>
          <a:p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3.1 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Классификация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профессий……………………….…....… 17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3.2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Факторы, которые влияют на выбор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профессии………..  23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3.3 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профессии пользуются популярностью </a:t>
            </a:r>
            <a:endParaRPr lang="ru-RU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у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молодёжи и почему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?.........................................................  25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3.4 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Помочь определить свой жизненный путь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подростку.... 30</a:t>
            </a: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    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аудитория………………………………..…….    32</a:t>
            </a:r>
          </a:p>
          <a:p>
            <a:endParaRPr lang="ru-RU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71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323528" y="260648"/>
            <a:ext cx="8496944" cy="6408712"/>
          </a:xfrm>
        </p:spPr>
        <p:txBody>
          <a:bodyPr/>
          <a:lstStyle/>
          <a:p>
            <a:r>
              <a:rPr lang="ru-RU" dirty="0"/>
              <a:t>На третьем ярусе каждый из предыдущих трех классов профессий разделяется на четыре отдела по признаку основных орудий (средств) труда:</a:t>
            </a:r>
          </a:p>
          <a:p>
            <a:endParaRPr lang="ru-RU" dirty="0"/>
          </a:p>
          <a:p>
            <a:r>
              <a:rPr lang="ru-RU" dirty="0"/>
              <a:t>1) профессии ручного труда (Р) – контролер слесарных работ (Г-Ч-Т), лаборант химического анализа (Г-Ч-П), ветеринар (П-Ч-П), слесарь (П-Ч-Т) и т. п.;</a:t>
            </a:r>
          </a:p>
          <a:p>
            <a:r>
              <a:rPr lang="ru-RU" dirty="0"/>
              <a:t>2) профессии машинно-ручного труда (М) – токарь, водитель автомобиля, машинист экскаватора и т. п.;</a:t>
            </a:r>
          </a:p>
          <a:p>
            <a:r>
              <a:rPr lang="ru-RU" dirty="0"/>
              <a:t>3) профессии, связанные с применением автоматических и автоматизированных систем (А), – оператор станков с программным управлением, авиадиспетчер, сменный мастер АЭС и т. п.;</a:t>
            </a:r>
          </a:p>
          <a:p>
            <a:r>
              <a:rPr lang="ru-RU" dirty="0"/>
              <a:t>4) профессии, связанные с преобладанием функциональных средств труда (Ф), – актер, акробат и т. п.</a:t>
            </a:r>
          </a:p>
        </p:txBody>
      </p:sp>
    </p:spTree>
    <p:extLst>
      <p:ext uri="{BB962C8B-B14F-4D97-AF65-F5344CB8AC3E}">
        <p14:creationId xmlns:p14="http://schemas.microsoft.com/office/powerpoint/2010/main" val="314472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003232" cy="6213304"/>
          </a:xfrm>
        </p:spPr>
        <p:txBody>
          <a:bodyPr/>
          <a:lstStyle/>
          <a:p>
            <a:r>
              <a:rPr lang="ru-RU" dirty="0"/>
              <a:t>На четвертом ярусе в каждом из четырех отделов профессий выделяются четыре группы профессий по признаку условий труда:</a:t>
            </a:r>
          </a:p>
          <a:p>
            <a:endParaRPr lang="ru-RU" dirty="0"/>
          </a:p>
          <a:p>
            <a:r>
              <a:rPr lang="ru-RU" dirty="0"/>
              <a:t>работа в помещении с нормальным микроклиматом (Б) – лаборанты, бухгалтеры и т. п.;</a:t>
            </a:r>
          </a:p>
          <a:p>
            <a:r>
              <a:rPr lang="ru-RU" dirty="0"/>
              <a:t>работа на открытом воздухе (О) – агроном, монтажник, инспектор ГИБДД и т. п.;</a:t>
            </a:r>
          </a:p>
          <a:p>
            <a:r>
              <a:rPr lang="ru-RU" dirty="0"/>
              <a:t>работа в необычных условиях (Н) – водолаз, высотник, шахтер, пожарный и т. п.;</a:t>
            </a:r>
          </a:p>
          <a:p>
            <a:r>
              <a:rPr lang="ru-RU" dirty="0"/>
              <a:t>работа в условиях повышенной ответственности (М) – воспитатель детсада, учитель, следователь и т. п.</a:t>
            </a:r>
          </a:p>
        </p:txBody>
      </p:sp>
    </p:spTree>
    <p:extLst>
      <p:ext uri="{BB962C8B-B14F-4D97-AF65-F5344CB8AC3E}">
        <p14:creationId xmlns:p14="http://schemas.microsoft.com/office/powerpoint/2010/main" val="423736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363272" cy="6141296"/>
          </a:xfrm>
        </p:spPr>
        <p:txBody>
          <a:bodyPr>
            <a:normAutofit fontScale="92500"/>
          </a:bodyPr>
          <a:lstStyle/>
          <a:p>
            <a:r>
              <a:rPr lang="ru-RU" dirty="0"/>
              <a:t>Выделенные четыре группы (яруса) признаков являются частично совпадающими, но не взаимоисключающими. Предложенная классификация позволяет, во-первых, дать обзорную схему карты мира профессий и, во-вторых, составить (используя условные литерные обозначения) примерную формулу определенной профессии.</a:t>
            </a:r>
          </a:p>
          <a:p>
            <a:endParaRPr lang="ru-RU" dirty="0"/>
          </a:p>
          <a:p>
            <a:r>
              <a:rPr lang="ru-RU" dirty="0"/>
              <a:t>Предложенная классификация предназначена не для того, чтобы разложить все профессии по своим ячейкам, а для определения их близости, общности по совокупности признаков. Эта задача, конечно, весьма условна, потому что большинство профессий характеризуется множеством разнотипных признаков. Но в любом сложном множестве, как отмечает Е. А. Климов, полезно проводить некоторые хотя бы ориентировочные различия и отождествления.</a:t>
            </a:r>
          </a:p>
        </p:txBody>
      </p:sp>
    </p:spTree>
    <p:extLst>
      <p:ext uri="{BB962C8B-B14F-4D97-AF65-F5344CB8AC3E}">
        <p14:creationId xmlns:p14="http://schemas.microsoft.com/office/powerpoint/2010/main" val="1975276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19256" cy="6141296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3.2 </a:t>
            </a:r>
            <a:r>
              <a:rPr lang="ru-RU" b="1" dirty="0"/>
              <a:t>Факторы, которые влияют на выбор профессии</a:t>
            </a:r>
          </a:p>
          <a:p>
            <a:endParaRPr lang="ru-RU" dirty="0"/>
          </a:p>
          <a:p>
            <a:r>
              <a:rPr lang="ru-RU" dirty="0"/>
              <a:t>     На выбор профессии, конечно же, оказывают влияние многие факторы. Среди этих факторов, как правило, самые сильные – мнение родителей, представление о себе, наличие способностей и особых личностных черт, а также практические соображения, продиктованные складывающимися обстоятельствами. Родители могут влиять на профессиональный выбор детей разными способами:</a:t>
            </a:r>
          </a:p>
          <a:p>
            <a:endParaRPr lang="ru-RU" dirty="0"/>
          </a:p>
          <a:p>
            <a:r>
              <a:rPr lang="ru-RU" dirty="0"/>
              <a:t>1.формируя определенные жизненные установки и ценности (например, «Ты должен всегда быть лидером!» или «Главное – это хорошо зарабатывать!»); </a:t>
            </a:r>
            <a:endParaRPr lang="ru-RU" dirty="0" smtClean="0"/>
          </a:p>
          <a:p>
            <a:r>
              <a:rPr lang="ru-RU" dirty="0" smtClean="0"/>
              <a:t>2.выступая </a:t>
            </a:r>
            <a:r>
              <a:rPr lang="ru-RU" dirty="0"/>
              <a:t>моделью определенного образа жизни (если и папа, и мама буквально горят на работе, то у ребенка складывается убеждение, что такое поведение является самым правильным); 3.навязывая собственное мнение («В нашей семье все были врачами, и ты тоже должен поступать в медицинский институт!»).</a:t>
            </a:r>
          </a:p>
        </p:txBody>
      </p:sp>
    </p:spTree>
    <p:extLst>
      <p:ext uri="{BB962C8B-B14F-4D97-AF65-F5344CB8AC3E}">
        <p14:creationId xmlns:p14="http://schemas.microsoft.com/office/powerpoint/2010/main" val="325036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8003232" cy="5925272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Другим очень важным фактором </a:t>
            </a:r>
            <a:r>
              <a:rPr lang="ru-RU" dirty="0" smtClean="0"/>
              <a:t>является представление </a:t>
            </a:r>
            <a:r>
              <a:rPr lang="ru-RU" dirty="0"/>
              <a:t>молодого человека о самом себе. Многие психологи полагают, что именно стремление к </a:t>
            </a:r>
            <a:r>
              <a:rPr lang="ru-RU" dirty="0" err="1"/>
              <a:t>самоактуализации</a:t>
            </a:r>
            <a:r>
              <a:rPr lang="ru-RU" dirty="0"/>
              <a:t>, то есть к наибольшему проявлению всех своих ресурсов и потенциалов, определяет выбор профессии. Так, например, юноша, полагающий, что он отличается любовью к риску и приключениям, может захотеть стать геологом, моряком или летчиком-испытателем.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А </a:t>
            </a:r>
            <a:r>
              <a:rPr lang="ru-RU" dirty="0"/>
              <a:t>девушка, считающая, что она обладает энергичностью, обаянием, умением общаться и другими привлекательными в глазах окружающих качествами, может попытаться найти себя в туристическом бизнесе. Возможно, именно </a:t>
            </a:r>
            <a:r>
              <a:rPr lang="ru-RU" dirty="0" err="1"/>
              <a:t>самоактуализация</a:t>
            </a:r>
            <a:r>
              <a:rPr lang="ru-RU" dirty="0"/>
              <a:t> является важнейшей и наивысшей потребностью человека, определяющей его жизнь и профессиональный путь. </a:t>
            </a:r>
          </a:p>
        </p:txBody>
      </p:sp>
    </p:spTree>
    <p:extLst>
      <p:ext uri="{BB962C8B-B14F-4D97-AF65-F5344CB8AC3E}">
        <p14:creationId xmlns:p14="http://schemas.microsoft.com/office/powerpoint/2010/main" val="22838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363272" cy="6213304"/>
          </a:xfrm>
        </p:spPr>
        <p:txBody>
          <a:bodyPr/>
          <a:lstStyle/>
          <a:p>
            <a:r>
              <a:rPr lang="ru-RU" b="1" dirty="0" smtClean="0"/>
              <a:t>3.3 </a:t>
            </a:r>
            <a:r>
              <a:rPr lang="ru-RU" b="1" dirty="0"/>
              <a:t>Какие профессии пользуются популярностью у молодёжи и почему?</a:t>
            </a:r>
          </a:p>
          <a:p>
            <a:endParaRPr lang="ru-RU" dirty="0"/>
          </a:p>
          <a:p>
            <a:r>
              <a:rPr lang="ru-RU" dirty="0"/>
              <a:t>     Чтобы быстро найти работу и правильно выбрать профиль обучения, нужно владеть самой свежей информацией. Цена товара на рынке определяется не только его качеством, но и соотношением спроса и предложения. Поэтому, например, мы не можем утверждать, что высшее образование – залог высокого заработка. В этой ситуации выпускники имеют относительно низкую конкурентоспособность на рынке труда, обусловленную недостатком профессиональных знаний и квалификации, отсутствием привычки к работе в соответствии с правилами работодателя.</a:t>
            </a:r>
          </a:p>
        </p:txBody>
      </p:sp>
    </p:spTree>
    <p:extLst>
      <p:ext uri="{BB962C8B-B14F-4D97-AF65-F5344CB8AC3E}">
        <p14:creationId xmlns:p14="http://schemas.microsoft.com/office/powerpoint/2010/main" val="147571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19256" cy="6213304"/>
          </a:xfrm>
        </p:spPr>
        <p:txBody>
          <a:bodyPr/>
          <a:lstStyle/>
          <a:p>
            <a:pPr marL="0" indent="0">
              <a:buNone/>
            </a:pPr>
            <a:r>
              <a:rPr lang="ru-RU" i="1" dirty="0" smtClean="0"/>
              <a:t>   «</a:t>
            </a:r>
            <a:r>
              <a:rPr lang="ru-RU" i="1" dirty="0"/>
              <a:t>Многие профессии, которые считались престижными, потеряли лидирующие позиции на рынке </a:t>
            </a:r>
            <a:r>
              <a:rPr lang="ru-RU" i="1" dirty="0" smtClean="0"/>
              <a:t>труда. Юристам</a:t>
            </a:r>
            <a:r>
              <a:rPr lang="ru-RU" i="1" dirty="0"/>
              <a:t>, экономистам и менеджерам очень сложно найти работу по специальности. Зато работодатели с руками и ногами готовы отхватить инженеров и учителей. Не хватает работяг с начальным и средним профобразованием. Профессии, которые пользуются наибольшим спросом: инженеры, программисты, учителя, работники городского хозяйства, продавцы, официанты, </a:t>
            </a:r>
            <a:r>
              <a:rPr lang="ru-RU" i="1" dirty="0" smtClean="0"/>
              <a:t>рабочие»  Д</a:t>
            </a:r>
            <a:r>
              <a:rPr lang="ru-RU" i="1" dirty="0"/>
              <a:t>. А. </a:t>
            </a:r>
            <a:r>
              <a:rPr lang="ru-RU" i="1" dirty="0" err="1"/>
              <a:t>Парнов</a:t>
            </a:r>
            <a:r>
              <a:rPr lang="ru-RU" i="1" dirty="0"/>
              <a:t>. «Кем быть? Секреты выбора профессии. Книга, с которой начинается карьера»</a:t>
            </a:r>
          </a:p>
        </p:txBody>
      </p:sp>
    </p:spTree>
    <p:extLst>
      <p:ext uri="{BB962C8B-B14F-4D97-AF65-F5344CB8AC3E}">
        <p14:creationId xmlns:p14="http://schemas.microsoft.com/office/powerpoint/2010/main" val="219603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075240" cy="6069288"/>
          </a:xfrm>
        </p:spPr>
        <p:txBody>
          <a:bodyPr>
            <a:normAutofit fontScale="92500"/>
          </a:bodyPr>
          <a:lstStyle/>
          <a:p>
            <a:r>
              <a:rPr lang="ru-RU" dirty="0"/>
              <a:t>Выделяют 3 группы наиболее востребованных профессий для экономики столичного региона.</a:t>
            </a:r>
          </a:p>
          <a:p>
            <a:endParaRPr lang="ru-RU" dirty="0"/>
          </a:p>
          <a:p>
            <a:r>
              <a:rPr lang="ru-RU" dirty="0"/>
              <a:t>Первая группа. Наиболее востребованными профессиями являются (из общего количества вакансий для рабочих) – строители, водители, слесари, повара, сварщики, аппаратчики (операторы), дворники (уборщики), электромеханики (электромонтажники), продавцы, подсобные рабочие, рабочие предприятий общественного питания, станочники.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При этом среди рабочих строительных специальностей преобладают плотники, столяры строительные, маляры, каменщики и штукатуры. При заявленном спросе на водителей – водители автомобиля, водители автобуса, водители трамвая, водители троллейбуса.</a:t>
            </a:r>
          </a:p>
        </p:txBody>
      </p:sp>
    </p:spTree>
    <p:extLst>
      <p:ext uri="{BB962C8B-B14F-4D97-AF65-F5344CB8AC3E}">
        <p14:creationId xmlns:p14="http://schemas.microsoft.com/office/powerpoint/2010/main" val="1291336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51344"/>
            <a:ext cx="820891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Вторая группа. Следующие десять менее востребованных профессий включают грузчиков, машинистов (бульдозера, крана, экскаватора), контролеров КПП, портных (швей), комплектовщиков (укладчиков-упаковщиков), контролеров ОТК, мойщиков посуды, наладчиков (станков, оборудования, приборов) и монтажников радиоэлектронной аппаратуры и приборов. </a:t>
            </a:r>
          </a:p>
          <a:p>
            <a:endParaRPr lang="ru-RU" sz="2400" dirty="0" smtClean="0"/>
          </a:p>
          <a:p>
            <a:r>
              <a:rPr lang="ru-RU" sz="2400" dirty="0" smtClean="0"/>
              <a:t>Третья группа наименее востребованных рабочих профессий. Сюда вошли контролеры-кассиры, рабочие зеленого строительства, кладовщики, курьеры (экспедиторы), рабочие организаций связи, помощники воспитателя, сборщики, няни, операторы ЭВМ, парикмахеры.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97885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260648"/>
            <a:ext cx="84249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Как выбрать работу с перспективой? Рассмотрим профессии, которые всегда будут востребованы.</a:t>
            </a:r>
          </a:p>
          <a:p>
            <a:endParaRPr lang="ru-RU" dirty="0" smtClean="0"/>
          </a:p>
          <a:p>
            <a:r>
              <a:rPr lang="ru-RU" b="1" i="1" dirty="0" smtClean="0"/>
              <a:t>Стоматолог. </a:t>
            </a:r>
            <a:r>
              <a:rPr lang="ru-RU" dirty="0" smtClean="0"/>
              <a:t>Зубы у людей болеть не перестанут. Одна из самых высокооплачиваемых специальностей сегодня.</a:t>
            </a:r>
          </a:p>
          <a:p>
            <a:r>
              <a:rPr lang="ru-RU" b="1" i="1" dirty="0" smtClean="0"/>
              <a:t>Врач. </a:t>
            </a:r>
            <a:r>
              <a:rPr lang="ru-RU" dirty="0" smtClean="0"/>
              <a:t>Но это не профессия, а образ жизни. </a:t>
            </a:r>
          </a:p>
          <a:p>
            <a:r>
              <a:rPr lang="ru-RU" b="1" i="1" dirty="0" smtClean="0"/>
              <a:t>Преподаватель. </a:t>
            </a:r>
            <a:r>
              <a:rPr lang="ru-RU" dirty="0" smtClean="0"/>
              <a:t>Но работа учителя одна из самых тяжелых психологически.</a:t>
            </a:r>
          </a:p>
          <a:p>
            <a:r>
              <a:rPr lang="ru-RU" b="1" i="1" dirty="0" smtClean="0"/>
              <a:t>Программист</a:t>
            </a:r>
            <a:r>
              <a:rPr lang="ru-RU" dirty="0" smtClean="0"/>
              <a:t>. В век компьютерных технологий точно не останетесь без работы.</a:t>
            </a:r>
          </a:p>
          <a:p>
            <a:r>
              <a:rPr lang="ru-RU" b="1" i="1" dirty="0" smtClean="0"/>
              <a:t>Повар. </a:t>
            </a:r>
            <a:r>
              <a:rPr lang="ru-RU" dirty="0" smtClean="0"/>
              <a:t>Люди всегда будут кушать.</a:t>
            </a:r>
          </a:p>
          <a:p>
            <a:r>
              <a:rPr lang="ru-RU" b="1" i="1" dirty="0" smtClean="0"/>
              <a:t>Продавец.</a:t>
            </a:r>
          </a:p>
          <a:p>
            <a:r>
              <a:rPr lang="ru-RU" b="1" i="1" dirty="0" smtClean="0"/>
              <a:t>Ветеринар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Весьма востребованы </a:t>
            </a:r>
            <a:r>
              <a:rPr lang="ru-RU" b="1" i="1" dirty="0" smtClean="0"/>
              <a:t>психологи. </a:t>
            </a:r>
            <a:r>
              <a:rPr lang="ru-RU" dirty="0" smtClean="0"/>
              <a:t>Они работают не только с пациентами. Их нанимают для набора кадров в крупные компании. Универсальная профессия по сути.</a:t>
            </a:r>
          </a:p>
          <a:p>
            <a:r>
              <a:rPr lang="ru-RU" dirty="0" smtClean="0"/>
              <a:t>Всегда не хватает </a:t>
            </a:r>
            <a:r>
              <a:rPr lang="ru-RU" b="1" i="1" dirty="0" smtClean="0"/>
              <a:t>водителей.</a:t>
            </a:r>
          </a:p>
          <a:p>
            <a:r>
              <a:rPr lang="ru-RU" b="1" i="1" dirty="0" smtClean="0"/>
              <a:t>Агроном.</a:t>
            </a:r>
          </a:p>
          <a:p>
            <a:r>
              <a:rPr lang="ru-RU" dirty="0" smtClean="0"/>
              <a:t>Каждой солидной фирме нужен </a:t>
            </a:r>
            <a:r>
              <a:rPr lang="ru-RU" b="1" i="1" dirty="0" smtClean="0"/>
              <a:t>бухгалтер. </a:t>
            </a:r>
            <a:r>
              <a:rPr lang="ru-RU" dirty="0" smtClean="0"/>
              <a:t>А это и частные предприятия, и государственные.</a:t>
            </a:r>
          </a:p>
          <a:p>
            <a:r>
              <a:rPr lang="ru-RU" b="1" i="1" dirty="0" smtClean="0"/>
              <a:t>Воспитатели.</a:t>
            </a:r>
          </a:p>
        </p:txBody>
      </p:sp>
    </p:spTree>
    <p:extLst>
      <p:ext uri="{BB962C8B-B14F-4D97-AF65-F5344CB8AC3E}">
        <p14:creationId xmlns:p14="http://schemas.microsoft.com/office/powerpoint/2010/main" val="1560852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16632"/>
            <a:ext cx="8219256" cy="6357320"/>
          </a:xfrm>
        </p:spPr>
        <p:txBody>
          <a:bodyPr>
            <a:normAutofit fontScale="92500"/>
          </a:bodyPr>
          <a:lstStyle/>
          <a:p>
            <a:endParaRPr lang="ru-RU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и этапы реализации проекта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……………………….  33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   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 реализации проекта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……………………………….....  36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   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Ожидаемые результаты и социальный эффект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……….…..   44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   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Перспективы дальнейшего развития проекта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……….……  50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Практическая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часть……………………………………….....   51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 58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11.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Литература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…………………………………………………..    60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0344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0334" y="188640"/>
            <a:ext cx="8064896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3</a:t>
            </a:r>
            <a:r>
              <a:rPr lang="ru-RU" b="1" dirty="0" smtClean="0"/>
              <a:t>.4 Как подростку определить свой жизненный путь</a:t>
            </a:r>
          </a:p>
          <a:p>
            <a:endParaRPr lang="ru-RU" dirty="0" smtClean="0"/>
          </a:p>
          <a:p>
            <a:r>
              <a:rPr lang="ru-RU" dirty="0" smtClean="0"/>
              <a:t>     Центральным новообразованием подросткового и юношеского возраста становится самоопределение : жизненное, личностное, социальное и профессиональное. Жизненное самоопределение – выработка человеком ценностей, целей, смысла жизни. Личностное самоопределение – определение себя как личности. Социальное самоопределение – выработка критериев общения и взаимодействия с другими людьми.</a:t>
            </a:r>
          </a:p>
          <a:p>
            <a:endParaRPr lang="ru-RU" dirty="0" smtClean="0"/>
          </a:p>
          <a:p>
            <a:r>
              <a:rPr lang="ru-RU" dirty="0" smtClean="0"/>
              <a:t>Профессиональное самоопределение – выбор профессии и формирование критериев профессионализма (вы решаете, кем быть и каким быть в своей будущей профессиональной и трудовой жизни). </a:t>
            </a:r>
          </a:p>
          <a:p>
            <a:endParaRPr lang="ru-RU" dirty="0" smtClean="0"/>
          </a:p>
          <a:p>
            <a:r>
              <a:rPr lang="ru-RU" dirty="0" smtClean="0"/>
              <a:t>Решить главные возрастные задачи в этот период – самоопределиться – человек должен сам. Постановка реальных целей и разработка планов по их реализации – очень важная способность, которая, в конце концов, гарантирует успех в жизни. Каждому человеку хочется, чтобы ему сопутствовал успех.</a:t>
            </a:r>
          </a:p>
          <a:p>
            <a:endParaRPr lang="ru-RU" dirty="0" smtClean="0"/>
          </a:p>
          <a:p>
            <a:r>
              <a:rPr lang="ru-RU" dirty="0" smtClean="0"/>
              <a:t>Успех – это последовательное достижение намеченных серьезных жизненных целей. Планируя свою жизнь, мы стремимся обеспечить целесообразное, полезное использование наших духовных сил.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0099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6167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Составление жизненного плана, определение некой стратегии жизни, предварительные наметки на будущее, существуют в ранней юности в основном в виде мечты, в лучшем случае – в виде установок, принятых решений, которые в дальнейшем подлежат осуществлению. Для того чтобы молодой человек мог более реально представить, осознать перспективы своего будущего, необходимо составить свой жизненный план.</a:t>
            </a:r>
          </a:p>
          <a:p>
            <a:endParaRPr lang="ru-RU" sz="2000" dirty="0" smtClean="0"/>
          </a:p>
          <a:p>
            <a:r>
              <a:rPr lang="ru-RU" sz="2000" dirty="0" smtClean="0"/>
              <a:t>Значение жизненного плана:</a:t>
            </a:r>
          </a:p>
          <a:p>
            <a:r>
              <a:rPr lang="ru-RU" sz="2000" dirty="0" smtClean="0"/>
              <a:t>-помогает отбирать из имеющихся в наличии средств те, которые могли бы дать результат наиболее соответствующий поставленной цели.</a:t>
            </a:r>
          </a:p>
          <a:p>
            <a:r>
              <a:rPr lang="ru-RU" sz="2000" dirty="0" smtClean="0"/>
              <a:t>-помогает установить последовательность использования этих средств.</a:t>
            </a:r>
          </a:p>
          <a:p>
            <a:r>
              <a:rPr lang="ru-RU" sz="2000" dirty="0" smtClean="0"/>
              <a:t>-помогает корректировать сроки и темпы исполнения операций на каждом этапе жизненного плана. Важным элементом жизненного плана личности является планирование будущей карьеры.</a:t>
            </a:r>
          </a:p>
          <a:p>
            <a:r>
              <a:rPr lang="ru-RU" sz="2000" dirty="0" smtClean="0"/>
              <a:t>Проектирование собственного профессионального жизненного пути – это серьезная задача. При ее решении следует учесть и </a:t>
            </a:r>
            <a:r>
              <a:rPr lang="ru-RU" sz="2000" smtClean="0"/>
              <a:t>ваши желания, </a:t>
            </a:r>
            <a:r>
              <a:rPr lang="ru-RU" sz="2000" dirty="0" smtClean="0"/>
              <a:t>и ваши способности, возможности, но, прежде всего, особенности рынка труда и характеристики профессий.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8703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8003232" cy="5853264"/>
          </a:xfrm>
        </p:spPr>
        <p:txBody>
          <a:bodyPr/>
          <a:lstStyle/>
          <a:p>
            <a:r>
              <a:rPr lang="ru-RU" dirty="0"/>
              <a:t> </a:t>
            </a:r>
            <a:r>
              <a:rPr lang="en-US" b="1" dirty="0" smtClean="0"/>
              <a:t>4</a:t>
            </a:r>
            <a:r>
              <a:rPr lang="ru-RU" b="1" dirty="0" smtClean="0"/>
              <a:t>. </a:t>
            </a:r>
            <a:r>
              <a:rPr lang="ru-RU" b="1" dirty="0"/>
              <a:t>Целевая аудитория</a:t>
            </a:r>
          </a:p>
          <a:p>
            <a:endParaRPr lang="ru-RU" dirty="0"/>
          </a:p>
          <a:p>
            <a:r>
              <a:rPr lang="ru-RU" dirty="0"/>
              <a:t>Обучающиеся с 7-9 класса общеобразовательного учреждения МБОУ «Средняя общеобразовательная школа </a:t>
            </a:r>
            <a:r>
              <a:rPr lang="ru-RU" dirty="0" smtClean="0"/>
              <a:t>№</a:t>
            </a:r>
            <a:r>
              <a:rPr lang="en-US" dirty="0" smtClean="0"/>
              <a:t>2</a:t>
            </a:r>
            <a:r>
              <a:rPr lang="ru-RU" dirty="0" smtClean="0"/>
              <a:t>»</a:t>
            </a:r>
            <a:r>
              <a:rPr lang="en-US" dirty="0" smtClean="0"/>
              <a:t> c</a:t>
            </a:r>
            <a:r>
              <a:rPr lang="ru-RU" dirty="0" smtClean="0"/>
              <a:t>.Раевский, </a:t>
            </a:r>
            <a:r>
              <a:rPr lang="ru-RU" dirty="0"/>
              <a:t>родители (законные представители).</a:t>
            </a:r>
          </a:p>
        </p:txBody>
      </p:sp>
    </p:spTree>
    <p:extLst>
      <p:ext uri="{BB962C8B-B14F-4D97-AF65-F5344CB8AC3E}">
        <p14:creationId xmlns:p14="http://schemas.microsoft.com/office/powerpoint/2010/main" val="1081640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91264" cy="621330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/>
              <a:t> </a:t>
            </a:r>
            <a:r>
              <a:rPr lang="ru-RU" b="1" dirty="0" smtClean="0"/>
              <a:t>5. </a:t>
            </a:r>
            <a:r>
              <a:rPr lang="ru-RU" b="1" dirty="0"/>
              <a:t>Сроки и этапы реализации проекта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I этап. Организационный (проектный) – </a:t>
            </a:r>
            <a:r>
              <a:rPr lang="ru-RU" dirty="0" smtClean="0"/>
              <a:t>2021 </a:t>
            </a:r>
            <a:r>
              <a:rPr lang="ru-RU" dirty="0"/>
              <a:t>- </a:t>
            </a:r>
            <a:r>
              <a:rPr lang="ru-RU" dirty="0" smtClean="0"/>
              <a:t>2022 </a:t>
            </a:r>
            <a:r>
              <a:rPr lang="ru-RU" dirty="0"/>
              <a:t>учебный год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Цель: подготовка условий </a:t>
            </a:r>
            <a:r>
              <a:rPr lang="ru-RU" dirty="0" err="1"/>
              <a:t>профориентационной</a:t>
            </a:r>
            <a:r>
              <a:rPr lang="ru-RU" dirty="0"/>
              <a:t> работы.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Задачи: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1. Изучить нормативную базу по </a:t>
            </a:r>
            <a:r>
              <a:rPr lang="ru-RU" dirty="0" err="1"/>
              <a:t>профориентационной</a:t>
            </a:r>
            <a:r>
              <a:rPr lang="ru-RU" dirty="0"/>
              <a:t> работе.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2. Разработать, обсудить и утвердить проект по профориентации обучающихся </a:t>
            </a:r>
            <a:r>
              <a:rPr lang="ru-RU" dirty="0" smtClean="0"/>
              <a:t> «</a:t>
            </a:r>
            <a:r>
              <a:rPr lang="ru-RU" dirty="0"/>
              <a:t>Время выбора»».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3. Проанализировать материально-технические, педагогические условия реализации проекта.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4. Подобрать диагностические методики по основным направлениям проекта.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5. Составить план по реализации проекта и ознакомить с ним участников.</a:t>
            </a:r>
          </a:p>
        </p:txBody>
      </p:sp>
    </p:spTree>
    <p:extLst>
      <p:ext uri="{BB962C8B-B14F-4D97-AF65-F5344CB8AC3E}">
        <p14:creationId xmlns:p14="http://schemas.microsoft.com/office/powerpoint/2010/main" val="322910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568952" cy="65527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II этап. </a:t>
            </a:r>
            <a:r>
              <a:rPr lang="ru-RU" dirty="0" err="1"/>
              <a:t>Деятельностный</a:t>
            </a:r>
            <a:r>
              <a:rPr lang="ru-RU" dirty="0"/>
              <a:t> (практический) – </a:t>
            </a:r>
            <a:r>
              <a:rPr lang="ru-RU" dirty="0" smtClean="0"/>
              <a:t>2022 </a:t>
            </a:r>
            <a:r>
              <a:rPr lang="ru-RU" dirty="0"/>
              <a:t>- </a:t>
            </a:r>
            <a:r>
              <a:rPr lang="ru-RU" dirty="0" smtClean="0"/>
              <a:t>2023 </a:t>
            </a:r>
            <a:r>
              <a:rPr lang="ru-RU" dirty="0"/>
              <a:t>годы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Цель: реализация проекта </a:t>
            </a:r>
            <a:r>
              <a:rPr lang="ru-RU" dirty="0" smtClean="0"/>
              <a:t> </a:t>
            </a:r>
            <a:r>
              <a:rPr lang="ru-RU" dirty="0"/>
              <a:t>«Время выбора»».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Задачи: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1. Отработать содержание деятельности (</a:t>
            </a:r>
            <a:r>
              <a:rPr lang="ru-RU" dirty="0" err="1"/>
              <a:t>профпробы</a:t>
            </a:r>
            <a:r>
              <a:rPr lang="ru-RU" dirty="0"/>
              <a:t>, мероприятия, конкурсы и т.д.), наиболее эффективные формы и методы воспитательного воздействия.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2. Оказание </a:t>
            </a:r>
            <a:r>
              <a:rPr lang="ru-RU" dirty="0" err="1"/>
              <a:t>профориентационной</a:t>
            </a:r>
            <a:r>
              <a:rPr lang="ru-RU" dirty="0"/>
              <a:t> поддержки обучающимся в процессе выбора профиля обучения и сферы будущей профессиональной деятельности.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3. Содействие профессиональному самоопределению, выработка у школьников сознательного отношения к труду.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4. Разработать методические рекомендации по профориентации.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5. Расширять и укреплять связи между общеобразовательными учреждениями и, средними и высшими образовательными учреждениями </a:t>
            </a:r>
            <a:r>
              <a:rPr lang="ru-RU" dirty="0" smtClean="0"/>
              <a:t>РБ, предприятиями РБ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6. </a:t>
            </a:r>
            <a:r>
              <a:rPr lang="ru-RU" dirty="0"/>
              <a:t>Проводить мониторинг реализации проекта.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7. </a:t>
            </a:r>
            <a:r>
              <a:rPr lang="ru-RU" dirty="0"/>
              <a:t>Принимать участие в экскурсиях в различные учебные учреждения и предприятия </a:t>
            </a:r>
            <a:r>
              <a:rPr lang="ru-RU" dirty="0" smtClean="0"/>
              <a:t>республики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256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404664"/>
            <a:ext cx="8219256" cy="606928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/>
              <a:t>III этап. Заключительный (аналитический) – </a:t>
            </a:r>
            <a:r>
              <a:rPr lang="ru-RU" dirty="0" smtClean="0"/>
              <a:t>2023 </a:t>
            </a:r>
            <a:r>
              <a:rPr lang="ru-RU" dirty="0"/>
              <a:t>- </a:t>
            </a:r>
            <a:r>
              <a:rPr lang="ru-RU" dirty="0" smtClean="0"/>
              <a:t>2024 </a:t>
            </a:r>
            <a:r>
              <a:rPr lang="ru-RU" dirty="0"/>
              <a:t>учебный год.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Цель: анализ итогов реализации проекта.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Задачи: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1. Обобщить результаты по </a:t>
            </a:r>
            <a:r>
              <a:rPr lang="ru-RU" dirty="0" err="1"/>
              <a:t>профориентационной</a:t>
            </a:r>
            <a:r>
              <a:rPr lang="ru-RU" dirty="0"/>
              <a:t> работе.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2. Провести коррекцию затруднений в реализации проекта.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3. Спланировать дальнейшую работу по профориентации с </a:t>
            </a:r>
            <a:r>
              <a:rPr lang="ru-RU" dirty="0" err="1"/>
              <a:t>учѐтом</a:t>
            </a:r>
            <a:r>
              <a:rPr lang="ru-RU" dirty="0"/>
              <a:t> полученных результатов.</a:t>
            </a:r>
          </a:p>
        </p:txBody>
      </p:sp>
    </p:spTree>
    <p:extLst>
      <p:ext uri="{BB962C8B-B14F-4D97-AF65-F5344CB8AC3E}">
        <p14:creationId xmlns:p14="http://schemas.microsoft.com/office/powerpoint/2010/main" val="1863911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67544" y="116632"/>
            <a:ext cx="7467600" cy="5997280"/>
          </a:xfrm>
        </p:spPr>
        <p:txBody>
          <a:bodyPr/>
          <a:lstStyle/>
          <a:p>
            <a:r>
              <a:rPr lang="ru-RU" b="1" dirty="0" smtClean="0"/>
              <a:t>6.План реализации проекта</a:t>
            </a:r>
          </a:p>
          <a:p>
            <a:endParaRPr lang="ru-RU" b="1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904750"/>
              </p:ext>
            </p:extLst>
          </p:nvPr>
        </p:nvGraphicFramePr>
        <p:xfrm>
          <a:off x="251520" y="620688"/>
          <a:ext cx="8712969" cy="5994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97426"/>
                <a:gridCol w="1818359"/>
                <a:gridCol w="2197184"/>
              </a:tblGrid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Мероприятия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Сроки</a:t>
                      </a:r>
                      <a:r>
                        <a:rPr lang="ru-RU" baseline="0" dirty="0" smtClean="0"/>
                        <a:t> проведения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Ответственные</a:t>
                      </a:r>
                      <a:endParaRPr lang="ru-RU" dirty="0"/>
                    </a:p>
                  </a:txBody>
                  <a:tcPr/>
                </a:tc>
              </a:tr>
              <a:tr h="433193">
                <a:tc gridSpan="3">
                  <a:txBody>
                    <a:bodyPr/>
                    <a:lstStyle/>
                    <a:p>
                      <a:r>
                        <a:rPr lang="ru-RU" b="1" dirty="0" smtClean="0"/>
                        <a:t>Организационный (проектный) этап – 2021– 2022учебный год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6719">
                <a:tc>
                  <a:txBody>
                    <a:bodyPr/>
                    <a:lstStyle/>
                    <a:p>
                      <a:r>
                        <a:rPr lang="ru-RU" dirty="0" smtClean="0"/>
                        <a:t>1. Разработка и утверждение проекта «Время выбора»»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сентябрь – октябрь,</a:t>
                      </a:r>
                    </a:p>
                    <a:p>
                      <a:r>
                        <a:rPr lang="ru-RU" dirty="0" smtClean="0"/>
                        <a:t>2021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зам. директора по УВР, педагог-психолог,</a:t>
                      </a:r>
                    </a:p>
                    <a:p>
                      <a:r>
                        <a:rPr lang="ru-RU" dirty="0" smtClean="0"/>
                        <a:t>методист</a:t>
                      </a:r>
                      <a:endParaRPr lang="ru-RU" dirty="0"/>
                    </a:p>
                  </a:txBody>
                  <a:tcPr/>
                </a:tc>
              </a:tr>
              <a:tr h="806719">
                <a:tc>
                  <a:txBody>
                    <a:bodyPr/>
                    <a:lstStyle/>
                    <a:p>
                      <a:r>
                        <a:rPr lang="ru-RU" dirty="0" smtClean="0"/>
                        <a:t>2. Создание банка данных об учебных заведениях и предприятиях РБ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ноябрь 2021г.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методист</a:t>
                      </a:r>
                      <a:endParaRPr lang="ru-RU" dirty="0"/>
                    </a:p>
                  </a:txBody>
                  <a:tcPr/>
                </a:tc>
              </a:tr>
              <a:tr h="806719">
                <a:tc>
                  <a:txBody>
                    <a:bodyPr/>
                    <a:lstStyle/>
                    <a:p>
                      <a:r>
                        <a:rPr lang="ru-RU" dirty="0" smtClean="0"/>
                        <a:t>3. Инструктивно-методическое совещание для педагогов по определению их роли в системе </a:t>
                      </a:r>
                      <a:r>
                        <a:rPr lang="ru-RU" dirty="0" err="1" smtClean="0"/>
                        <a:t>профориентационной</a:t>
                      </a:r>
                      <a:r>
                        <a:rPr lang="ru-RU" dirty="0" smtClean="0"/>
                        <a:t> работы с обучающимися и планирование деятельности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декабрь 2021г.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зам. </a:t>
                      </a:r>
                      <a:r>
                        <a:rPr lang="ru-RU" smtClean="0"/>
                        <a:t>директора по УВР</a:t>
                      </a:r>
                      <a:endParaRPr lang="ru-RU"/>
                    </a:p>
                  </a:txBody>
                  <a:tcPr/>
                </a:tc>
              </a:tr>
              <a:tr h="806719">
                <a:tc>
                  <a:txBody>
                    <a:bodyPr/>
                    <a:lstStyle/>
                    <a:p>
                      <a:r>
                        <a:rPr lang="ru-RU" dirty="0" smtClean="0"/>
                        <a:t>4. Разработка </a:t>
                      </a:r>
                      <a:r>
                        <a:rPr lang="ru-RU" dirty="0" err="1" smtClean="0"/>
                        <a:t>профпроб</a:t>
                      </a:r>
                      <a:r>
                        <a:rPr lang="ru-RU" dirty="0" smtClean="0"/>
                        <a:t>, мероприятий, конкурсов рекомендаций для педагогов по реализации </a:t>
                      </a:r>
                      <a:r>
                        <a:rPr lang="ru-RU" dirty="0" err="1" smtClean="0"/>
                        <a:t>профпроб</a:t>
                      </a:r>
                      <a:r>
                        <a:rPr lang="ru-RU" dirty="0" smtClean="0"/>
                        <a:t> обучающимся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январь-май 2022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педагоги,</a:t>
                      </a:r>
                    </a:p>
                    <a:p>
                      <a:r>
                        <a:rPr lang="ru-RU" dirty="0" smtClean="0"/>
                        <a:t>классные руководители</a:t>
                      </a:r>
                    </a:p>
                    <a:p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415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902187487"/>
              </p:ext>
            </p:extLst>
          </p:nvPr>
        </p:nvGraphicFramePr>
        <p:xfrm>
          <a:off x="179388" y="188643"/>
          <a:ext cx="8569326" cy="65419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6708"/>
                <a:gridCol w="1440160"/>
                <a:gridCol w="1872458"/>
              </a:tblGrid>
              <a:tr h="872653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5. Разработка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профпроб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, мероприятий, конкурсов рекомендаций для педагогов по реализации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профпроб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 обучающимся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</a:t>
                      </a:r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январь-май</a:t>
                      </a:r>
                      <a:r>
                        <a:rPr lang="ru-RU" b="0" baseline="0" dirty="0" smtClean="0">
                          <a:solidFill>
                            <a:schemeClr val="tx1"/>
                          </a:solidFill>
                        </a:rPr>
                        <a:t> 2022 г.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Педагоги, классные руководители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29847">
                <a:tc>
                  <a:txBody>
                    <a:bodyPr/>
                    <a:lstStyle/>
                    <a:p>
                      <a:r>
                        <a:rPr lang="ru-RU" dirty="0" smtClean="0"/>
                        <a:t>6. Подбор диагностического инструментария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январь -май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2022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педагог-психолог, классные руководители</a:t>
                      </a:r>
                      <a:endParaRPr lang="ru-RU" dirty="0"/>
                    </a:p>
                  </a:txBody>
                  <a:tcPr/>
                </a:tc>
              </a:tr>
              <a:tr h="1129847">
                <a:tc>
                  <a:txBody>
                    <a:bodyPr/>
                    <a:lstStyle/>
                    <a:p>
                      <a:r>
                        <a:rPr lang="ru-RU" dirty="0" smtClean="0"/>
                        <a:t>7. </a:t>
                      </a:r>
                      <a:r>
                        <a:rPr lang="ru-RU" dirty="0" err="1" smtClean="0"/>
                        <a:t>Вебинар</a:t>
                      </a:r>
                      <a:r>
                        <a:rPr lang="ru-RU" dirty="0" smtClean="0"/>
                        <a:t> «Диагностика </a:t>
                      </a:r>
                      <a:r>
                        <a:rPr lang="ru-RU" dirty="0" err="1" smtClean="0"/>
                        <a:t>сформированности</a:t>
                      </a:r>
                      <a:r>
                        <a:rPr lang="ru-RU" dirty="0" smtClean="0"/>
                        <a:t> профессионального самоопределении и социально-профессиональной адаптации обучающихся»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21.10.21г.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педагог-психолог, классный руководитель</a:t>
                      </a:r>
                      <a:endParaRPr lang="ru-RU" dirty="0"/>
                    </a:p>
                  </a:txBody>
                  <a:tcPr/>
                </a:tc>
              </a:tr>
              <a:tr h="1129847">
                <a:tc>
                  <a:txBody>
                    <a:bodyPr/>
                    <a:lstStyle/>
                    <a:p>
                      <a:r>
                        <a:rPr lang="ru-RU" dirty="0" smtClean="0"/>
                        <a:t>8. Круглый стол «Проблемы и перспективы развития системы профессиональной ориентации подростков и молодежи»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11.11.21г.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педагог-психолог, классный руководитель</a:t>
                      </a:r>
                      <a:endParaRPr lang="ru-RU" dirty="0"/>
                    </a:p>
                  </a:txBody>
                  <a:tcPr/>
                </a:tc>
              </a:tr>
              <a:tr h="1129847">
                <a:tc>
                  <a:txBody>
                    <a:bodyPr/>
                    <a:lstStyle/>
                    <a:p>
                      <a:r>
                        <a:rPr lang="ru-RU" dirty="0" smtClean="0"/>
                        <a:t>9. Круглый стол «Актуальные проблемы организации </a:t>
                      </a:r>
                      <a:r>
                        <a:rPr lang="ru-RU" dirty="0" err="1" smtClean="0"/>
                        <a:t>профориентационной</a:t>
                      </a:r>
                      <a:r>
                        <a:rPr lang="ru-RU" dirty="0" smtClean="0"/>
                        <a:t> работы на территории Кемеровской области и пути их решения»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24.01.22г.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педагог-психолог, классный руководитель</a:t>
                      </a:r>
                      <a:endParaRPr lang="ru-RU" dirty="0"/>
                    </a:p>
                  </a:txBody>
                  <a:tcPr/>
                </a:tc>
              </a:tr>
              <a:tr h="872653">
                <a:tc>
                  <a:txBody>
                    <a:bodyPr/>
                    <a:lstStyle/>
                    <a:p>
                      <a:r>
                        <a:rPr lang="ru-RU" dirty="0" smtClean="0"/>
                        <a:t>10. Заключение договоров с учреждениями, предприятиями РБ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течении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95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278217223"/>
              </p:ext>
            </p:extLst>
          </p:nvPr>
        </p:nvGraphicFramePr>
        <p:xfrm>
          <a:off x="179388" y="159077"/>
          <a:ext cx="8641083" cy="6302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580"/>
                <a:gridCol w="1656142"/>
                <a:gridCol w="2880361"/>
              </a:tblGrid>
              <a:tr h="356993"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ru-RU" dirty="0" err="1" smtClean="0">
                          <a:solidFill>
                            <a:schemeClr val="tx1"/>
                          </a:solidFill>
                        </a:rPr>
                        <a:t>Деятельностный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(практический) этап - 2022-2023 годы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6993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1.Презентация </a:t>
                      </a:r>
                      <a:r>
                        <a:rPr lang="ru-RU" dirty="0" err="1" smtClean="0"/>
                        <a:t>профпроб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56993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2. Реализация </a:t>
                      </a:r>
                      <a:r>
                        <a:rPr lang="ru-RU" dirty="0" err="1" smtClean="0"/>
                        <a:t>профпроб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6993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 </a:t>
                      </a:r>
                      <a:r>
                        <a:rPr lang="ru-RU" b="1" dirty="0" smtClean="0"/>
                        <a:t>Конкурсы по профориентации для учащихся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901981">
                <a:tc>
                  <a:txBody>
                    <a:bodyPr/>
                    <a:lstStyle/>
                    <a:p>
                      <a:r>
                        <a:rPr lang="ru-RU" dirty="0" smtClean="0"/>
                        <a:t>1. Конкурс поделок «Профессия моей жизни»</a:t>
                      </a:r>
                    </a:p>
                    <a:p>
                      <a:r>
                        <a:rPr lang="ru-RU" dirty="0" smtClean="0"/>
                        <a:t>Муниципальный 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согласно плану мероприятий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педагог-психолог, классные руководители</a:t>
                      </a:r>
                      <a:endParaRPr lang="ru-RU" dirty="0"/>
                    </a:p>
                  </a:txBody>
                  <a:tcPr/>
                </a:tc>
              </a:tr>
              <a:tr h="931873">
                <a:tc>
                  <a:txBody>
                    <a:bodyPr/>
                    <a:lstStyle/>
                    <a:p>
                      <a:r>
                        <a:rPr lang="ru-RU" dirty="0" smtClean="0"/>
                        <a:t>2. Конкурс «В океане профессий»</a:t>
                      </a:r>
                    </a:p>
                    <a:p>
                      <a:r>
                        <a:rPr lang="ru-RU" dirty="0" smtClean="0"/>
                        <a:t>Муниципальный этап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согласно плану мероприятий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педагог-психолог, классные руководители</a:t>
                      </a:r>
                      <a:endParaRPr lang="ru-RU" dirty="0"/>
                    </a:p>
                  </a:txBody>
                  <a:tcPr/>
                </a:tc>
              </a:tr>
              <a:tr h="896714">
                <a:tc>
                  <a:txBody>
                    <a:bodyPr/>
                    <a:lstStyle/>
                    <a:p>
                      <a:r>
                        <a:rPr lang="ru-RU" dirty="0" smtClean="0"/>
                        <a:t>3. Конкурс агитбригад «Путешествие в мир профессий»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согласно плану мероприятий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педагог-психолог, классные руководители</a:t>
                      </a:r>
                      <a:endParaRPr lang="ru-RU" dirty="0"/>
                    </a:p>
                  </a:txBody>
                  <a:tcPr/>
                </a:tc>
              </a:tr>
              <a:tr h="918418">
                <a:tc>
                  <a:txBody>
                    <a:bodyPr/>
                    <a:lstStyle/>
                    <a:p>
                      <a:r>
                        <a:rPr lang="ru-RU" dirty="0" smtClean="0"/>
                        <a:t>4. Выставка рисунков «Профессия моих родителей»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согласно плану мероприятий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педагог-психолог, классные руководители</a:t>
                      </a:r>
                    </a:p>
                  </a:txBody>
                  <a:tcPr/>
                </a:tc>
              </a:tr>
              <a:tr h="1160226">
                <a:tc>
                  <a:txBody>
                    <a:bodyPr/>
                    <a:lstStyle/>
                    <a:p>
                      <a:r>
                        <a:rPr lang="ru-RU" dirty="0" smtClean="0"/>
                        <a:t>5. Конкурс семейных презентаций «Трудовые династии».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согласно плану мероприятий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педагог-психолог, классные руководители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898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370780633"/>
              </p:ext>
            </p:extLst>
          </p:nvPr>
        </p:nvGraphicFramePr>
        <p:xfrm>
          <a:off x="250825" y="188911"/>
          <a:ext cx="8569326" cy="6518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9207"/>
                <a:gridCol w="144016"/>
                <a:gridCol w="1800200"/>
                <a:gridCol w="2015903"/>
              </a:tblGrid>
              <a:tr h="431777">
                <a:tc gridSpan="4"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Районные массовые мероприятия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19057">
                <a:tc>
                  <a:txBody>
                    <a:bodyPr/>
                    <a:lstStyle/>
                    <a:p>
                      <a:r>
                        <a:rPr lang="ru-RU" dirty="0" smtClean="0"/>
                        <a:t>1. Единый областной день профориентации, посвященный Дню знаний «Урок успеха: моя будущая профессия»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согласно плана районных мероприятий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педагог-психолог, классные руководители</a:t>
                      </a:r>
                      <a:endParaRPr lang="ru-RU" dirty="0"/>
                    </a:p>
                  </a:txBody>
                  <a:tcPr/>
                </a:tc>
              </a:tr>
              <a:tr h="819057">
                <a:tc>
                  <a:txBody>
                    <a:bodyPr/>
                    <a:lstStyle/>
                    <a:p>
                      <a:r>
                        <a:rPr lang="ru-RU" dirty="0" smtClean="0"/>
                        <a:t>2. </a:t>
                      </a:r>
                      <a:r>
                        <a:rPr lang="ru-RU" dirty="0" err="1" smtClean="0"/>
                        <a:t>Квест</a:t>
                      </a:r>
                      <a:r>
                        <a:rPr lang="ru-RU" dirty="0" smtClean="0"/>
                        <a:t> «Профессии моего села»</a:t>
                      </a:r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согласно плана районных мероприятий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педагоги-организаторы</a:t>
                      </a:r>
                      <a:endParaRPr lang="ru-RU" dirty="0"/>
                    </a:p>
                  </a:txBody>
                  <a:tcPr/>
                </a:tc>
              </a:tr>
              <a:tr h="417160">
                <a:tc gridSpan="4">
                  <a:txBody>
                    <a:bodyPr/>
                    <a:lstStyle/>
                    <a:p>
                      <a:r>
                        <a:rPr lang="ru-RU" b="1" dirty="0" smtClean="0"/>
                        <a:t>Работа с родителями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19057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1. Виртуальное родительское собрание «Подросток выбирает профессию»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октябрь,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2023-2</a:t>
                      </a:r>
                      <a:r>
                        <a:rPr lang="ru-RU" baseline="0" dirty="0" smtClean="0"/>
                        <a:t>024</a:t>
                      </a:r>
                      <a:r>
                        <a:rPr lang="ru-RU" dirty="0" smtClean="0"/>
                        <a:t>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педагог-психолог, классные руководители</a:t>
                      </a:r>
                      <a:endParaRPr lang="ru-RU" dirty="0"/>
                    </a:p>
                  </a:txBody>
                  <a:tcPr/>
                </a:tc>
              </a:tr>
              <a:tr h="819057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2. Онлайн-конференция «Роль семьи в правильном выборе профессии».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апрель,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2023-2024г.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педагог-психолог, классные руководители</a:t>
                      </a:r>
                      <a:endParaRPr lang="ru-RU" dirty="0"/>
                    </a:p>
                  </a:txBody>
                  <a:tcPr/>
                </a:tc>
              </a:tr>
              <a:tr h="819057"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3. Цикл лекториев для родителей о профессиональном самоопределении школьников, рекламных роликов вузов, колледжей</a:t>
                      </a:r>
                      <a:r>
                        <a:rPr lang="ru-RU" baseline="0" dirty="0" smtClean="0"/>
                        <a:t> РБ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ежегодно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педагог-психолог, классные руководители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231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363272" cy="640871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1. </a:t>
            </a:r>
            <a:r>
              <a:rPr lang="ru-RU" b="1" dirty="0"/>
              <a:t>Актуальность и социальная значимость проекта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      Проект "Время выбора </a:t>
            </a:r>
            <a:r>
              <a:rPr lang="ru-RU" dirty="0" smtClean="0"/>
              <a:t>" </a:t>
            </a:r>
            <a:r>
              <a:rPr lang="ru-RU" dirty="0"/>
              <a:t>рассчитан на то, чтобы помочь подростку выбрать свой профессиональный путь, ведь каждый подросток задается вопросом: "Кем быть?", - и от ответа на него во многом зависит будущее человека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    </a:t>
            </a:r>
            <a:r>
              <a:rPr lang="ru-RU" dirty="0"/>
              <a:t>Сегодня это тема космического масштаба. Поговорим о том, как школа помогает в выборе профессии. На какие варианты </a:t>
            </a:r>
            <a:r>
              <a:rPr lang="ru-RU" dirty="0" err="1"/>
              <a:t>профориентационной</a:t>
            </a:r>
            <a:r>
              <a:rPr lang="ru-RU" dirty="0"/>
              <a:t> помощи может рассчитывать обычный школьник? И что он может сделать, чтобы эту помощь получить? Дадим свой ответ на вопрос, а кто отвечает за профориентацию подростка сейчас</a:t>
            </a:r>
            <a:r>
              <a:rPr lang="ru-RU" dirty="0" smtClean="0"/>
              <a:t>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В </a:t>
            </a:r>
            <a:r>
              <a:rPr lang="ru-RU" dirty="0"/>
              <a:t>проекте на тему "Время выбора </a:t>
            </a:r>
            <a:r>
              <a:rPr lang="ru-RU" dirty="0" smtClean="0"/>
              <a:t>" </a:t>
            </a:r>
            <a:r>
              <a:rPr lang="ru-RU" dirty="0"/>
              <a:t>дается развернутое определение понятия "профессия", а также приводит классификацию профессий. В проекте подробно изучено состояние образовательной системы в Российской Федерации, а также установлены факторы, которые чаще всего влияют на выбор подростком будущей профессии.</a:t>
            </a:r>
          </a:p>
        </p:txBody>
      </p:sp>
    </p:spTree>
    <p:extLst>
      <p:ext uri="{BB962C8B-B14F-4D97-AF65-F5344CB8AC3E}">
        <p14:creationId xmlns:p14="http://schemas.microsoft.com/office/powerpoint/2010/main" val="363353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331792657"/>
              </p:ext>
            </p:extLst>
          </p:nvPr>
        </p:nvGraphicFramePr>
        <p:xfrm>
          <a:off x="250825" y="188910"/>
          <a:ext cx="8569326" cy="63364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7199"/>
                <a:gridCol w="1872208"/>
                <a:gridCol w="2159919"/>
              </a:tblGrid>
              <a:tr h="1111655"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4.Индивидуальные консультации с родителями по вопросу выбора профессий обучающимися, </a:t>
                      </a:r>
                      <a:r>
                        <a:rPr lang="ru-RU" b="0" dirty="0" err="1" smtClean="0">
                          <a:solidFill>
                            <a:schemeClr val="tx1"/>
                          </a:solidFill>
                        </a:rPr>
                        <a:t>профпроб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ежегодно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педагог-психолог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111655">
                <a:tc>
                  <a:txBody>
                    <a:bodyPr/>
                    <a:lstStyle/>
                    <a:p>
                      <a:r>
                        <a:rPr lang="ru-RU" dirty="0" smtClean="0"/>
                        <a:t>5. Встречи обучающимся с родителям -представителями различных профессий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ежегодно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зам. директора по УВР</a:t>
                      </a:r>
                      <a:endParaRPr lang="ru-RU" dirty="0"/>
                    </a:p>
                  </a:txBody>
                  <a:tcPr/>
                </a:tc>
              </a:tr>
              <a:tr h="1111655">
                <a:tc>
                  <a:txBody>
                    <a:bodyPr/>
                    <a:lstStyle/>
                    <a:p>
                      <a:r>
                        <a:rPr lang="ru-RU" dirty="0" smtClean="0"/>
                        <a:t>6. Привлечение родителей к участию в проведении экскурсий обучающихся на предприятия и учебные заведения РБ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ежегодно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зам. директора по УВР</a:t>
                      </a:r>
                      <a:endParaRPr lang="ru-RU" dirty="0"/>
                    </a:p>
                  </a:txBody>
                  <a:tcPr/>
                </a:tc>
              </a:tr>
              <a:tr h="778158">
                <a:tc>
                  <a:txBody>
                    <a:bodyPr/>
                    <a:lstStyle/>
                    <a:p>
                      <a:r>
                        <a:rPr lang="ru-RU" dirty="0" smtClean="0"/>
                        <a:t>7. Проведение родительских собраний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ежегодно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зам. директора по УВР</a:t>
                      </a:r>
                      <a:endParaRPr lang="ru-RU" dirty="0"/>
                    </a:p>
                  </a:txBody>
                  <a:tcPr/>
                </a:tc>
              </a:tr>
              <a:tr h="1111655">
                <a:tc>
                  <a:txBody>
                    <a:bodyPr/>
                    <a:lstStyle/>
                    <a:p>
                      <a:r>
                        <a:rPr lang="ru-RU" dirty="0" smtClean="0"/>
                        <a:t>8. Привлечение родителей к оформлению </a:t>
                      </a:r>
                      <a:r>
                        <a:rPr lang="ru-RU" dirty="0" err="1" smtClean="0"/>
                        <a:t>профориентационных</a:t>
                      </a:r>
                      <a:r>
                        <a:rPr lang="ru-RU" dirty="0" smtClean="0"/>
                        <a:t> стендов, к организации экскурсий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ежегодно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педагог-психолог,</a:t>
                      </a:r>
                    </a:p>
                    <a:p>
                      <a:r>
                        <a:rPr lang="ru-RU" dirty="0" smtClean="0"/>
                        <a:t>классные руководители</a:t>
                      </a:r>
                      <a:endParaRPr lang="ru-RU" dirty="0"/>
                    </a:p>
                  </a:txBody>
                  <a:tcPr/>
                </a:tc>
              </a:tr>
              <a:tr h="1111655">
                <a:tc>
                  <a:txBody>
                    <a:bodyPr/>
                    <a:lstStyle/>
                    <a:p>
                      <a:r>
                        <a:rPr lang="ru-RU" dirty="0" smtClean="0"/>
                        <a:t>9. Подготовка рекомендаций родителям по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возникшим проблемам профориентации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 мере необходимости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79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88347096"/>
              </p:ext>
            </p:extLst>
          </p:nvPr>
        </p:nvGraphicFramePr>
        <p:xfrm>
          <a:off x="107950" y="260350"/>
          <a:ext cx="8640762" cy="62499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162"/>
                <a:gridCol w="1872208"/>
                <a:gridCol w="1296392"/>
              </a:tblGrid>
              <a:tr h="396670">
                <a:tc gridSpan="3"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chemeClr val="tx1"/>
                          </a:solidFill>
                        </a:rPr>
                        <a:t>Работа с педагогами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89260">
                <a:tc>
                  <a:txBody>
                    <a:bodyPr/>
                    <a:lstStyle/>
                    <a:p>
                      <a:r>
                        <a:rPr lang="ru-RU" dirty="0" smtClean="0"/>
                        <a:t>Цикл семинаров для педагогов по теме «</a:t>
                      </a:r>
                      <a:r>
                        <a:rPr lang="ru-RU" dirty="0" err="1" smtClean="0"/>
                        <a:t>Профоринтационная</a:t>
                      </a:r>
                      <a:r>
                        <a:rPr lang="ru-RU" dirty="0" smtClean="0"/>
                        <a:t> работа в МБОУ СОШ</a:t>
                      </a:r>
                    </a:p>
                    <a:p>
                      <a:r>
                        <a:rPr lang="ru-RU" dirty="0" smtClean="0"/>
                        <a:t>№2»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согласно плана методической работы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методист</a:t>
                      </a:r>
                      <a:endParaRPr lang="ru-RU" dirty="0"/>
                    </a:p>
                  </a:txBody>
                  <a:tcPr/>
                </a:tc>
              </a:tr>
              <a:tr h="2729458">
                <a:tc>
                  <a:txBody>
                    <a:bodyPr/>
                    <a:lstStyle/>
                    <a:p>
                      <a:r>
                        <a:rPr lang="ru-RU" dirty="0" smtClean="0"/>
                        <a:t>Работа методических объединений педагогов по рассмотрению вопросов методики </a:t>
                      </a:r>
                      <a:r>
                        <a:rPr lang="ru-RU" dirty="0" err="1" smtClean="0"/>
                        <a:t>профориентационной</a:t>
                      </a:r>
                      <a:r>
                        <a:rPr lang="ru-RU" dirty="0" smtClean="0"/>
                        <a:t> работы, обмен опытом ее проведения: «Подготовка обучающихся к компетентному выбору профессии»; «Система </a:t>
                      </a:r>
                      <a:r>
                        <a:rPr lang="ru-RU" dirty="0" err="1" smtClean="0"/>
                        <a:t>профориентационной</a:t>
                      </a:r>
                      <a:r>
                        <a:rPr lang="ru-RU" dirty="0" smtClean="0"/>
                        <a:t> работы в МБОУ СОШ№2», «Психологическая и социальная обусловленность выбора профессии старшеклассниками»; «Методы работы с родителями по вопросу выбора профессии»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согласно плана методической работы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методист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616329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Профконсультации</a:t>
                      </a:r>
                      <a:r>
                        <a:rPr lang="ru-RU" dirty="0" smtClean="0"/>
                        <a:t> по изучению личности школьника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 мере </a:t>
                      </a:r>
                      <a:r>
                        <a:rPr lang="ru-RU" dirty="0" err="1" smtClean="0"/>
                        <a:t>необ</a:t>
                      </a:r>
                      <a:r>
                        <a:rPr lang="ru-RU" dirty="0" smtClean="0"/>
                        <a:t>-ходимости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</a:t>
                      </a:r>
                      <a:endParaRPr lang="ru-RU" dirty="0"/>
                    </a:p>
                  </a:txBody>
                  <a:tcPr/>
                </a:tc>
              </a:tr>
              <a:tr h="1189260">
                <a:tc>
                  <a:txBody>
                    <a:bodyPr/>
                    <a:lstStyle/>
                    <a:p>
                      <a:r>
                        <a:rPr lang="ru-RU" dirty="0" smtClean="0"/>
                        <a:t>Составление отчетности педагогами о проделанной работе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конец учебного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зам. директора по УВР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038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782423430"/>
              </p:ext>
            </p:extLst>
          </p:nvPr>
        </p:nvGraphicFramePr>
        <p:xfrm>
          <a:off x="179388" y="115888"/>
          <a:ext cx="8569326" cy="6481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724"/>
                <a:gridCol w="1440160"/>
                <a:gridCol w="1728442"/>
              </a:tblGrid>
              <a:tr h="474386"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Консультации  психолога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002279">
                <a:tc>
                  <a:txBody>
                    <a:bodyPr/>
                    <a:lstStyle/>
                    <a:p>
                      <a:r>
                        <a:rPr lang="ru-RU" dirty="0" smtClean="0"/>
                        <a:t>1. «Найди свое дело» – анкетирование и консультация по профессиональной ориентации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 графику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</a:t>
                      </a:r>
                      <a:endParaRPr lang="ru-RU" dirty="0"/>
                    </a:p>
                  </a:txBody>
                  <a:tcPr/>
                </a:tc>
              </a:tr>
              <a:tr h="970930">
                <a:tc>
                  <a:txBody>
                    <a:bodyPr/>
                    <a:lstStyle/>
                    <a:p>
                      <a:r>
                        <a:rPr lang="ru-RU" dirty="0" smtClean="0"/>
                        <a:t>2. Диагностика учащихся с целью выявления профессиональной направленности.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 графику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</a:t>
                      </a:r>
                      <a:endParaRPr lang="ru-RU" dirty="0"/>
                    </a:p>
                  </a:txBody>
                  <a:tcPr/>
                </a:tc>
              </a:tr>
              <a:tr h="442222">
                <a:tc gridSpan="3">
                  <a:txBody>
                    <a:bodyPr/>
                    <a:lstStyle/>
                    <a:p>
                      <a:r>
                        <a:rPr lang="ru-RU" b="1" dirty="0" smtClean="0"/>
                        <a:t>Мониторинг качества </a:t>
                      </a:r>
                      <a:r>
                        <a:rPr lang="ru-RU" b="1" dirty="0" err="1" smtClean="0"/>
                        <a:t>профориентационной</a:t>
                      </a:r>
                      <a:r>
                        <a:rPr lang="ru-RU" b="1" dirty="0" smtClean="0"/>
                        <a:t> работы</a:t>
                      </a:r>
                      <a:endParaRPr lang="ru-RU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97216">
                <a:tc>
                  <a:txBody>
                    <a:bodyPr/>
                    <a:lstStyle/>
                    <a:p>
                      <a:r>
                        <a:rPr lang="ru-RU" dirty="0" smtClean="0"/>
                        <a:t>1. Анкетирование обучающихся по выяснению уровня удовлетворенности проводимой работы в школе по профориентации.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197216">
                <a:tc>
                  <a:txBody>
                    <a:bodyPr/>
                    <a:lstStyle/>
                    <a:p>
                      <a:r>
                        <a:rPr lang="ru-RU" dirty="0" smtClean="0"/>
                        <a:t>2. Анализ участия в конкурсах, выставках по профориентации, уровня проведения мероприятий со школьниками.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  <a:tr h="1197216">
                <a:tc>
                  <a:txBody>
                    <a:bodyPr/>
                    <a:lstStyle/>
                    <a:p>
                      <a:r>
                        <a:rPr lang="ru-RU" dirty="0" smtClean="0"/>
                        <a:t>3. Анализ работы с родителями и партнерами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Май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Педагог-психолог</a:t>
                      </a:r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1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43029377"/>
              </p:ext>
            </p:extLst>
          </p:nvPr>
        </p:nvGraphicFramePr>
        <p:xfrm>
          <a:off x="250825" y="188909"/>
          <a:ext cx="8497887" cy="6447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69247"/>
                <a:gridCol w="1440160"/>
                <a:gridCol w="2088480"/>
              </a:tblGrid>
              <a:tr h="503787">
                <a:tc gridSpan="3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Заключительный (аналитический) этап - 2023-2024 учебный год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11515">
                <a:tc>
                  <a:txBody>
                    <a:bodyPr/>
                    <a:lstStyle/>
                    <a:p>
                      <a:r>
                        <a:rPr lang="ru-RU" dirty="0" smtClean="0"/>
                        <a:t>1. Проведение анализа результатов профориентации за 2023– 2024 г.(вопросы трудоустройства и поступления в проф. учебные заведения, выпускников 9 класса, в вузы выпускников 11 класса)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сентябрь-октябрь,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2023г.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зам. директора по УВР, педагог-психолог, методист</a:t>
                      </a:r>
                      <a:endParaRPr lang="ru-RU" dirty="0"/>
                    </a:p>
                  </a:txBody>
                  <a:tcPr/>
                </a:tc>
              </a:tr>
              <a:tr h="1111515">
                <a:tc>
                  <a:txBody>
                    <a:bodyPr/>
                    <a:lstStyle/>
                    <a:p>
                      <a:r>
                        <a:rPr lang="ru-RU" dirty="0" smtClean="0"/>
                        <a:t>2. Коррекция затруднений в реализации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ноябрь – декабрь,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2024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зам. директора по УВР, педагог-психолог, методист</a:t>
                      </a:r>
                      <a:endParaRPr lang="ru-RU" dirty="0"/>
                    </a:p>
                  </a:txBody>
                  <a:tcPr/>
                </a:tc>
              </a:tr>
              <a:tr h="1111515">
                <a:tc>
                  <a:txBody>
                    <a:bodyPr/>
                    <a:lstStyle/>
                    <a:p>
                      <a:r>
                        <a:rPr lang="ru-RU" dirty="0" smtClean="0"/>
                        <a:t>3. Планирование дальнейшей работы по профориентации с </a:t>
                      </a:r>
                      <a:r>
                        <a:rPr lang="ru-RU" dirty="0" err="1" smtClean="0"/>
                        <a:t>учѐтом</a:t>
                      </a:r>
                      <a:r>
                        <a:rPr lang="ru-RU" dirty="0" smtClean="0"/>
                        <a:t> полученных результатов.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январь – май, 2024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зам. директора по УВР, педагог-психолог, методист</a:t>
                      </a:r>
                      <a:endParaRPr lang="ru-RU" dirty="0"/>
                    </a:p>
                  </a:txBody>
                  <a:tcPr/>
                </a:tc>
              </a:tr>
              <a:tr h="853752">
                <a:tc>
                  <a:txBody>
                    <a:bodyPr/>
                    <a:lstStyle/>
                    <a:p>
                      <a:r>
                        <a:rPr lang="ru-RU" dirty="0" smtClean="0"/>
                        <a:t>4. Освещение результатов проекта на официальном сайте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октябрь,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2024 г.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администратор сайта</a:t>
                      </a:r>
                      <a:endParaRPr lang="ru-RU" dirty="0"/>
                    </a:p>
                  </a:txBody>
                  <a:tcPr/>
                </a:tc>
              </a:tr>
              <a:tr h="1111515">
                <a:tc>
                  <a:txBody>
                    <a:bodyPr/>
                    <a:lstStyle/>
                    <a:p>
                      <a:r>
                        <a:rPr lang="ru-RU" dirty="0" smtClean="0"/>
                        <a:t>5. Обобщение и распространение опыта по </a:t>
                      </a:r>
                      <a:r>
                        <a:rPr lang="ru-RU" dirty="0" err="1" smtClean="0"/>
                        <a:t>профориентационной</a:t>
                      </a:r>
                      <a:r>
                        <a:rPr lang="ru-RU" dirty="0" smtClean="0"/>
                        <a:t> работе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течении</a:t>
                      </a:r>
                      <a:r>
                        <a:rPr lang="ru-RU" baseline="0" dirty="0" smtClean="0"/>
                        <a:t> года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зам. директора по УВР, педагог-психолог, методист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0881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496944" cy="655272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 </a:t>
            </a:r>
            <a:r>
              <a:rPr lang="ru-RU" b="1" dirty="0" smtClean="0"/>
              <a:t>7. </a:t>
            </a:r>
            <a:r>
              <a:rPr lang="ru-RU" b="1" dirty="0"/>
              <a:t>Ожидаемые результаты и социальный эффект</a:t>
            </a:r>
          </a:p>
          <a:p>
            <a:endParaRPr lang="ru-RU" dirty="0"/>
          </a:p>
          <a:p>
            <a:r>
              <a:rPr lang="ru-RU" dirty="0"/>
              <a:t>       Одним из важнейшего условия реализации проекта является прогнозирование и анализ ее результативности и степень эффективности. Диагностические исследования позволяют зафиксировать начальный уровень, текущие изменения в ходе реализации образовательных, воспитательных и развивающих задач, а также прогнозировать результат и вовремя вносить корректировки в технологии освоения профессионального выбора и ориентации.</a:t>
            </a:r>
          </a:p>
          <a:p>
            <a:endParaRPr lang="ru-RU" dirty="0"/>
          </a:p>
          <a:p>
            <a:r>
              <a:rPr lang="ru-RU" dirty="0"/>
              <a:t>Диагностический инструментарии проекта </a:t>
            </a:r>
            <a:r>
              <a:rPr lang="ru-RU" dirty="0" smtClean="0"/>
              <a:t>«</a:t>
            </a:r>
            <a:r>
              <a:rPr lang="ru-RU" dirty="0"/>
              <a:t>Время выбора»»: тест для отслеживания эффективности освоения обучающимися образовательной деятельности по проекту, тест М.Ф. Шевченко «Определение темперамента»; методика </a:t>
            </a:r>
            <a:r>
              <a:rPr lang="ru-RU" dirty="0" err="1"/>
              <a:t>Дембо</a:t>
            </a:r>
            <a:r>
              <a:rPr lang="ru-RU" dirty="0"/>
              <a:t>-Рубинштейн «Самооценка»; методика Т. </a:t>
            </a:r>
            <a:r>
              <a:rPr lang="ru-RU" dirty="0" err="1"/>
              <a:t>Элерса</a:t>
            </a:r>
            <a:r>
              <a:rPr lang="ru-RU" dirty="0"/>
              <a:t> «Мотивация к успеху, мотивация к избеганию неудач»; тест-опросник </a:t>
            </a:r>
            <a:r>
              <a:rPr lang="ru-RU" dirty="0" err="1"/>
              <a:t>Шмишека</a:t>
            </a:r>
            <a:r>
              <a:rPr lang="ru-RU" dirty="0"/>
              <a:t> «Выявление акцентуаций»; личностный опросник Г. </a:t>
            </a:r>
            <a:r>
              <a:rPr lang="ru-RU" dirty="0" err="1"/>
              <a:t>Айзенка</a:t>
            </a:r>
            <a:r>
              <a:rPr lang="ru-RU" dirty="0"/>
              <a:t>, методика А.П. Чернявская «Готовность к выбору профессии».</a:t>
            </a:r>
          </a:p>
        </p:txBody>
      </p:sp>
    </p:spTree>
    <p:extLst>
      <p:ext uri="{BB962C8B-B14F-4D97-AF65-F5344CB8AC3E}">
        <p14:creationId xmlns:p14="http://schemas.microsoft.com/office/powerpoint/2010/main" val="145117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188640"/>
            <a:ext cx="8496944" cy="655272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Формы работы:</a:t>
            </a:r>
          </a:p>
          <a:p>
            <a:r>
              <a:rPr lang="ru-RU" dirty="0"/>
              <a:t>– справочно-информационные индивидуальные и групповые консультации (содержание, профессионально важные качества, квалификационные требования, медицинские противопоказания, пути получения профессий и специальностей, рынок труда);</a:t>
            </a:r>
          </a:p>
          <a:p>
            <a:r>
              <a:rPr lang="ru-RU" dirty="0"/>
              <a:t>– индивидуальные и групповые консультации по вопросам выбора профессии, профиля обучения, планирования профессиональной карьеры;</a:t>
            </a:r>
          </a:p>
          <a:p>
            <a:r>
              <a:rPr lang="ru-RU" dirty="0"/>
              <a:t>– уроки, факультативные занятия, классные часы, внеклассные мероприятия;</a:t>
            </a:r>
          </a:p>
          <a:p>
            <a:r>
              <a:rPr lang="ru-RU" dirty="0"/>
              <a:t>– просмотр и обсуждение кинофильмов, изучение произведений литературы и изобразительного искусства, в том числе о профессиях и людях труда, работа с электронными образовательными ресурсами;</a:t>
            </a:r>
          </a:p>
          <a:p>
            <a:r>
              <a:rPr lang="ru-RU" dirty="0"/>
              <a:t>– экскурсии на предприятия, в организации профессионального образования;</a:t>
            </a:r>
          </a:p>
          <a:p>
            <a:r>
              <a:rPr lang="ru-RU" dirty="0"/>
              <a:t>– активизирующие методы профориентации (игры, тренинги, конкурсы и т.д.);</a:t>
            </a:r>
          </a:p>
          <a:p>
            <a:r>
              <a:rPr lang="ru-RU" dirty="0"/>
              <a:t>– проектная и исследовательская деятельность;</a:t>
            </a:r>
          </a:p>
          <a:p>
            <a:r>
              <a:rPr lang="ru-RU" dirty="0"/>
              <a:t>– участие в </a:t>
            </a:r>
            <a:r>
              <a:rPr lang="ru-RU" dirty="0" err="1"/>
              <a:t>профориентационных</a:t>
            </a:r>
            <a:r>
              <a:rPr lang="ru-RU" dirty="0"/>
              <a:t> мероприятиях различного уровня организации (школьных, городских и т.д.);</a:t>
            </a:r>
          </a:p>
          <a:p>
            <a:r>
              <a:rPr lang="ru-RU" dirty="0"/>
              <a:t>– профессиональные пробы;</a:t>
            </a:r>
          </a:p>
        </p:txBody>
      </p:sp>
    </p:spTree>
    <p:extLst>
      <p:ext uri="{BB962C8B-B14F-4D97-AF65-F5344CB8AC3E}">
        <p14:creationId xmlns:p14="http://schemas.microsoft.com/office/powerpoint/2010/main" val="260884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332656"/>
            <a:ext cx="8424936" cy="6336704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Тест по соционике</a:t>
            </a:r>
          </a:p>
          <a:p>
            <a:pPr marL="0" indent="0">
              <a:buNone/>
            </a:pPr>
            <a:r>
              <a:rPr lang="ru-RU" dirty="0"/>
              <a:t>Начать лучше с него. Он позволяет определить тип личности. Вы поймете, имеете склонность к гуманитарным или точным наукам. Также тест определяет, интроверт вы или экстраверт. Экстраверты нуждаются в общении. А для интровертов комфортнее общение один на один. Работа с людьми в аудитории будет их угнетать. Важный фактор в выборе профессии. Тип личности — это черта, которая всегда будет с вами. Тест по соционике откроет личность с другой стороны.</a:t>
            </a:r>
          </a:p>
          <a:p>
            <a:endParaRPr lang="ru-RU" dirty="0"/>
          </a:p>
          <a:p>
            <a:r>
              <a:rPr lang="ru-RU" b="1" dirty="0"/>
              <a:t>Опросник </a:t>
            </a:r>
            <a:r>
              <a:rPr lang="ru-RU" b="1" dirty="0" err="1"/>
              <a:t>Голланда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Необычный, но точный тест. В таблице размещены 42 пары профессий. Выбирайте ту, что которая нравится больше. По ответам будет определен тип вашей личности.</a:t>
            </a:r>
          </a:p>
          <a:p>
            <a:pPr marL="0" indent="0">
              <a:buNone/>
            </a:pPr>
            <a:r>
              <a:rPr lang="ru-RU" dirty="0" smtClean="0"/>
              <a:t>Каждому </a:t>
            </a:r>
            <a:r>
              <a:rPr lang="ru-RU" dirty="0"/>
              <a:t>типу подходят свои специальности. Именно в этих сферах вы сможете достичь успеха.</a:t>
            </a:r>
          </a:p>
        </p:txBody>
      </p:sp>
    </p:spTree>
    <p:extLst>
      <p:ext uri="{BB962C8B-B14F-4D97-AF65-F5344CB8AC3E}">
        <p14:creationId xmlns:p14="http://schemas.microsoft.com/office/powerpoint/2010/main" val="27809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496944" cy="6408712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Методика Климова</a:t>
            </a:r>
          </a:p>
          <a:p>
            <a:pPr marL="0" indent="0">
              <a:buNone/>
            </a:pPr>
            <a:r>
              <a:rPr lang="ru-RU" dirty="0"/>
              <a:t>«Не могу выбрать профессию» — скорее, отговорка, нежели реальная проблема. Следующим тестом будет определение склонности к роду деятельности. Методика Климова позволит определить вас в одну из категорий</a:t>
            </a:r>
            <a:r>
              <a:rPr lang="ru-RU" dirty="0" smtClean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человек-человек;</a:t>
            </a:r>
          </a:p>
          <a:p>
            <a:pPr marL="0" indent="0">
              <a:buNone/>
            </a:pPr>
            <a:r>
              <a:rPr lang="ru-RU" dirty="0"/>
              <a:t>человек-природа;</a:t>
            </a:r>
          </a:p>
          <a:p>
            <a:pPr marL="0" indent="0">
              <a:buNone/>
            </a:pPr>
            <a:r>
              <a:rPr lang="ru-RU" dirty="0"/>
              <a:t>человек-художественный образ;</a:t>
            </a:r>
          </a:p>
          <a:p>
            <a:pPr marL="0" indent="0">
              <a:buNone/>
            </a:pPr>
            <a:r>
              <a:rPr lang="ru-RU" dirty="0"/>
              <a:t>человек-техника;</a:t>
            </a:r>
          </a:p>
          <a:p>
            <a:pPr marL="0" indent="0">
              <a:buNone/>
            </a:pPr>
            <a:r>
              <a:rPr lang="ru-RU" dirty="0"/>
              <a:t>человек-знаковая система.</a:t>
            </a:r>
          </a:p>
          <a:p>
            <a:r>
              <a:rPr lang="ru-RU" b="1" dirty="0"/>
              <a:t>Матрица выбора профессии</a:t>
            </a:r>
          </a:p>
          <a:p>
            <a:pPr marL="0" indent="0">
              <a:buNone/>
            </a:pPr>
            <a:r>
              <a:rPr lang="ru-RU" dirty="0"/>
              <a:t>Еще один тип тестирования, который стоит пройти всем, кто ищет ответ на вопрос: «Какую профессию выбрать». Матрица работает по принципу таблицы. Вы выбираете сначала то, с чем хотелось бы работать, а потом то, в каком направлении хотелось бы работать. Находите пересечение и получаете результат: профессии, соответствующие тому и другому. Объяснение сложное, но на деле все элементарно. Пройдите тест, и получите готовые варианты.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57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568952" cy="64807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Планируемые результаты: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1. повышение молодежи к труду;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2. оказание адресной психологической помощи обучающимся ОУ </a:t>
            </a:r>
            <a:r>
              <a:rPr lang="ru-RU" dirty="0" err="1" smtClean="0"/>
              <a:t>Альшеевского</a:t>
            </a:r>
            <a:r>
              <a:rPr lang="ru-RU" dirty="0" smtClean="0"/>
              <a:t> </a:t>
            </a:r>
            <a:r>
              <a:rPr lang="ru-RU" dirty="0"/>
              <a:t>района в осознанном выборе будущей профессии;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3. обучение подростков основным принципам построения профессиональной карьеры;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4. ориентированность учащихся на реализацию собственных замыслов в реальных социальных условиях;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5. ориентированность выпускника в поле возможностей профессионального выбора в условиях реального и потенциального рынка труда и образования в пределах </a:t>
            </a:r>
            <a:r>
              <a:rPr lang="ru-RU" dirty="0" smtClean="0"/>
              <a:t>РБ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6. </a:t>
            </a:r>
            <a:r>
              <a:rPr lang="ru-RU" dirty="0" err="1"/>
              <a:t>сформированность</a:t>
            </a:r>
            <a:r>
              <a:rPr lang="ru-RU" dirty="0"/>
              <a:t> мотивационно-</a:t>
            </a:r>
            <a:r>
              <a:rPr lang="ru-RU" dirty="0" err="1"/>
              <a:t>потребностной</a:t>
            </a:r>
            <a:r>
              <a:rPr lang="ru-RU" dirty="0"/>
              <a:t> сферы личности, наличие развитых интересов, склонностей и способностей;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7. профессиональное самоопределение выпускника </a:t>
            </a:r>
            <a:r>
              <a:rPr lang="ru-RU" dirty="0" smtClean="0"/>
              <a:t>школы; получение </a:t>
            </a:r>
            <a:r>
              <a:rPr lang="ru-RU" dirty="0"/>
              <a:t>профессии.</a:t>
            </a:r>
          </a:p>
        </p:txBody>
      </p:sp>
    </p:spTree>
    <p:extLst>
      <p:ext uri="{BB962C8B-B14F-4D97-AF65-F5344CB8AC3E}">
        <p14:creationId xmlns:p14="http://schemas.microsoft.com/office/powerpoint/2010/main" val="164943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332656"/>
            <a:ext cx="8496944" cy="6336704"/>
          </a:xfrm>
        </p:spPr>
        <p:txBody>
          <a:bodyPr>
            <a:normAutofit fontScale="92500"/>
          </a:bodyPr>
          <a:lstStyle/>
          <a:p>
            <a:r>
              <a:rPr lang="ru-RU" dirty="0"/>
              <a:t>Показатели эффективности работы на данном этапе:</a:t>
            </a:r>
          </a:p>
          <a:p>
            <a:r>
              <a:rPr lang="ru-RU" dirty="0"/>
              <a:t>– формирование устойчивой потребности в труде (самообслуживание, оказание помощи окружающим, участие в общественно полезных мероприятиях) и выражении оценки результатов труда;</a:t>
            </a:r>
          </a:p>
          <a:p>
            <a:r>
              <a:rPr lang="ru-RU" dirty="0"/>
              <a:t>– развитие навыков сотрудничества со сверстниками и взрослыми в различных социальных ситуациях;</a:t>
            </a:r>
          </a:p>
          <a:p>
            <a:r>
              <a:rPr lang="ru-RU" dirty="0"/>
              <a:t>-осознание обучающимися своих личностных особенностей, интересов и склонностей;</a:t>
            </a:r>
          </a:p>
          <a:p>
            <a:r>
              <a:rPr lang="ru-RU" dirty="0"/>
              <a:t>-реалистичная самооценка;</a:t>
            </a:r>
          </a:p>
          <a:p>
            <a:r>
              <a:rPr lang="ru-RU" dirty="0"/>
              <a:t>– развитие навыков самостоятельного поиска информации о профессиях и организациях профессионального образования;</a:t>
            </a:r>
          </a:p>
          <a:p>
            <a:r>
              <a:rPr lang="ru-RU" dirty="0"/>
              <a:t>– знание факторов, значимых для выбора профессии и специальности;</a:t>
            </a:r>
          </a:p>
          <a:p>
            <a:r>
              <a:rPr lang="ru-RU" dirty="0"/>
              <a:t>– способность анализировать условия, необходимые и достаточные для достижения профессиональных целей.</a:t>
            </a:r>
          </a:p>
        </p:txBody>
      </p:sp>
    </p:spTree>
    <p:extLst>
      <p:ext uri="{BB962C8B-B14F-4D97-AF65-F5344CB8AC3E}">
        <p14:creationId xmlns:p14="http://schemas.microsoft.com/office/powerpoint/2010/main" val="132111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363272" cy="62133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    Также </a:t>
            </a:r>
            <a:r>
              <a:rPr lang="ru-RU" dirty="0"/>
              <a:t>в проекте о будущей профессии выпускника представлен перечень профессий, которые пользуются популярностью среди молодежи, и объясняется, почему так. В рамках проекта "Время выбора профессии" разработали специальное тестирование, ответы на которое могут помочь выпускнику школы определиться со специальностью,  на которою они хотят выучиться.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          Профессиональная ориентация - это комплекс действий для выявления у человека склонностей и талантов к </a:t>
            </a:r>
            <a:r>
              <a:rPr lang="ru-RU" dirty="0" err="1"/>
              <a:t>определѐнным</a:t>
            </a:r>
            <a:r>
              <a:rPr lang="ru-RU" dirty="0"/>
              <a:t> видам профессиональной деятельности, а также система действий, направленных на помощь в выборе карьерного пути людям всех возрастов.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 smtClean="0"/>
              <a:t>    В </a:t>
            </a:r>
            <a:r>
              <a:rPr lang="ru-RU" dirty="0"/>
              <a:t>образовательных учреждениях любого уровня, будь то школа или высшее учебное заведение, профориентацией занимались всегда, но в последнее время особое внимание уделяется этому направлению работы, появляются новые проекты на федеральном, областном и муниципальном уровнях.</a:t>
            </a:r>
          </a:p>
        </p:txBody>
      </p:sp>
    </p:spTree>
    <p:extLst>
      <p:ext uri="{BB962C8B-B14F-4D97-AF65-F5344CB8AC3E}">
        <p14:creationId xmlns:p14="http://schemas.microsoft.com/office/powerpoint/2010/main" val="274307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260648"/>
            <a:ext cx="8568952" cy="6480720"/>
          </a:xfrm>
        </p:spPr>
        <p:txBody>
          <a:bodyPr>
            <a:normAutofit lnSpcReduction="10000"/>
          </a:bodyPr>
          <a:lstStyle/>
          <a:p>
            <a:r>
              <a:rPr lang="ru-RU" dirty="0"/>
              <a:t> </a:t>
            </a:r>
            <a:r>
              <a:rPr lang="ru-RU" b="1" dirty="0" smtClean="0"/>
              <a:t>8. </a:t>
            </a:r>
            <a:r>
              <a:rPr lang="ru-RU" b="1" dirty="0"/>
              <a:t>Перспективы дальнейшего развития проекта</a:t>
            </a:r>
          </a:p>
          <a:p>
            <a:endParaRPr lang="ru-RU" dirty="0"/>
          </a:p>
          <a:p>
            <a:r>
              <a:rPr lang="ru-RU" dirty="0"/>
              <a:t>1. Обобщение и распространение лучшего опыта </a:t>
            </a:r>
            <a:r>
              <a:rPr lang="ru-RU" dirty="0" err="1"/>
              <a:t>профориентационной</a:t>
            </a:r>
            <a:r>
              <a:rPr lang="ru-RU" dirty="0"/>
              <a:t> работы в городе, области.</a:t>
            </a:r>
          </a:p>
          <a:p>
            <a:endParaRPr lang="ru-RU" dirty="0"/>
          </a:p>
          <a:p>
            <a:r>
              <a:rPr lang="ru-RU" dirty="0"/>
              <a:t>2. Расширение воспитательного пространства города за счет реализации эффективных форм, технологий </a:t>
            </a:r>
            <a:r>
              <a:rPr lang="ru-RU" dirty="0" err="1"/>
              <a:t>профориентационной</a:t>
            </a:r>
            <a:r>
              <a:rPr lang="ru-RU" dirty="0"/>
              <a:t> работы.</a:t>
            </a:r>
          </a:p>
          <a:p>
            <a:endParaRPr lang="ru-RU" dirty="0"/>
          </a:p>
          <a:p>
            <a:r>
              <a:rPr lang="ru-RU" dirty="0"/>
              <a:t>3. Увеличение спектра и количества </a:t>
            </a:r>
            <a:r>
              <a:rPr lang="ru-RU" dirty="0" err="1"/>
              <a:t>профпроб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dirty="0"/>
              <a:t>4. Привлечение большего числа детей, подростков и молодежи к </a:t>
            </a:r>
            <a:r>
              <a:rPr lang="ru-RU" dirty="0" err="1"/>
              <a:t>профориентационной</a:t>
            </a:r>
            <a:r>
              <a:rPr lang="ru-RU" dirty="0"/>
              <a:t> деятельности.</a:t>
            </a:r>
          </a:p>
          <a:p>
            <a:endParaRPr lang="ru-RU" dirty="0"/>
          </a:p>
          <a:p>
            <a:r>
              <a:rPr lang="ru-RU" dirty="0"/>
              <a:t>5. Укрепление социального партнерства со специалистами учреждений, организаций </a:t>
            </a:r>
            <a:r>
              <a:rPr lang="ru-RU" dirty="0" smtClean="0"/>
              <a:t>республики.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322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136904" cy="5940152"/>
          </a:xfrm>
        </p:spPr>
        <p:txBody>
          <a:bodyPr>
            <a:normAutofit/>
          </a:bodyPr>
          <a:lstStyle/>
          <a:p>
            <a:r>
              <a:rPr lang="ru-RU" b="1" dirty="0"/>
              <a:t>9</a:t>
            </a:r>
            <a:r>
              <a:rPr lang="ru-RU" b="1" dirty="0" smtClean="0"/>
              <a:t>. </a:t>
            </a:r>
            <a:r>
              <a:rPr lang="ru-RU" b="1" dirty="0"/>
              <a:t>Практическая часть. Тестирование</a:t>
            </a:r>
            <a:r>
              <a:rPr lang="ru-RU" b="1" dirty="0" smtClean="0"/>
              <a:t>.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Чтобы помочь подростку определить свой жизненный путь, было проведено тестирование. В тесте 10 вопросов. Количество человек, которые прошли тест составило 100 человек. По результату каждого вопроса составлялась диаграмма. В ходе моего тестирования хотелось узнать, на что опирались при выборе профессии. Правильный ли выбор они сделали и не совершили ли ошибку.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96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6632"/>
            <a:ext cx="6336704" cy="324036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356992"/>
            <a:ext cx="6336704" cy="3384376"/>
          </a:xfrm>
        </p:spPr>
      </p:pic>
    </p:spTree>
    <p:extLst>
      <p:ext uri="{BB962C8B-B14F-4D97-AF65-F5344CB8AC3E}">
        <p14:creationId xmlns:p14="http://schemas.microsoft.com/office/powerpoint/2010/main" val="2758215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0"/>
            <a:ext cx="5616624" cy="3284984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284984"/>
            <a:ext cx="5616624" cy="3456384"/>
          </a:xfrm>
        </p:spPr>
      </p:pic>
    </p:spTree>
    <p:extLst>
      <p:ext uri="{BB962C8B-B14F-4D97-AF65-F5344CB8AC3E}">
        <p14:creationId xmlns:p14="http://schemas.microsoft.com/office/powerpoint/2010/main" val="1504317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5116"/>
            <a:ext cx="5688632" cy="3465891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3439384"/>
            <a:ext cx="5688632" cy="3384376"/>
          </a:xfrm>
        </p:spPr>
      </p:pic>
    </p:spTree>
    <p:extLst>
      <p:ext uri="{BB962C8B-B14F-4D97-AF65-F5344CB8AC3E}">
        <p14:creationId xmlns:p14="http://schemas.microsoft.com/office/powerpoint/2010/main" val="45320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0"/>
            <a:ext cx="5904656" cy="3429000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429000"/>
            <a:ext cx="5976664" cy="3429000"/>
          </a:xfrm>
        </p:spPr>
      </p:pic>
    </p:spTree>
    <p:extLst>
      <p:ext uri="{BB962C8B-B14F-4D97-AF65-F5344CB8AC3E}">
        <p14:creationId xmlns:p14="http://schemas.microsoft.com/office/powerpoint/2010/main" val="3397615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0"/>
            <a:ext cx="5904656" cy="3140968"/>
          </a:xfrm>
        </p:spPr>
      </p:pic>
      <p:pic>
        <p:nvPicPr>
          <p:cNvPr id="6" name="Объект 5"/>
          <p:cNvPicPr>
            <a:picLocks noGrp="1" noChangeAspect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140968"/>
            <a:ext cx="5904656" cy="3717032"/>
          </a:xfrm>
        </p:spPr>
      </p:pic>
    </p:spTree>
    <p:extLst>
      <p:ext uri="{BB962C8B-B14F-4D97-AF65-F5344CB8AC3E}">
        <p14:creationId xmlns:p14="http://schemas.microsoft.com/office/powerpoint/2010/main" val="122807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7931224" cy="6141296"/>
          </a:xfrm>
        </p:spPr>
        <p:txBody>
          <a:bodyPr/>
          <a:lstStyle/>
          <a:p>
            <a:r>
              <a:rPr lang="ru-RU" dirty="0"/>
              <a:t>По результатам моего тестирования можно сделать вывод, что профессия должна отвечать интересам человека, но выбор профессии должен быть обоснован и тем, насколько человек по своим индивидуально-психологическим качествам отвечает требованиям профессии. Прежде всего для детей. Уже с начальной школы, понимая важность проблемы, проводя различные творческие работы, опросы, беседы определять личностные качества и жизненные ориентиры ребёнка.</a:t>
            </a:r>
          </a:p>
        </p:txBody>
      </p:sp>
    </p:spTree>
    <p:extLst>
      <p:ext uri="{BB962C8B-B14F-4D97-AF65-F5344CB8AC3E}">
        <p14:creationId xmlns:p14="http://schemas.microsoft.com/office/powerpoint/2010/main" val="110088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424936" cy="666936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10. </a:t>
            </a:r>
            <a:r>
              <a:rPr lang="ru-RU" b="1" dirty="0"/>
              <a:t>Заключение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В результате нашего проекта мы пришли к следующим выводам: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Профессия – род человеческой деятельности, требующий специальных знаний и навыков в той или иной области, которые человек приобретает в результате обучения, теоретической и практической подготовки, а также опыта, получаемого в процессе работы.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Выбор профессии надо начинать осуществлять за несколько лет до поступления в профессиональное учебное заведение, так как у школьника будет возможность попробовать себя в интересующих сферах деятельности в качестве волонтера, во время летнего трудоустройства. Также основы выбора профессии закладываются, когда ребенок отдает предпочтение различным кружкам, спортивным секциям, факультативным занятиям.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Жизнь показывает, что в случае правильного выбора молодым человеком профессии в выигрыше оказывается не только общество, получившее активного, целеустремленного деятеля общественного производства, но, главное — личность, испытывающая удовлетворение и получающая широкие возможности для самореализации.</a:t>
            </a:r>
          </a:p>
        </p:txBody>
      </p:sp>
    </p:spTree>
    <p:extLst>
      <p:ext uri="{BB962C8B-B14F-4D97-AF65-F5344CB8AC3E}">
        <p14:creationId xmlns:p14="http://schemas.microsoft.com/office/powerpoint/2010/main" val="74070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19256" cy="614129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Трудовая биография каждого человека складывается по-разному. Но люди чувствуют себя хорошо, здоровы и счастливы, если занимаются делом, которое им по душе и соответствует их способностям. Значит, каждому человеку очень важно найти свое место в трудовой жизни, используя личные качества, способности, ценности, ориентации.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Творческий созидательный труд — главный источник всех богатств, которыми владеет общество и сама личность. Выбирая профессию, каждый молодой человек или девушка должны осознавать, что они проектируют не только свою судьбу, но и формируют общество, его экономику.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dirty="0"/>
              <a:t>И главное никогда не падать духом. Из любой ситуации всегда есть выход. Главное верить и знать, что не от успехов в школе зависит, будешь ты успешным или нет, а от самого человека. Поэтому если вы плохо учились в школе, не думайте что из вас ничего хорошего в жизни не получится. Если вы захотите вы сможете добиться большего, нежели ваши одноклассники, которые учились только на пятёрки.</a:t>
            </a:r>
          </a:p>
        </p:txBody>
      </p:sp>
    </p:spTree>
    <p:extLst>
      <p:ext uri="{BB962C8B-B14F-4D97-AF65-F5344CB8AC3E}">
        <p14:creationId xmlns:p14="http://schemas.microsoft.com/office/powerpoint/2010/main" val="41695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188640"/>
            <a:ext cx="8219256" cy="6285312"/>
          </a:xfrm>
        </p:spPr>
        <p:txBody>
          <a:bodyPr/>
          <a:lstStyle/>
          <a:p>
            <a:r>
              <a:rPr lang="ru-RU" b="1" dirty="0"/>
              <a:t>По закону…</a:t>
            </a:r>
          </a:p>
          <a:p>
            <a:pPr marL="0" indent="0">
              <a:buNone/>
            </a:pPr>
            <a:r>
              <a:rPr lang="ru-RU" dirty="0" smtClean="0"/>
              <a:t>     Чтобы </a:t>
            </a:r>
            <a:r>
              <a:rPr lang="ru-RU" dirty="0"/>
              <a:t>разобраться, кто и за что отвечает в школьной профориентации, заглянем в законодательство: Федеральный закон об образовании, профессиональный стандарт для педагога-психолога и </a:t>
            </a:r>
            <a:r>
              <a:rPr lang="ru-RU" dirty="0" err="1"/>
              <a:t>ФГОСы</a:t>
            </a:r>
            <a:r>
              <a:rPr lang="ru-RU" dirty="0"/>
              <a:t> (Федеральные государственные образовательные стандарты), которые регламентирует требования к образовательному процессу.</a:t>
            </a:r>
          </a:p>
          <a:p>
            <a:pPr marL="0" indent="0">
              <a:buNone/>
            </a:pPr>
            <a:r>
              <a:rPr lang="ru-RU" dirty="0" smtClean="0"/>
              <a:t>    В </a:t>
            </a:r>
            <a:r>
              <a:rPr lang="ru-RU" dirty="0"/>
              <a:t>Федеральном законе об образовании (N 273-ФЗ от 29 декабря 2012 </a:t>
            </a:r>
            <a:r>
              <a:rPr lang="ru-RU" dirty="0" smtClean="0"/>
              <a:t>года ред.30.12.21) </a:t>
            </a:r>
            <a:r>
              <a:rPr lang="ru-RU" dirty="0"/>
              <a:t>о профориентации говорится в Ст.42 и Ст.66. В этих статьях сказано, что одна из целей школьного образования - это профориентация, подготовка к самостоятельному жизненному выбору и началу профессиональной деятельности.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53384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188640"/>
            <a:ext cx="8496944" cy="655272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/>
              <a:t>11. </a:t>
            </a:r>
            <a:r>
              <a:rPr lang="ru-RU" b="1" dirty="0"/>
              <a:t>Список литературы</a:t>
            </a:r>
          </a:p>
          <a:p>
            <a:endParaRPr lang="ru-RU" dirty="0"/>
          </a:p>
          <a:p>
            <a:r>
              <a:rPr lang="ru-RU" dirty="0"/>
              <a:t>1. Балакирева Э.В. Старшеклассники в поле профессионального выбора: педагогический профиль // СПб, 2005, 96 с.</a:t>
            </a:r>
          </a:p>
          <a:p>
            <a:endParaRPr lang="ru-RU" dirty="0"/>
          </a:p>
          <a:p>
            <a:r>
              <a:rPr lang="ru-RU" dirty="0"/>
              <a:t>2. </a:t>
            </a:r>
            <a:r>
              <a:rPr lang="ru-RU" dirty="0" err="1"/>
              <a:t>Бендюков</a:t>
            </a:r>
            <a:r>
              <a:rPr lang="ru-RU" dirty="0"/>
              <a:t> М.А., Соломин И.Л., </a:t>
            </a:r>
            <a:r>
              <a:rPr lang="ru-RU" dirty="0" err="1"/>
              <a:t>Ясюкова</a:t>
            </a:r>
            <a:r>
              <a:rPr lang="ru-RU" dirty="0"/>
              <a:t> Л.А. Твой компас на рынке труда //СПб, 2002, 364</a:t>
            </a:r>
          </a:p>
          <a:p>
            <a:endParaRPr lang="ru-RU" dirty="0"/>
          </a:p>
          <a:p>
            <a:r>
              <a:rPr lang="ru-RU" dirty="0"/>
              <a:t>3. </a:t>
            </a:r>
            <a:r>
              <a:rPr lang="ru-RU" dirty="0" err="1"/>
              <a:t>Головей</a:t>
            </a:r>
            <a:r>
              <a:rPr lang="ru-RU" dirty="0"/>
              <a:t> Л.А., Рыбалко Е.Ф. Практикум по возрастной психологии //СПб, 2006, 688 с.</a:t>
            </a:r>
          </a:p>
          <a:p>
            <a:endParaRPr lang="ru-RU" dirty="0"/>
          </a:p>
          <a:p>
            <a:r>
              <a:rPr lang="ru-RU" dirty="0"/>
              <a:t>4. Гурова Е.В., </a:t>
            </a:r>
            <a:r>
              <a:rPr lang="ru-RU" dirty="0" err="1"/>
              <a:t>Голерова</a:t>
            </a:r>
            <a:r>
              <a:rPr lang="ru-RU" dirty="0"/>
              <a:t> О.А. </a:t>
            </a:r>
            <a:r>
              <a:rPr lang="ru-RU" dirty="0" err="1"/>
              <a:t>Профориентационная</a:t>
            </a:r>
            <a:r>
              <a:rPr lang="ru-RU" dirty="0"/>
              <a:t> работа в школе (методическое пособие)// М., 2007, 95 с.</a:t>
            </a:r>
          </a:p>
          <a:p>
            <a:endParaRPr lang="ru-RU" dirty="0"/>
          </a:p>
          <a:p>
            <a:r>
              <a:rPr lang="ru-RU" dirty="0"/>
              <a:t>5. Дик Н.Ф. Лучшие профильные классные часы в школе «Моя будущая профессия» //Р-на-Дону, 2007, 314 с.</a:t>
            </a:r>
          </a:p>
          <a:p>
            <a:endParaRPr lang="ru-RU" dirty="0"/>
          </a:p>
          <a:p>
            <a:r>
              <a:rPr lang="ru-RU" dirty="0"/>
              <a:t>6. </a:t>
            </a:r>
            <a:r>
              <a:rPr lang="ru-RU" dirty="0" err="1"/>
              <a:t>Елькина</a:t>
            </a:r>
            <a:r>
              <a:rPr lang="ru-RU" dirty="0"/>
              <a:t>, О. Ю. Волшебный компас в Океане профессий: Тетрадь творческих заданий для учащихся 1 – 2 классов [Текст] / О. Ю. </a:t>
            </a:r>
            <a:r>
              <a:rPr lang="ru-RU" dirty="0" err="1"/>
              <a:t>Елькина</a:t>
            </a:r>
            <a:r>
              <a:rPr lang="ru-RU" dirty="0"/>
              <a:t>. – 2-е изд. – Новокузнецк: Изд-во </a:t>
            </a:r>
            <a:r>
              <a:rPr lang="ru-RU" dirty="0" err="1"/>
              <a:t>КузГПА</a:t>
            </a:r>
            <a:r>
              <a:rPr lang="ru-RU" dirty="0"/>
              <a:t>, 2004. – 32 с.</a:t>
            </a:r>
          </a:p>
        </p:txBody>
      </p:sp>
    </p:spTree>
    <p:extLst>
      <p:ext uri="{BB962C8B-B14F-4D97-AF65-F5344CB8AC3E}">
        <p14:creationId xmlns:p14="http://schemas.microsoft.com/office/powerpoint/2010/main" val="1562576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251520" y="332656"/>
            <a:ext cx="8424936" cy="6336704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7</a:t>
            </a:r>
            <a:r>
              <a:rPr lang="ru-RU" dirty="0" smtClean="0"/>
              <a:t>. </a:t>
            </a:r>
            <a:r>
              <a:rPr lang="ru-RU" dirty="0" err="1"/>
              <a:t>Елькина</a:t>
            </a:r>
            <a:r>
              <a:rPr lang="ru-RU" dirty="0"/>
              <a:t>, О. Ю. Путешествие в мир профессий: программа с методическими рекомендациями для учителей 1 – 4 классов: учеб. Пособие [Текст] / О. Ю. </a:t>
            </a:r>
            <a:r>
              <a:rPr lang="ru-RU" dirty="0" err="1"/>
              <a:t>Елькина</a:t>
            </a:r>
            <a:r>
              <a:rPr lang="ru-RU" dirty="0"/>
              <a:t>. – М: Образовательно-издательский центр «Академия», 2011. – 160 с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  <a:p>
            <a:r>
              <a:rPr lang="ru-RU" dirty="0"/>
              <a:t>8</a:t>
            </a:r>
            <a:r>
              <a:rPr lang="ru-RU" dirty="0" smtClean="0"/>
              <a:t>. </a:t>
            </a:r>
            <a:r>
              <a:rPr lang="ru-RU" dirty="0" err="1"/>
              <a:t>Елькина</a:t>
            </a:r>
            <a:r>
              <a:rPr lang="ru-RU" dirty="0"/>
              <a:t>, О. Ю. Путешествие в мир профессий: учеб. Пособие для учащихся 3 – 4 классов [Текст] / О. Ю. </a:t>
            </a:r>
            <a:r>
              <a:rPr lang="ru-RU" dirty="0" err="1"/>
              <a:t>Елькина</a:t>
            </a:r>
            <a:r>
              <a:rPr lang="ru-RU" dirty="0"/>
              <a:t>. – М: Образовательно-издательский центр «Академия», 2012. – 72 с.: ил.</a:t>
            </a:r>
          </a:p>
          <a:p>
            <a:endParaRPr lang="ru-RU" dirty="0"/>
          </a:p>
          <a:p>
            <a:r>
              <a:rPr lang="ru-RU" dirty="0"/>
              <a:t>9</a:t>
            </a:r>
            <a:r>
              <a:rPr lang="ru-RU" dirty="0" smtClean="0"/>
              <a:t>. </a:t>
            </a:r>
            <a:r>
              <a:rPr lang="ru-RU" dirty="0" err="1"/>
              <a:t>Елькина</a:t>
            </a:r>
            <a:r>
              <a:rPr lang="ru-RU" dirty="0"/>
              <a:t>, О. Ю. Путешествие в мир профессий: пособие для родителей учащихся 1 – 4 классов [Текст] / О. Ю. </a:t>
            </a:r>
            <a:r>
              <a:rPr lang="ru-RU" dirty="0" err="1"/>
              <a:t>Елькина</a:t>
            </a:r>
            <a:r>
              <a:rPr lang="ru-RU" dirty="0"/>
              <a:t>. – М: Образовательно-издательский центр «Академия», 2012. – 112 с.</a:t>
            </a:r>
          </a:p>
          <a:p>
            <a:endParaRPr lang="ru-RU" dirty="0"/>
          </a:p>
          <a:p>
            <a:r>
              <a:rPr lang="ru-RU" dirty="0" smtClean="0"/>
              <a:t>10. </a:t>
            </a:r>
            <a:r>
              <a:rPr lang="ru-RU" dirty="0" err="1"/>
              <a:t>Елькина</a:t>
            </a:r>
            <a:r>
              <a:rPr lang="ru-RU" dirty="0"/>
              <a:t>, О.Ю. Игры </a:t>
            </a:r>
            <a:r>
              <a:rPr lang="ru-RU" dirty="0" err="1"/>
              <a:t>профориентационной</a:t>
            </a:r>
            <a:r>
              <a:rPr lang="ru-RU" dirty="0"/>
              <a:t> направленности во внеурочной работе с младшими школьниками [Текст] / О.Ю. </a:t>
            </a:r>
            <a:r>
              <a:rPr lang="ru-RU" dirty="0" err="1"/>
              <a:t>Елькина</a:t>
            </a:r>
            <a:r>
              <a:rPr lang="ru-RU" dirty="0"/>
              <a:t> // Начальное образование. – 2009. – № 5. – С. 12 – 17.</a:t>
            </a:r>
          </a:p>
          <a:p>
            <a:endParaRPr lang="ru-RU" dirty="0"/>
          </a:p>
          <a:p>
            <a:r>
              <a:rPr lang="ru-RU" dirty="0" smtClean="0"/>
              <a:t>11. </a:t>
            </a:r>
            <a:r>
              <a:rPr lang="ru-RU" dirty="0" err="1"/>
              <a:t>Елькина</a:t>
            </a:r>
            <a:r>
              <a:rPr lang="ru-RU" dirty="0"/>
              <a:t>, О. Ю. Профессиональные пробы в процессе подготовки школьников педагогических классов к выбору профессии [Текст] / О. Ю. </a:t>
            </a:r>
            <a:r>
              <a:rPr lang="ru-RU" dirty="0" err="1"/>
              <a:t>Елькина</a:t>
            </a:r>
            <a:r>
              <a:rPr lang="ru-RU" dirty="0"/>
              <a:t> //Проблемы и перспективы современного образования: Материалы научно-практической конференции факультета ПМНО; Ред. коллегия: Т. И. </a:t>
            </a:r>
            <a:r>
              <a:rPr lang="ru-RU" dirty="0" err="1"/>
              <a:t>Шалавина</a:t>
            </a:r>
            <a:r>
              <a:rPr lang="ru-RU" dirty="0"/>
              <a:t>, А. Ф. </a:t>
            </a:r>
            <a:r>
              <a:rPr lang="ru-RU" dirty="0" err="1"/>
              <a:t>Молева</a:t>
            </a:r>
            <a:r>
              <a:rPr lang="ru-RU" dirty="0"/>
              <a:t>. – Новокузнецк, 2000. – С. 3 – 5.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2242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179512" y="260648"/>
            <a:ext cx="8568952" cy="648072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12. </a:t>
            </a:r>
            <a:r>
              <a:rPr lang="ru-RU" dirty="0"/>
              <a:t>Черникова Т.В. Профориентация старшеклассников // Волгоград, 2007,</a:t>
            </a:r>
          </a:p>
          <a:p>
            <a:endParaRPr lang="ru-RU" dirty="0"/>
          </a:p>
          <a:p>
            <a:r>
              <a:rPr lang="ru-RU" dirty="0" smtClean="0"/>
              <a:t>13. </a:t>
            </a:r>
            <a:r>
              <a:rPr lang="ru-RU" dirty="0"/>
              <a:t>Лебединцева, Л.А. Социология профессий: учебник и практикум для </a:t>
            </a:r>
            <a:r>
              <a:rPr lang="ru-RU" dirty="0" err="1"/>
              <a:t>бакалавриата</a:t>
            </a:r>
            <a:r>
              <a:rPr lang="ru-RU" dirty="0"/>
              <a:t> и магистратуры / Л. А. Лебединцева [и др.]; под ред. Л. А. Лебединцевой. — М.: Издательство </a:t>
            </a:r>
            <a:r>
              <a:rPr lang="ru-RU" dirty="0" err="1"/>
              <a:t>Юрайт</a:t>
            </a:r>
            <a:r>
              <a:rPr lang="ru-RU" dirty="0"/>
              <a:t>, 2016. — 273 с. — Серия: Бакалавр и магистр. Академический курс.</a:t>
            </a:r>
          </a:p>
          <a:p>
            <a:endParaRPr lang="ru-RU" dirty="0"/>
          </a:p>
          <a:p>
            <a:r>
              <a:rPr lang="ru-RU" dirty="0" smtClean="0"/>
              <a:t>14.Парнов</a:t>
            </a:r>
            <a:r>
              <a:rPr lang="ru-RU" dirty="0"/>
              <a:t>, Д.А. Кем быть? Секреты выбора профессии. Книга, с которой начинается карьера / Д.А. </a:t>
            </a:r>
            <a:r>
              <a:rPr lang="ru-RU" dirty="0" err="1"/>
              <a:t>Парнов</a:t>
            </a:r>
            <a:r>
              <a:rPr lang="ru-RU" dirty="0"/>
              <a:t>. – М.: Книжный мир, 2014. – 256 с.</a:t>
            </a:r>
          </a:p>
          <a:p>
            <a:endParaRPr lang="ru-RU" dirty="0"/>
          </a:p>
          <a:p>
            <a:r>
              <a:rPr lang="ru-RU" dirty="0" smtClean="0"/>
              <a:t>15. </a:t>
            </a:r>
            <a:r>
              <a:rPr lang="ru-RU" dirty="0"/>
              <a:t>Бодров, В.А. Психология профессиональной пригодности. Учебное пособие для вузов / В.А. Бодров. – М.: ПЕР СЭ, 2001 – 511 с – (Современное образование).</a:t>
            </a:r>
          </a:p>
          <a:p>
            <a:endParaRPr lang="ru-RU" dirty="0"/>
          </a:p>
          <a:p>
            <a:r>
              <a:rPr lang="ru-RU" dirty="0" smtClean="0"/>
              <a:t>16. </a:t>
            </a:r>
            <a:r>
              <a:rPr lang="ru-RU" dirty="0" err="1"/>
              <a:t>Вачков</a:t>
            </a:r>
            <a:r>
              <a:rPr lang="ru-RU" dirty="0"/>
              <a:t>, И.В. Я и мой внутренний мир. Психология для старшеклассников / И.В. </a:t>
            </a:r>
            <a:r>
              <a:rPr lang="ru-RU" dirty="0" err="1"/>
              <a:t>Вачков</a:t>
            </a:r>
            <a:r>
              <a:rPr lang="ru-RU" dirty="0"/>
              <a:t>. – Санкт-Петербург.: Подростки — Психологические исследования — Популярные издания, 2009. – 188 с.</a:t>
            </a:r>
          </a:p>
          <a:p>
            <a:endParaRPr lang="ru-RU" dirty="0"/>
          </a:p>
          <a:p>
            <a:r>
              <a:rPr lang="ru-RU" dirty="0" smtClean="0"/>
              <a:t>17. </a:t>
            </a:r>
            <a:r>
              <a:rPr lang="ru-RU" dirty="0"/>
              <a:t>Джуринский А.Н. Развитие образования в современном мире: Учеб. пособие для студ. </a:t>
            </a:r>
            <a:r>
              <a:rPr lang="ru-RU" dirty="0" err="1"/>
              <a:t>высш</a:t>
            </a:r>
            <a:r>
              <a:rPr lang="ru-RU" dirty="0"/>
              <a:t>. учеб. заведений. - 2-е изд., </a:t>
            </a:r>
            <a:r>
              <a:rPr lang="ru-RU" dirty="0" err="1"/>
              <a:t>испр</a:t>
            </a:r>
            <a:r>
              <a:rPr lang="ru-RU" dirty="0"/>
              <a:t>. и доп. - М.: </a:t>
            </a:r>
            <a:r>
              <a:rPr lang="ru-RU" dirty="0" err="1"/>
              <a:t>Гуманит</a:t>
            </a:r>
            <a:r>
              <a:rPr lang="ru-RU" dirty="0"/>
              <a:t>. Изд. центр ВЛАДОС, 2003. - 240 с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  <a:p>
            <a:r>
              <a:rPr lang="ru-RU" dirty="0" smtClean="0"/>
              <a:t>18. </a:t>
            </a:r>
            <a:r>
              <a:rPr lang="ru-RU" dirty="0"/>
              <a:t>Шевченко М.Ф. Как стать успешным? Программа занятий для старшеклассников //СПб, 2007, 208 с.</a:t>
            </a:r>
          </a:p>
        </p:txBody>
      </p:sp>
    </p:spTree>
    <p:extLst>
      <p:ext uri="{BB962C8B-B14F-4D97-AF65-F5344CB8AC3E}">
        <p14:creationId xmlns:p14="http://schemas.microsoft.com/office/powerpoint/2010/main" val="29207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147248" cy="6213304"/>
          </a:xfrm>
        </p:spPr>
        <p:txBody>
          <a:bodyPr/>
          <a:lstStyle/>
          <a:p>
            <a:r>
              <a:rPr lang="ru-RU" b="1" dirty="0"/>
              <a:t>И помощь в профориентации оказывают:</a:t>
            </a:r>
          </a:p>
          <a:p>
            <a:pPr marL="0" indent="0">
              <a:buNone/>
            </a:pPr>
            <a:r>
              <a:rPr lang="ru-RU" dirty="0" smtClean="0"/>
              <a:t>    А</a:t>
            </a:r>
            <a:r>
              <a:rPr lang="ru-RU" dirty="0"/>
              <a:t>. Специальные Центры для такой помощи (их может создавать каждый субъект РФ по своему усмотрению).</a:t>
            </a:r>
          </a:p>
          <a:p>
            <a:pPr marL="0" indent="0">
              <a:buNone/>
            </a:pPr>
            <a:r>
              <a:rPr lang="ru-RU" dirty="0" smtClean="0"/>
              <a:t>    Б</a:t>
            </a:r>
            <a:r>
              <a:rPr lang="ru-RU" dirty="0"/>
              <a:t>. Психологи, педагоги-психологи "организаций, осуществляющих образовательную деятельность, в которых такие дети обучаются", то есть школа, а в дальнейшем колледж и вуз.</a:t>
            </a:r>
          </a:p>
          <a:p>
            <a:pPr marL="0" indent="0">
              <a:buNone/>
            </a:pPr>
            <a:r>
              <a:rPr lang="ru-RU" dirty="0" smtClean="0"/>
              <a:t>    Таким </a:t>
            </a:r>
            <a:r>
              <a:rPr lang="ru-RU" dirty="0"/>
              <a:t>образом, по федеральному закону школа выступает одним из важнейших действующих лиц в профориентации. Но более точно что, как и когда должна делать школа, чтобы выполнять такую функцию помощника в профессиональном самоопределении, в законе не написано.</a:t>
            </a:r>
          </a:p>
        </p:txBody>
      </p:sp>
    </p:spTree>
    <p:extLst>
      <p:ext uri="{BB962C8B-B14F-4D97-AF65-F5344CB8AC3E}">
        <p14:creationId xmlns:p14="http://schemas.microsoft.com/office/powerpoint/2010/main" val="345185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260648"/>
            <a:ext cx="8291264" cy="6213304"/>
          </a:xfrm>
        </p:spPr>
        <p:txBody>
          <a:bodyPr/>
          <a:lstStyle/>
          <a:p>
            <a:r>
              <a:rPr lang="ru-RU" b="1" dirty="0"/>
              <a:t>Как обстоят дела с профориентацией в школе на самом деле?</a:t>
            </a:r>
          </a:p>
          <a:p>
            <a:pPr marL="0" indent="0">
              <a:buNone/>
            </a:pPr>
            <a:r>
              <a:rPr lang="ru-RU" dirty="0" smtClean="0"/>
              <a:t>    За </a:t>
            </a:r>
            <a:r>
              <a:rPr lang="ru-RU" dirty="0"/>
              <a:t>профориентацию в школах отвечают психологи, социальные педагоги или заместители директоров по воспитательной работе. Причем далеко не в каждой школе есть все эти должности. В конкретной российской школе вообще может не быть человека, который помогает школьникам в профессиональном самоопределении, просто потому, что у школы есть более насущные задачи. В российских школах нет единого стандарта, как нужно помочь подростку в выборе профессии и образования, нет утвержденных методик. А что есть в российских школах?</a:t>
            </a:r>
          </a:p>
        </p:txBody>
      </p:sp>
    </p:spTree>
    <p:extLst>
      <p:ext uri="{BB962C8B-B14F-4D97-AF65-F5344CB8AC3E}">
        <p14:creationId xmlns:p14="http://schemas.microsoft.com/office/powerpoint/2010/main" val="245485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219256" cy="614129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✔ Бывает психодиагностическое или </a:t>
            </a:r>
            <a:r>
              <a:rPr lang="ru-RU" dirty="0" err="1"/>
              <a:t>профориентационное</a:t>
            </a:r>
            <a:r>
              <a:rPr lang="ru-RU" dirty="0"/>
              <a:t> тестирование, которое предлагает педагог-</a:t>
            </a:r>
            <a:r>
              <a:rPr lang="ru-RU" dirty="0" err="1"/>
              <a:t>психолог,а</a:t>
            </a:r>
            <a:r>
              <a:rPr lang="ru-RU" dirty="0"/>
              <a:t> потом обсуждают со школьниками результаты.</a:t>
            </a:r>
          </a:p>
          <a:p>
            <a:r>
              <a:rPr lang="ru-RU" dirty="0"/>
              <a:t>✔ В некоторых школах есть уроки профориентации, например, 1 час в неделю.</a:t>
            </a:r>
          </a:p>
          <a:p>
            <a:endParaRPr lang="ru-RU" dirty="0"/>
          </a:p>
          <a:p>
            <a:r>
              <a:rPr lang="ru-RU" dirty="0"/>
              <a:t>✔ Школа может подключиться к региональным или федеральным проектам по профориентации.</a:t>
            </a:r>
          </a:p>
          <a:p>
            <a:r>
              <a:rPr lang="ru-RU" dirty="0"/>
              <a:t>✔ Иногда школы подписывают партнерские договоры с колледжами и работодателями, чтобы учащиеся могли проходить профессиональные пробы.</a:t>
            </a:r>
          </a:p>
          <a:p>
            <a:r>
              <a:rPr lang="ru-RU" dirty="0"/>
              <a:t>✔ Бывают экскурсии на предприятия и в компании.</a:t>
            </a:r>
          </a:p>
          <a:p>
            <a:r>
              <a:rPr lang="ru-RU" dirty="0"/>
              <a:t>✔ Школьник может поговорить о выборе профессии с классным руководителем, психологом, педагогом.</a:t>
            </a:r>
          </a:p>
          <a:p>
            <a:endParaRPr lang="ru-RU" dirty="0"/>
          </a:p>
          <a:p>
            <a:r>
              <a:rPr lang="ru-RU" dirty="0"/>
              <a:t>Вероятно, только на 2 последние пункта может повлиять сам школьник или родители. Реализация остальных держится на энтузиазме педагогов, психологов и директора школы.</a:t>
            </a:r>
          </a:p>
        </p:txBody>
      </p:sp>
    </p:spTree>
    <p:extLst>
      <p:ext uri="{BB962C8B-B14F-4D97-AF65-F5344CB8AC3E}">
        <p14:creationId xmlns:p14="http://schemas.microsoft.com/office/powerpoint/2010/main" val="36914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1554</TotalTime>
  <Words>6503</Words>
  <Application>Microsoft Office PowerPoint</Application>
  <PresentationFormat>Экран (4:3)</PresentationFormat>
  <Paragraphs>509</Paragraphs>
  <Slides>62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62</vt:i4>
      </vt:variant>
    </vt:vector>
  </HeadingPairs>
  <TitlesOfParts>
    <vt:vector size="63" baseType="lpstr">
      <vt:lpstr>Эркер</vt:lpstr>
      <vt:lpstr>МБОУ СОШ №2 с.Раевский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МБОУ ООШ с.Кармышево</dc:title>
  <dc:creator>Cалават и Алина</dc:creator>
  <cp:lastModifiedBy>Cалават и Алина</cp:lastModifiedBy>
  <cp:revision>33</cp:revision>
  <dcterms:created xsi:type="dcterms:W3CDTF">2022-05-14T09:02:50Z</dcterms:created>
  <dcterms:modified xsi:type="dcterms:W3CDTF">2022-05-15T11:33:42Z</dcterms:modified>
</cp:coreProperties>
</file>