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14133-6F2D-4290-8DF9-C1131FD3047E}" type="datetimeFigureOut">
              <a:rPr lang="ru-RU" smtClean="0"/>
              <a:t>15.05.2022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327E4-2C5E-4515-A44E-1CEBCE8176C7}" type="slidenum">
              <a:rPr lang="ru-RU" smtClean="0"/>
              <a:t>‹#›</a:t>
            </a:fld>
            <a:endParaRPr lang="ru-RU"/>
          </a:p>
        </p:txBody>
      </p:sp>
    </p:spTree>
    <p:extLst>
      <p:ext uri="{BB962C8B-B14F-4D97-AF65-F5344CB8AC3E}">
        <p14:creationId xmlns:p14="http://schemas.microsoft.com/office/powerpoint/2010/main" val="1404231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DD327E4-2C5E-4515-A44E-1CEBCE8176C7}" type="slidenum">
              <a:rPr lang="ru-RU" smtClean="0"/>
              <a:t>10</a:t>
            </a:fld>
            <a:endParaRPr lang="ru-RU"/>
          </a:p>
        </p:txBody>
      </p:sp>
    </p:spTree>
    <p:extLst>
      <p:ext uri="{BB962C8B-B14F-4D97-AF65-F5344CB8AC3E}">
        <p14:creationId xmlns:p14="http://schemas.microsoft.com/office/powerpoint/2010/main" val="1274082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6F84B7B6-7E54-4B7C-BBFC-A52A3D9FB19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2DE082-C6B3-4625-8AEF-266B4A4C8DF7}" type="datetimeFigureOut">
              <a:rPr lang="ru-RU" smtClean="0"/>
              <a:t>15.05.2022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84B7B6-7E54-4B7C-BBFC-A52A3D9FB191}" type="slidenum">
              <a:rPr lang="ru-RU" smtClean="0"/>
              <a:t>‹#›</a:t>
            </a:fld>
            <a:endParaRPr lang="ru-RU"/>
          </a:p>
        </p:txBody>
      </p:sp>
    </p:spTree>
    <p:extLst>
      <p:ext uri="{BB962C8B-B14F-4D97-AF65-F5344CB8AC3E}">
        <p14:creationId xmlns:p14="http://schemas.microsoft.com/office/powerpoint/2010/main" val="104518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695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762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spTree>
    <p:extLst>
      <p:ext uri="{BB962C8B-B14F-4D97-AF65-F5344CB8AC3E}">
        <p14:creationId xmlns:p14="http://schemas.microsoft.com/office/powerpoint/2010/main" val="724920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416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6682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6434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583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spTree>
    <p:extLst>
      <p:ext uri="{BB962C8B-B14F-4D97-AF65-F5344CB8AC3E}">
        <p14:creationId xmlns:p14="http://schemas.microsoft.com/office/powerpoint/2010/main" val="275865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32DE082-C6B3-4625-8AEF-266B4A4C8DF7}" type="datetimeFigureOut">
              <a:rPr lang="ru-RU" smtClean="0"/>
              <a:t>15.05.2022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F84B7B6-7E54-4B7C-BBFC-A52A3D9FB19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401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32DE082-C6B3-4625-8AEF-266B4A4C8DF7}" type="datetimeFigureOut">
              <a:rPr lang="ru-RU" smtClean="0"/>
              <a:t>15.05.2022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84B7B6-7E54-4B7C-BBFC-A52A3D9FB191}" type="slidenum">
              <a:rPr lang="ru-RU" smtClean="0"/>
              <a:t>‹#›</a:t>
            </a:fld>
            <a:endParaRPr lang="ru-RU"/>
          </a:p>
        </p:txBody>
      </p:sp>
    </p:spTree>
    <p:extLst>
      <p:ext uri="{BB962C8B-B14F-4D97-AF65-F5344CB8AC3E}">
        <p14:creationId xmlns:p14="http://schemas.microsoft.com/office/powerpoint/2010/main" val="91669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32DE082-C6B3-4625-8AEF-266B4A4C8DF7}" type="datetimeFigureOut">
              <a:rPr lang="ru-RU" smtClean="0"/>
              <a:t>15.05.2022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F84B7B6-7E54-4B7C-BBFC-A52A3D9FB19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821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32DE082-C6B3-4625-8AEF-266B4A4C8DF7}" type="datetimeFigureOut">
              <a:rPr lang="ru-RU" smtClean="0"/>
              <a:t>15.05.2022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F84B7B6-7E54-4B7C-BBFC-A52A3D9FB19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986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DE082-C6B3-4625-8AEF-266B4A4C8DF7}" type="datetimeFigureOut">
              <a:rPr lang="ru-RU" smtClean="0"/>
              <a:t>15.05.2022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F84B7B6-7E54-4B7C-BBFC-A52A3D9FB191}" type="slidenum">
              <a:rPr lang="ru-RU" smtClean="0"/>
              <a:t>‹#›</a:t>
            </a:fld>
            <a:endParaRPr lang="ru-RU"/>
          </a:p>
        </p:txBody>
      </p:sp>
    </p:spTree>
    <p:extLst>
      <p:ext uri="{BB962C8B-B14F-4D97-AF65-F5344CB8AC3E}">
        <p14:creationId xmlns:p14="http://schemas.microsoft.com/office/powerpoint/2010/main" val="138896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2DE082-C6B3-4625-8AEF-266B4A4C8DF7}" type="datetimeFigureOut">
              <a:rPr lang="ru-RU" smtClean="0"/>
              <a:t>15.05.2022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84B7B6-7E54-4B7C-BBFC-A52A3D9FB19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646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32DE082-C6B3-4625-8AEF-266B4A4C8DF7}" type="datetimeFigureOut">
              <a:rPr lang="ru-RU" smtClean="0"/>
              <a:t>15.05.2022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F84B7B6-7E54-4B7C-BBFC-A52A3D9FB191}" type="slidenum">
              <a:rPr lang="ru-RU" smtClean="0"/>
              <a:t>‹#›</a:t>
            </a:fld>
            <a:endParaRPr lang="ru-RU"/>
          </a:p>
        </p:txBody>
      </p:sp>
    </p:spTree>
    <p:extLst>
      <p:ext uri="{BB962C8B-B14F-4D97-AF65-F5344CB8AC3E}">
        <p14:creationId xmlns:p14="http://schemas.microsoft.com/office/powerpoint/2010/main" val="235000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2DE082-C6B3-4625-8AEF-266B4A4C8DF7}" type="datetimeFigureOut">
              <a:rPr lang="ru-RU" smtClean="0"/>
              <a:t>15.05.2022</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84B7B6-7E54-4B7C-BBFC-A52A3D9FB191}" type="slidenum">
              <a:rPr lang="ru-RU" smtClean="0"/>
              <a:t>‹#›</a:t>
            </a:fld>
            <a:endParaRPr lang="ru-RU"/>
          </a:p>
        </p:txBody>
      </p:sp>
    </p:spTree>
    <p:extLst>
      <p:ext uri="{BB962C8B-B14F-4D97-AF65-F5344CB8AC3E}">
        <p14:creationId xmlns:p14="http://schemas.microsoft.com/office/powerpoint/2010/main" val="141419025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Педагогические идеи М. </a:t>
            </a:r>
            <a:r>
              <a:rPr lang="ru-RU" dirty="0" err="1" smtClean="0"/>
              <a:t>Акмуллы</a:t>
            </a:r>
            <a:endParaRPr lang="ru-RU" dirty="0"/>
          </a:p>
        </p:txBody>
      </p:sp>
      <p:sp>
        <p:nvSpPr>
          <p:cNvPr id="3" name="Подзаголовок 2"/>
          <p:cNvSpPr>
            <a:spLocks noGrp="1"/>
          </p:cNvSpPr>
          <p:nvPr>
            <p:ph type="subTitle" idx="1"/>
          </p:nvPr>
        </p:nvSpPr>
        <p:spPr>
          <a:xfrm>
            <a:off x="3970421" y="4415588"/>
            <a:ext cx="5835316" cy="842211"/>
          </a:xfrm>
        </p:spPr>
        <p:txBody>
          <a:bodyPr>
            <a:normAutofit lnSpcReduction="10000"/>
          </a:bodyPr>
          <a:lstStyle/>
          <a:p>
            <a:r>
              <a:rPr lang="ru-RU" dirty="0" smtClean="0"/>
              <a:t>Выполнила: </a:t>
            </a:r>
            <a:r>
              <a:rPr lang="ru-RU" dirty="0" err="1" smtClean="0"/>
              <a:t>Утарбаева</a:t>
            </a:r>
            <a:r>
              <a:rPr lang="ru-RU" dirty="0" smtClean="0"/>
              <a:t> Г.С. студентка 3 курса ФБФ</a:t>
            </a:r>
          </a:p>
          <a:p>
            <a:r>
              <a:rPr lang="ru-RU" dirty="0" smtClean="0"/>
              <a:t>Руководитель проекта: Скрябина Л.С.</a:t>
            </a:r>
            <a:endParaRPr lang="ru-RU" dirty="0"/>
          </a:p>
        </p:txBody>
      </p:sp>
    </p:spTree>
    <p:extLst>
      <p:ext uri="{BB962C8B-B14F-4D97-AF65-F5344CB8AC3E}">
        <p14:creationId xmlns:p14="http://schemas.microsoft.com/office/powerpoint/2010/main" val="1345369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4558" y="745959"/>
            <a:ext cx="9865895" cy="5486399"/>
          </a:xfrm>
        </p:spPr>
        <p:txBody>
          <a:bodyPr>
            <a:noAutofit/>
          </a:bodyPr>
          <a:lstStyle/>
          <a:p>
            <a:r>
              <a:rPr lang="ru-RU" sz="1600" dirty="0" err="1"/>
              <a:t>Акмулла</a:t>
            </a:r>
            <a:r>
              <a:rPr lang="ru-RU" sz="1600" dirty="0"/>
              <a:t> всю жизнь учил детей, тем и зарабатывал на жизнь. В своей педагогической практике он старался избегать метода механической зубрежки, придавал большое значение осмысленному, сознательному усвоению детьми материала, что, в свою очередь, было осуществимо лишь на их родном языке. </a:t>
            </a:r>
            <a:r>
              <a:rPr lang="ru-RU" sz="1600" dirty="0" err="1"/>
              <a:t>Акмулла</a:t>
            </a:r>
            <a:r>
              <a:rPr lang="ru-RU" sz="1600" dirty="0"/>
              <a:t> писал свои стихи на так называемом «тюрки». Но в школе детей старался обучать на том языке, на котором они разговаривали. Например, в казахской школе преподавал по-казахски, в башкирской - по-башкирски»    Во взглядах </a:t>
            </a:r>
            <a:r>
              <a:rPr lang="ru-RU" sz="1600" dirty="0" err="1"/>
              <a:t>Акмуллы</a:t>
            </a:r>
            <a:r>
              <a:rPr lang="ru-RU" sz="1600" dirty="0"/>
              <a:t> одну из ключевых позиций занимают проблема нравственности, вопросы эстетического и этического воспитания человека, с которыми он непосредственно связывает будущее народа. В решении этой проблемы он главную роль отводит просвещению, ибо, по его мнению, корнем всего зла, источником всего морально-безобразного в обществе является невежество. Поэтому весьма естественен его страстный призыв к просвещению, к овладению науками, и прежде всего, - светскими. </a:t>
            </a:r>
            <a:r>
              <a:rPr lang="ru-RU" sz="1600" dirty="0" err="1"/>
              <a:t>Акмулле</a:t>
            </a:r>
            <a:r>
              <a:rPr lang="ru-RU" sz="1600" dirty="0"/>
              <a:t> пришлось общаться со многими людьми, с представителями различных слоев населения. Среди мулл и ученых он старался сблизиться с теми, кто отличался более прогрессивными взглядами. Все же большую часть своего времени он проводил среди бедноты, среди неимущих и обездоленных. Поэтому он прекрасно понимал их душевный настрой, старался, по возможности, им помочь. </a:t>
            </a:r>
            <a:r>
              <a:rPr lang="ru-RU" sz="1600" dirty="0" smtClean="0"/>
              <a:t>Четырехлетнее </a:t>
            </a:r>
            <a:r>
              <a:rPr lang="ru-RU" sz="1600" dirty="0"/>
              <a:t>тюремное заключение по сфабрикованному власть имущими обвинению еще более усилило социальное звучание поэзии </a:t>
            </a:r>
            <a:r>
              <a:rPr lang="ru-RU" sz="1600" dirty="0" err="1"/>
              <a:t>Акмуллы</a:t>
            </a:r>
            <a:r>
              <a:rPr lang="ru-RU" sz="1600" dirty="0"/>
              <a:t>. Тюремная жизнь на многое открыла ему глаза, заставила пересмотреть, переосмыслить жизненные принципы.  Трезвый, реалистический взгляд на жизнь, стремление к философскому осмыслению общественных явлений становятся все более определяющими мотивами. Вопреки всем невзгодам и преследованиям, поэт продолжал бороться; в этой борьбе крепла его духовная сила, развивался его неиссякаемый поэтический талант. Произведения этих лет составили одну из самых ярких страниц его творчества. Изображая ужасающие картины тюремного быта, он глубоко реалистически раскрывает отвратительные стороны загнивающего общества, и на этом фоне показывает борьбу, идущую в обществе между добром и злом, жестокостью и гуманностью</a:t>
            </a:r>
            <a:r>
              <a:rPr lang="ru-RU" sz="1600" dirty="0" smtClean="0"/>
              <a:t>. </a:t>
            </a:r>
            <a:endParaRPr lang="ru-RU" sz="1600" dirty="0"/>
          </a:p>
        </p:txBody>
      </p:sp>
    </p:spTree>
    <p:extLst>
      <p:ext uri="{BB962C8B-B14F-4D97-AF65-F5344CB8AC3E}">
        <p14:creationId xmlns:p14="http://schemas.microsoft.com/office/powerpoint/2010/main" val="366628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Педагогические идеи </a:t>
            </a:r>
            <a:r>
              <a:rPr lang="ru-RU" dirty="0" err="1" smtClean="0"/>
              <a:t>Акмуллы</a:t>
            </a:r>
            <a:endParaRPr lang="ru-RU" dirty="0"/>
          </a:p>
        </p:txBody>
      </p:sp>
      <p:sp>
        <p:nvSpPr>
          <p:cNvPr id="3" name="Объект 2"/>
          <p:cNvSpPr>
            <a:spLocks noGrp="1"/>
          </p:cNvSpPr>
          <p:nvPr>
            <p:ph idx="1"/>
          </p:nvPr>
        </p:nvSpPr>
        <p:spPr/>
        <p:txBody>
          <a:bodyPr>
            <a:normAutofit fontScale="92500" lnSpcReduction="10000"/>
          </a:bodyPr>
          <a:lstStyle/>
          <a:p>
            <a:r>
              <a:rPr lang="ru-RU" dirty="0"/>
              <a:t>В своей педагогической практике </a:t>
            </a:r>
            <a:r>
              <a:rPr lang="ru-RU" dirty="0" err="1"/>
              <a:t>М.Акмулла</a:t>
            </a:r>
            <a:r>
              <a:rPr lang="ru-RU" dirty="0"/>
              <a:t> старался избегать, насколько это было возможным в тогдашних условиях, метода механической зубрежки, он придавал большое значение осмысленному, </a:t>
            </a:r>
            <a:r>
              <a:rPr lang="ru-RU" dirty="0" err="1"/>
              <a:t>совнательному</a:t>
            </a:r>
            <a:r>
              <a:rPr lang="ru-RU" dirty="0"/>
              <a:t> усвоению детьми материала, что в свою очередь было осуществимо лишь на родном языке. </a:t>
            </a:r>
            <a:r>
              <a:rPr lang="ru-RU" dirty="0" err="1"/>
              <a:t>Акмулла</a:t>
            </a:r>
            <a:r>
              <a:rPr lang="ru-RU" dirty="0"/>
              <a:t> был первым на Урале человеком, практически осуществившим в начальной школе эти стремления башкир, татар и других тюркских народов. </a:t>
            </a:r>
            <a:r>
              <a:rPr lang="ru-RU" dirty="0" err="1"/>
              <a:t>Акмулла</a:t>
            </a:r>
            <a:r>
              <a:rPr lang="ru-RU" dirty="0"/>
              <a:t> писал свои стихи на так называемом языке "тюрке". Но в школе детей старался обучать на том языке, </a:t>
            </a:r>
            <a:r>
              <a:rPr lang="ru-RU" dirty="0" err="1"/>
              <a:t>на.котором</a:t>
            </a:r>
            <a:r>
              <a:rPr lang="ru-RU" dirty="0"/>
              <a:t> они разговаривали. Например, в казахской школе он преподавал по-казахски, в башкирской - по-башкирски, в татарской - по-татарски.</a:t>
            </a:r>
          </a:p>
        </p:txBody>
      </p:sp>
    </p:spTree>
    <p:extLst>
      <p:ext uri="{BB962C8B-B14F-4D97-AF65-F5344CB8AC3E}">
        <p14:creationId xmlns:p14="http://schemas.microsoft.com/office/powerpoint/2010/main" val="2226537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p:txBody>
          <a:bodyPr/>
          <a:lstStyle/>
          <a:p>
            <a:r>
              <a:rPr lang="ru-RU" dirty="0" smtClean="0"/>
              <a:t>Башкирский педагог </a:t>
            </a:r>
            <a:r>
              <a:rPr lang="ru-RU" dirty="0"/>
              <a:t>второй </a:t>
            </a:r>
            <a:r>
              <a:rPr lang="ru-RU" dirty="0" smtClean="0"/>
              <a:t>половины </a:t>
            </a:r>
            <a:r>
              <a:rPr lang="ru-RU" dirty="0"/>
              <a:t>XIX в</a:t>
            </a:r>
            <a:r>
              <a:rPr lang="ru-RU" dirty="0" smtClean="0"/>
              <a:t>. М. </a:t>
            </a:r>
            <a:r>
              <a:rPr lang="ru-RU" dirty="0" err="1" smtClean="0"/>
              <a:t>Акмулла</a:t>
            </a:r>
            <a:r>
              <a:rPr lang="ru-RU" dirty="0" smtClean="0"/>
              <a:t> </a:t>
            </a:r>
            <a:r>
              <a:rPr lang="ru-RU" dirty="0"/>
              <a:t>воспитание </a:t>
            </a:r>
            <a:r>
              <a:rPr lang="ru-RU" dirty="0" smtClean="0"/>
              <a:t>представлял </a:t>
            </a:r>
            <a:r>
              <a:rPr lang="ru-RU" dirty="0"/>
              <a:t>как единый, целостный процесс развития ребенка. Исходя из народного опыта, </a:t>
            </a:r>
            <a:r>
              <a:rPr lang="ru-RU" dirty="0" smtClean="0"/>
              <a:t>он считал, </a:t>
            </a:r>
            <a:r>
              <a:rPr lang="ru-RU" dirty="0"/>
              <a:t>что во главе всего процесса формирования личности должно стоять трудовое воспитание. Мудрые заповеди народа о трудовом воспитании выражены в пословицах, поговорках, сказках, которые они с успехом использовали в педагогической </a:t>
            </a:r>
            <a:r>
              <a:rPr lang="ru-RU" dirty="0" smtClean="0"/>
              <a:t>деятельности.</a:t>
            </a:r>
            <a:endParaRPr lang="ru-RU" dirty="0"/>
          </a:p>
        </p:txBody>
      </p:sp>
    </p:spTree>
    <p:extLst>
      <p:ext uri="{BB962C8B-B14F-4D97-AF65-F5344CB8AC3E}">
        <p14:creationId xmlns:p14="http://schemas.microsoft.com/office/powerpoint/2010/main" val="385903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a:t>
            </a:r>
            <a:endParaRPr lang="ru-RU" dirty="0"/>
          </a:p>
        </p:txBody>
      </p:sp>
      <p:sp>
        <p:nvSpPr>
          <p:cNvPr id="3" name="Объект 2"/>
          <p:cNvSpPr>
            <a:spLocks noGrp="1"/>
          </p:cNvSpPr>
          <p:nvPr>
            <p:ph idx="1"/>
          </p:nvPr>
        </p:nvSpPr>
        <p:spPr>
          <a:xfrm>
            <a:off x="1403686" y="2472711"/>
            <a:ext cx="9601196" cy="3318936"/>
          </a:xfrm>
        </p:spPr>
        <p:txBody>
          <a:bodyPr>
            <a:normAutofit lnSpcReduction="10000"/>
          </a:bodyPr>
          <a:lstStyle/>
          <a:p>
            <a:r>
              <a:rPr lang="ru-RU" dirty="0" err="1"/>
              <a:t>Мифтахетдин</a:t>
            </a:r>
            <a:r>
              <a:rPr lang="ru-RU" dirty="0"/>
              <a:t> </a:t>
            </a:r>
            <a:r>
              <a:rPr lang="ru-RU" dirty="0" err="1"/>
              <a:t>Акмулла</a:t>
            </a:r>
            <a:r>
              <a:rPr lang="ru-RU" dirty="0"/>
              <a:t> был и остается Учителем с большой буквы во все времена. Именно поэтому он оставил неизгладимый след в духовной жизни </a:t>
            </a:r>
            <a:r>
              <a:rPr lang="ru-RU" dirty="0" err="1" smtClean="0"/>
              <a:t>народа.На</a:t>
            </a:r>
            <a:r>
              <a:rPr lang="ru-RU" dirty="0" smtClean="0"/>
              <a:t> </a:t>
            </a:r>
            <a:r>
              <a:rPr lang="ru-RU" dirty="0"/>
              <a:t>протяжении своей нелегкой жизни </a:t>
            </a:r>
            <a:r>
              <a:rPr lang="ru-RU" dirty="0" err="1"/>
              <a:t>Мифтахетдин</a:t>
            </a:r>
            <a:r>
              <a:rPr lang="ru-RU" dirty="0"/>
              <a:t> </a:t>
            </a:r>
            <a:r>
              <a:rPr lang="ru-RU" dirty="0" err="1"/>
              <a:t>Акмулла</a:t>
            </a:r>
            <a:r>
              <a:rPr lang="ru-RU" dirty="0"/>
              <a:t> просвещался и просвещал других людей. Своими произведениями  он повышал духовный уровень жителей Башкортостана, России, Казахстана и других </a:t>
            </a:r>
            <a:r>
              <a:rPr lang="ru-RU" dirty="0" err="1"/>
              <a:t>государств.Его</a:t>
            </a:r>
            <a:r>
              <a:rPr lang="ru-RU" dirty="0"/>
              <a:t> имя славится не только в пределах России ,но и в странах </a:t>
            </a:r>
            <a:r>
              <a:rPr lang="ru-RU" dirty="0" err="1" smtClean="0"/>
              <a:t>СНГ.Имя</a:t>
            </a:r>
            <a:r>
              <a:rPr lang="ru-RU" dirty="0" smtClean="0"/>
              <a:t> </a:t>
            </a:r>
            <a:r>
              <a:rPr lang="ru-RU" dirty="0"/>
              <a:t>М. </a:t>
            </a:r>
            <a:r>
              <a:rPr lang="ru-RU" dirty="0" err="1"/>
              <a:t>Акмуллы</a:t>
            </a:r>
            <a:r>
              <a:rPr lang="ru-RU" dirty="0"/>
              <a:t> – гордость Башкортостана, </a:t>
            </a:r>
            <a:r>
              <a:rPr lang="ru-RU" dirty="0" err="1"/>
              <a:t>Миякинского</a:t>
            </a:r>
            <a:r>
              <a:rPr lang="ru-RU" dirty="0"/>
              <a:t> района и конечно же нашего университета, который носит его имя.</a:t>
            </a:r>
          </a:p>
        </p:txBody>
      </p:sp>
    </p:spTree>
    <p:extLst>
      <p:ext uri="{BB962C8B-B14F-4D97-AF65-F5344CB8AC3E}">
        <p14:creationId xmlns:p14="http://schemas.microsoft.com/office/powerpoint/2010/main" val="326268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литературы</a:t>
            </a:r>
            <a:endParaRPr lang="ru-RU" dirty="0"/>
          </a:p>
        </p:txBody>
      </p:sp>
      <p:sp>
        <p:nvSpPr>
          <p:cNvPr id="4" name="Rectangle 1"/>
          <p:cNvSpPr>
            <a:spLocks noGrp="1" noChangeArrowheads="1"/>
          </p:cNvSpPr>
          <p:nvPr>
            <p:ph idx="1"/>
          </p:nvPr>
        </p:nvSpPr>
        <p:spPr bwMode="auto">
          <a:xfrm>
            <a:off x="1852863" y="1890776"/>
            <a:ext cx="83043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apple-system"/>
              </a:rPr>
              <a:t>1. </a:t>
            </a:r>
            <a:r>
              <a:rPr kumimoji="0" lang="ru-RU" altLang="ru-RU" sz="2000" b="0" i="0" u="none" strike="noStrike" cap="none" normalizeH="0" baseline="0" dirty="0" err="1" smtClean="0">
                <a:ln>
                  <a:noFill/>
                </a:ln>
                <a:solidFill>
                  <a:srgbClr val="000000"/>
                </a:solidFill>
                <a:effectLst/>
                <a:latin typeface="-apple-system"/>
              </a:rPr>
              <a:t>А.Х.Вильданов</a:t>
            </a:r>
            <a:r>
              <a:rPr kumimoji="0" lang="ru-RU" altLang="ru-RU" sz="2000" b="0" i="0" u="none" strike="noStrike" cap="none" normalizeH="0" baseline="0" dirty="0" smtClean="0">
                <a:ln>
                  <a:noFill/>
                </a:ln>
                <a:solidFill>
                  <a:srgbClr val="000000"/>
                </a:solidFill>
                <a:effectLst/>
                <a:latin typeface="-apple-system"/>
              </a:rPr>
              <a:t>,  кандидат филологических наук, доцент  кафедры башкирской литературы  и культуры БГПУ</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apple-system"/>
              </a:rPr>
              <a:t>2.Еникеев А. Школы и педагогическая мысль в Башкирии в 1870- 1897 гг. // </a:t>
            </a:r>
            <a:r>
              <a:rPr kumimoji="0" lang="ru-RU" altLang="ru-RU" sz="2000" b="0" i="0" u="none" strike="noStrike" cap="none" normalizeH="0" baseline="0" dirty="0" err="1" smtClean="0">
                <a:ln>
                  <a:noFill/>
                </a:ln>
                <a:solidFill>
                  <a:srgbClr val="000000"/>
                </a:solidFill>
                <a:effectLst/>
                <a:latin typeface="-apple-system"/>
              </a:rPr>
              <a:t>Башҡортостан</a:t>
            </a:r>
            <a:r>
              <a:rPr kumimoji="0" lang="ru-RU" altLang="ru-RU" sz="2000" b="0" i="0" u="none" strike="noStrike" cap="none" normalizeH="0" baseline="0" dirty="0" smtClean="0">
                <a:ln>
                  <a:noFill/>
                </a:ln>
                <a:solidFill>
                  <a:srgbClr val="000000"/>
                </a:solidFill>
                <a:effectLst/>
                <a:latin typeface="-apple-system"/>
              </a:rPr>
              <a:t> </a:t>
            </a:r>
            <a:r>
              <a:rPr kumimoji="0" lang="ru-RU" altLang="ru-RU" sz="2000" b="0" i="0" u="none" strike="noStrike" cap="none" normalizeH="0" baseline="0" dirty="0" err="1" smtClean="0">
                <a:ln>
                  <a:noFill/>
                </a:ln>
                <a:solidFill>
                  <a:srgbClr val="000000"/>
                </a:solidFill>
                <a:effectLst/>
                <a:latin typeface="-apple-system"/>
              </a:rPr>
              <a:t>уҡытыусыһы</a:t>
            </a:r>
            <a:r>
              <a:rPr kumimoji="0" lang="ru-RU" altLang="ru-RU" sz="2000" b="0" i="0" u="none" strike="noStrike" cap="none" normalizeH="0" baseline="0" dirty="0" smtClean="0">
                <a:ln>
                  <a:noFill/>
                </a:ln>
                <a:solidFill>
                  <a:srgbClr val="000000"/>
                </a:solidFill>
                <a:effectLst/>
                <a:latin typeface="-apple-system"/>
              </a:rPr>
              <a:t>. - 1964. — №12. - С.54 (на </a:t>
            </a:r>
            <a:r>
              <a:rPr kumimoji="0" lang="ru-RU" altLang="ru-RU" sz="2000" b="0" i="0" u="none" strike="noStrike" cap="none" normalizeH="0" baseline="0" dirty="0" err="1" smtClean="0">
                <a:ln>
                  <a:noFill/>
                </a:ln>
                <a:solidFill>
                  <a:srgbClr val="000000"/>
                </a:solidFill>
                <a:effectLst/>
                <a:latin typeface="-apple-system"/>
              </a:rPr>
              <a:t>башк</a:t>
            </a:r>
            <a:r>
              <a:rPr kumimoji="0" lang="ru-RU" altLang="ru-RU" sz="2000" b="0" i="0" u="none" strike="noStrike" cap="none" normalizeH="0" baseline="0" dirty="0" smtClean="0">
                <a:ln>
                  <a:noFill/>
                </a:ln>
                <a:solidFill>
                  <a:srgbClr val="000000"/>
                </a:solidFill>
                <a:effectLst/>
                <a:latin typeface="-apple-system"/>
              </a:rPr>
              <a:t>. </a:t>
            </a:r>
            <a:r>
              <a:rPr kumimoji="0" lang="ru-RU" altLang="ru-RU" sz="2000" b="0" i="0" u="none" strike="noStrike" cap="none" normalizeH="0" baseline="0" dirty="0" err="1" smtClean="0">
                <a:ln>
                  <a:noFill/>
                </a:ln>
                <a:solidFill>
                  <a:srgbClr val="000000"/>
                </a:solidFill>
                <a:effectLst/>
                <a:latin typeface="-apple-system"/>
              </a:rPr>
              <a:t>яз</a:t>
            </a:r>
            <a:r>
              <a:rPr kumimoji="0" lang="ru-RU" altLang="ru-RU" sz="2000" b="0" i="0" u="none" strike="noStrike" cap="none" normalizeH="0" baseline="0" dirty="0" smtClean="0">
                <a:ln>
                  <a:noFill/>
                </a:ln>
                <a:solidFill>
                  <a:srgbClr val="000000"/>
                </a:solidFill>
                <a:effectLst/>
                <a:latin typeface="-apple-system"/>
              </a:rPr>
              <a:t>).</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apple-system"/>
              </a:rPr>
              <a:t>3.Харисов А. Литературное наследие башкирского народа. XVIII- XIX века. - Уфа, 1965. - С.348 (на </a:t>
            </a:r>
            <a:r>
              <a:rPr kumimoji="0" lang="ru-RU" altLang="ru-RU" sz="2000" b="0" i="0" u="none" strike="noStrike" cap="none" normalizeH="0" baseline="0" dirty="0" err="1" smtClean="0">
                <a:ln>
                  <a:noFill/>
                </a:ln>
                <a:solidFill>
                  <a:srgbClr val="000000"/>
                </a:solidFill>
                <a:effectLst/>
                <a:latin typeface="-apple-system"/>
              </a:rPr>
              <a:t>башк</a:t>
            </a:r>
            <a:r>
              <a:rPr kumimoji="0" lang="ru-RU" altLang="ru-RU" sz="2000" b="0" i="0" u="none" strike="noStrike" cap="none" normalizeH="0" baseline="0" dirty="0" smtClean="0">
                <a:ln>
                  <a:noFill/>
                </a:ln>
                <a:solidFill>
                  <a:srgbClr val="000000"/>
                </a:solidFill>
                <a:effectLst/>
                <a:latin typeface="-apple-system"/>
              </a:rPr>
              <a:t>. яз.).</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apple-system"/>
              </a:rPr>
              <a:t>4. http://ufagen.ru/bashkir/shejere_bash/akmulla</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000" b="0" i="0" u="none" strike="noStrike" cap="none" normalizeH="0" baseline="0" dirty="0" smtClean="0">
                <a:ln>
                  <a:noFill/>
                </a:ln>
                <a:solidFill>
                  <a:srgbClr val="000000"/>
                </a:solidFill>
                <a:effectLst/>
                <a:latin typeface="-apple-system"/>
              </a:rPr>
              <a:t>5. http://www.akmulla.ru/</a:t>
            </a:r>
            <a:endParaRPr kumimoji="0" lang="ru-RU" altLang="ru-RU"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pple-system"/>
              </a:rPr>
              <a:t> </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82527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sp>
        <p:nvSpPr>
          <p:cNvPr id="3" name="Объект 2"/>
          <p:cNvSpPr>
            <a:spLocks noGrp="1"/>
          </p:cNvSpPr>
          <p:nvPr>
            <p:ph idx="1"/>
          </p:nvPr>
        </p:nvSpPr>
        <p:spPr/>
        <p:txBody>
          <a:bodyPr/>
          <a:lstStyle/>
          <a:p>
            <a:r>
              <a:rPr lang="ru-RU" dirty="0" smtClean="0"/>
              <a:t>Введение</a:t>
            </a:r>
          </a:p>
          <a:p>
            <a:r>
              <a:rPr lang="ru-RU" dirty="0" smtClean="0"/>
              <a:t>Творчество </a:t>
            </a:r>
            <a:r>
              <a:rPr lang="ru-RU" dirty="0" err="1" smtClean="0"/>
              <a:t>Акмуллы</a:t>
            </a:r>
            <a:endParaRPr lang="ru-RU" dirty="0" smtClean="0"/>
          </a:p>
          <a:p>
            <a:r>
              <a:rPr lang="ru-RU" dirty="0" smtClean="0"/>
              <a:t>Педагогические идеи </a:t>
            </a:r>
            <a:r>
              <a:rPr lang="ru-RU" dirty="0" err="1" smtClean="0"/>
              <a:t>М.Акмуллы</a:t>
            </a:r>
            <a:endParaRPr lang="ru-RU" dirty="0" smtClean="0"/>
          </a:p>
          <a:p>
            <a:r>
              <a:rPr lang="ru-RU" dirty="0" smtClean="0"/>
              <a:t>Заключение</a:t>
            </a:r>
          </a:p>
          <a:p>
            <a:r>
              <a:rPr lang="ru-RU" dirty="0" smtClean="0"/>
              <a:t>Список литературы</a:t>
            </a:r>
          </a:p>
          <a:p>
            <a:endParaRPr lang="ru-RU" dirty="0" smtClean="0"/>
          </a:p>
        </p:txBody>
      </p:sp>
    </p:spTree>
    <p:extLst>
      <p:ext uri="{BB962C8B-B14F-4D97-AF65-F5344CB8AC3E}">
        <p14:creationId xmlns:p14="http://schemas.microsoft.com/office/powerpoint/2010/main" val="2930493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a:t>Актуальность исследования.</a:t>
            </a:r>
            <a:endParaRPr lang="ru-RU" sz="1800" dirty="0"/>
          </a:p>
        </p:txBody>
      </p:sp>
      <p:sp>
        <p:nvSpPr>
          <p:cNvPr id="3" name="Объект 2"/>
          <p:cNvSpPr>
            <a:spLocks noGrp="1"/>
          </p:cNvSpPr>
          <p:nvPr>
            <p:ph idx="1"/>
          </p:nvPr>
        </p:nvSpPr>
        <p:spPr/>
        <p:txBody>
          <a:bodyPr>
            <a:normAutofit fontScale="62500" lnSpcReduction="20000"/>
          </a:bodyPr>
          <a:lstStyle/>
          <a:p>
            <a:r>
              <a:rPr lang="ru-RU" dirty="0"/>
              <a:t>Современный педагогический процесс характеризуется повышенным вниманием к исконно народным традициям воспитания, что является своевременным и архиважным как для развития педагогической науки, так и для совершенствования практики общеобразовательной школы. Пройденный советской школой путь показал, что без учета традиционной культуры воспитания, примата общечеловеческих ценностей, подлинно гуманного и демократического подхода к реализации </a:t>
            </a:r>
            <a:r>
              <a:rPr lang="ru-RU" dirty="0" err="1"/>
              <a:t>воспитательно</a:t>
            </a:r>
            <a:r>
              <a:rPr lang="ru-RU" dirty="0"/>
              <a:t>-образовательных </a:t>
            </a:r>
            <a:r>
              <a:rPr lang="ru-RU" dirty="0" err="1"/>
              <a:t>заДач</a:t>
            </a:r>
            <a:r>
              <a:rPr lang="ru-RU" dirty="0"/>
              <a:t>, по сути дела, невозможно создание национальной, в том числе башкирской, школы. Здесь логично поставить вопрос: а не было ли в истории образования Башкирии того, что можно было бы использовать сейчас? Изучение материала показывает, что было. К примеру, во второй половине XIX века в Башкирии под влиянием прогрессивных педагогических идей </a:t>
            </a:r>
            <a:r>
              <a:rPr lang="ru-RU" dirty="0" err="1"/>
              <a:t>М.Уметбаева</a:t>
            </a:r>
            <a:r>
              <a:rPr lang="ru-RU" dirty="0"/>
              <a:t>, </a:t>
            </a:r>
            <a:r>
              <a:rPr lang="ru-RU" dirty="0" err="1" smtClean="0"/>
              <a:t>М.Акмуллы</a:t>
            </a:r>
            <a:r>
              <a:rPr lang="ru-RU" dirty="0"/>
              <a:t>, </a:t>
            </a:r>
            <a:r>
              <a:rPr lang="ru-RU" dirty="0" err="1"/>
              <a:t>Р.Фахретдинова</a:t>
            </a:r>
            <a:r>
              <a:rPr lang="ru-RU" dirty="0"/>
              <a:t>, </a:t>
            </a:r>
            <a:r>
              <a:rPr lang="ru-RU" dirty="0" err="1"/>
              <a:t>М.Бекчурина</a:t>
            </a:r>
            <a:r>
              <a:rPr lang="ru-RU" dirty="0"/>
              <a:t> и др., начинает закладываться система разнотипных школ, часть из которых использовала идеи воспитания, заложенные в народном творчестве и религиозных источниках, а часть (русско-башкирские школы) опиралась на русские и через них - на европейские системы. Так закладывалась б</a:t>
            </a:r>
            <a:r>
              <a:rPr lang="ru-RU" dirty="0" smtClean="0"/>
              <a:t>аза </a:t>
            </a:r>
            <a:r>
              <a:rPr lang="ru-RU" dirty="0"/>
              <a:t>для этнокультурных контактов, сотрудничества и состязательности различных вариантов обучения и воспитания в башкирской школе.</a:t>
            </a:r>
          </a:p>
          <a:p>
            <a:r>
              <a:rPr lang="ru-RU" dirty="0"/>
              <a:t>Поэтому всё ценное, добытое многовековым опытом народа, достижения отдельных представителей общественной и педагогической мысли должны не только бережно сохраниться, но и активно использоваться педагогической наукой и </a:t>
            </a:r>
            <a:r>
              <a:rPr lang="ru-RU" dirty="0" smtClean="0"/>
              <a:t>практикой.</a:t>
            </a:r>
            <a:endParaRPr lang="ru-RU" dirty="0"/>
          </a:p>
        </p:txBody>
      </p:sp>
    </p:spTree>
    <p:extLst>
      <p:ext uri="{BB962C8B-B14F-4D97-AF65-F5344CB8AC3E}">
        <p14:creationId xmlns:p14="http://schemas.microsoft.com/office/powerpoint/2010/main" val="2067414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Объектом исследования является система национального образования в Башкирии, а его предметом - развитие педагогических идей башкирских просветителей и характер их влияния на становление башкирской школы.</a:t>
            </a:r>
          </a:p>
        </p:txBody>
      </p:sp>
    </p:spTree>
    <p:extLst>
      <p:ext uri="{BB962C8B-B14F-4D97-AF65-F5344CB8AC3E}">
        <p14:creationId xmlns:p14="http://schemas.microsoft.com/office/powerpoint/2010/main" val="1661655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Цель исследования заключается в том, чтобы на основе научного анализа творческого наследия представителей башкирской педагогической и общественной мысли второй половины XIX в. раскрыть разработанные ими идеи воспитания и показать влияние их на становление и развитие основ башкирской школы.</a:t>
            </a:r>
          </a:p>
        </p:txBody>
      </p:sp>
    </p:spTree>
    <p:extLst>
      <p:ext uri="{BB962C8B-B14F-4D97-AF65-F5344CB8AC3E}">
        <p14:creationId xmlns:p14="http://schemas.microsoft.com/office/powerpoint/2010/main" val="1672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85000" lnSpcReduction="10000"/>
          </a:bodyPr>
          <a:lstStyle/>
          <a:p>
            <a:r>
              <a:rPr lang="ru-RU" dirty="0"/>
              <a:t>Сформулированная цель определила постановку следующих задач исследования:</a:t>
            </a:r>
          </a:p>
          <a:p>
            <a:r>
              <a:rPr lang="ru-RU" dirty="0"/>
              <a:t>1. Выявить идейно-теоретические и идеологические источники , питавшие развитие прогрессивных идей воспитания в педагогическом наследии башкирских просветителей.</a:t>
            </a:r>
          </a:p>
          <a:p>
            <a:r>
              <a:rPr lang="ru-RU" dirty="0"/>
              <a:t>2</a:t>
            </a:r>
            <a:r>
              <a:rPr lang="ru-RU" dirty="0" smtClean="0"/>
              <a:t>. </a:t>
            </a:r>
            <a:r>
              <a:rPr lang="ru-RU" dirty="0"/>
              <a:t>Определить степень влияния мусульманской религии и прогрессивных педагогических воззрений башкирских просветителей на деятельность башкирской школы в исследуемый период.</a:t>
            </a:r>
          </a:p>
          <a:p>
            <a:r>
              <a:rPr lang="ru-RU" dirty="0" smtClean="0"/>
              <a:t>3. </a:t>
            </a:r>
            <a:r>
              <a:rPr lang="ru-RU" dirty="0"/>
              <a:t>Дать характеристику идей воспитания, содержащихся </a:t>
            </a:r>
            <a:r>
              <a:rPr lang="ru-RU" dirty="0" smtClean="0"/>
              <a:t>в творческом наследии </a:t>
            </a:r>
            <a:r>
              <a:rPr lang="ru-RU" dirty="0" err="1" smtClean="0"/>
              <a:t>М.Акмуллы</a:t>
            </a:r>
            <a:r>
              <a:rPr lang="ru-RU" dirty="0" smtClean="0"/>
              <a:t>, </a:t>
            </a:r>
            <a:r>
              <a:rPr lang="ru-RU" dirty="0"/>
              <a:t>и показать </a:t>
            </a:r>
            <a:r>
              <a:rPr lang="ru-RU" dirty="0" smtClean="0"/>
              <a:t> </a:t>
            </a:r>
            <a:r>
              <a:rPr lang="ru-RU" dirty="0"/>
              <a:t>влияние на становление и развитие национальной школы.</a:t>
            </a:r>
          </a:p>
          <a:p>
            <a:endParaRPr lang="ru-RU" dirty="0"/>
          </a:p>
        </p:txBody>
      </p:sp>
    </p:spTree>
    <p:extLst>
      <p:ext uri="{BB962C8B-B14F-4D97-AF65-F5344CB8AC3E}">
        <p14:creationId xmlns:p14="http://schemas.microsoft.com/office/powerpoint/2010/main" val="32347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err="1">
                <a:latin typeface="Bahnschrift" panose="020B0502040204020203" pitchFamily="34" charset="0"/>
              </a:rPr>
              <a:t>Башҡорттарым</a:t>
            </a:r>
            <a:r>
              <a:rPr lang="ru-RU" sz="2400" dirty="0">
                <a:latin typeface="Bahnschrift" panose="020B0502040204020203" pitchFamily="34" charset="0"/>
              </a:rPr>
              <a:t>, </a:t>
            </a:r>
            <a:r>
              <a:rPr lang="ru-RU" sz="2400" dirty="0" err="1">
                <a:latin typeface="Bahnschrift" panose="020B0502040204020203" pitchFamily="34" charset="0"/>
              </a:rPr>
              <a:t>уҡыу</a:t>
            </a:r>
            <a:r>
              <a:rPr lang="ru-RU" sz="2400" dirty="0">
                <a:latin typeface="Bahnschrift" panose="020B0502040204020203" pitchFamily="34" charset="0"/>
              </a:rPr>
              <a:t> </a:t>
            </a:r>
            <a:r>
              <a:rPr lang="ru-RU" sz="2400" dirty="0" err="1">
                <a:latin typeface="Bahnschrift" panose="020B0502040204020203" pitchFamily="34" charset="0"/>
              </a:rPr>
              <a:t>кәрәк</a:t>
            </a:r>
            <a:r>
              <a:rPr lang="ru-RU" sz="2400" dirty="0">
                <a:latin typeface="Bahnschrift" panose="020B0502040204020203" pitchFamily="34" charset="0"/>
              </a:rPr>
              <a:t>, </a:t>
            </a:r>
            <a:r>
              <a:rPr lang="ru-RU" sz="2400" dirty="0" err="1">
                <a:latin typeface="Bahnschrift" panose="020B0502040204020203" pitchFamily="34" charset="0"/>
              </a:rPr>
              <a:t>уҡыу</a:t>
            </a:r>
            <a:r>
              <a:rPr lang="ru-RU" sz="2400" dirty="0">
                <a:latin typeface="Bahnschrift" panose="020B0502040204020203" pitchFamily="34" charset="0"/>
              </a:rPr>
              <a:t> </a:t>
            </a:r>
            <a:r>
              <a:rPr lang="ru-RU" sz="2400" dirty="0" err="1">
                <a:latin typeface="Bahnschrift" panose="020B0502040204020203" pitchFamily="34" charset="0"/>
              </a:rPr>
              <a:t>кәрәк</a:t>
            </a:r>
            <a:r>
              <a:rPr lang="ru-RU" sz="2400" dirty="0">
                <a:latin typeface="Bahnschrift" panose="020B0502040204020203" pitchFamily="34" charset="0"/>
              </a:rPr>
              <a:t>!  </a:t>
            </a:r>
            <a:r>
              <a:rPr lang="ru-RU" sz="2400" dirty="0" smtClean="0">
                <a:latin typeface="Bahnschrift" panose="020B0502040204020203" pitchFamily="34" charset="0"/>
              </a:rPr>
              <a:t/>
            </a:r>
            <a:br>
              <a:rPr lang="ru-RU" sz="2400" dirty="0" smtClean="0">
                <a:latin typeface="Bahnschrift" panose="020B0502040204020203" pitchFamily="34" charset="0"/>
              </a:rPr>
            </a:br>
            <a:r>
              <a:rPr lang="ru-RU" sz="2400" dirty="0" err="1">
                <a:latin typeface="Bahnschrift" panose="020B0502040204020203" pitchFamily="34" charset="0"/>
              </a:rPr>
              <a:t>Арабыҙҙа</a:t>
            </a:r>
            <a:r>
              <a:rPr lang="ru-RU" sz="2400" dirty="0">
                <a:latin typeface="Bahnschrift" panose="020B0502040204020203" pitchFamily="34" charset="0"/>
              </a:rPr>
              <a:t> </a:t>
            </a:r>
            <a:r>
              <a:rPr lang="ru-RU" sz="2400" dirty="0" err="1">
                <a:latin typeface="Bahnschrift" panose="020B0502040204020203" pitchFamily="34" charset="0"/>
              </a:rPr>
              <a:t>наҙандар</a:t>
            </a:r>
            <a:r>
              <a:rPr lang="ru-RU" sz="2400" dirty="0">
                <a:latin typeface="Bahnschrift" panose="020B0502040204020203" pitchFamily="34" charset="0"/>
              </a:rPr>
              <a:t> </a:t>
            </a:r>
            <a:r>
              <a:rPr lang="ru-RU" sz="2400" dirty="0" err="1">
                <a:latin typeface="Bahnschrift" panose="020B0502040204020203" pitchFamily="34" charset="0"/>
              </a:rPr>
              <a:t>күп</a:t>
            </a:r>
            <a:r>
              <a:rPr lang="ru-RU" sz="2400" dirty="0">
                <a:latin typeface="Bahnschrift" panose="020B0502040204020203" pitchFamily="34" charset="0"/>
              </a:rPr>
              <a:t>, </a:t>
            </a:r>
            <a:r>
              <a:rPr lang="ru-RU" sz="2400" dirty="0" err="1">
                <a:latin typeface="Bahnschrift" panose="020B0502040204020203" pitchFamily="34" charset="0"/>
              </a:rPr>
              <a:t>уҡыу</a:t>
            </a:r>
            <a:r>
              <a:rPr lang="ru-RU" sz="2400" dirty="0">
                <a:latin typeface="Bahnschrift" panose="020B0502040204020203" pitchFamily="34" charset="0"/>
              </a:rPr>
              <a:t> </a:t>
            </a:r>
            <a:r>
              <a:rPr lang="ru-RU" sz="2400" dirty="0" err="1">
                <a:latin typeface="Bahnschrift" panose="020B0502040204020203" pitchFamily="34" charset="0"/>
              </a:rPr>
              <a:t>һирәк</a:t>
            </a:r>
            <a:r>
              <a:rPr lang="ru-RU" sz="2400" dirty="0">
                <a:latin typeface="Bahnschrift" panose="020B0502040204020203" pitchFamily="34" charset="0"/>
              </a:rPr>
              <a:t>.  </a:t>
            </a:r>
            <a:r>
              <a:rPr lang="ru-RU" sz="2400" dirty="0" smtClean="0">
                <a:latin typeface="Bahnschrift" panose="020B0502040204020203" pitchFamily="34" charset="0"/>
              </a:rPr>
              <a:t/>
            </a:r>
            <a:br>
              <a:rPr lang="ru-RU" sz="2400" dirty="0" smtClean="0">
                <a:latin typeface="Bahnschrift" panose="020B0502040204020203" pitchFamily="34" charset="0"/>
              </a:rPr>
            </a:br>
            <a:r>
              <a:rPr lang="ru-RU" sz="2400" dirty="0" err="1">
                <a:latin typeface="Bahnschrift" panose="020B0502040204020203" pitchFamily="34" charset="0"/>
              </a:rPr>
              <a:t>Аңғыра</a:t>
            </a:r>
            <a:r>
              <a:rPr lang="ru-RU" sz="2400" dirty="0">
                <a:latin typeface="Bahnschrift" panose="020B0502040204020203" pitchFamily="34" charset="0"/>
              </a:rPr>
              <a:t> </a:t>
            </a:r>
            <a:r>
              <a:rPr lang="ru-RU" sz="2400" dirty="0" err="1">
                <a:latin typeface="Bahnschrift" panose="020B0502040204020203" pitchFamily="34" charset="0"/>
              </a:rPr>
              <a:t>айыуҙан</a:t>
            </a:r>
            <a:r>
              <a:rPr lang="ru-RU" sz="2400" dirty="0">
                <a:latin typeface="Bahnschrift" panose="020B0502040204020203" pitchFamily="34" charset="0"/>
              </a:rPr>
              <a:t> </a:t>
            </a:r>
            <a:r>
              <a:rPr lang="ru-RU" sz="2400" dirty="0" err="1">
                <a:latin typeface="Bahnschrift" panose="020B0502040204020203" pitchFamily="34" charset="0"/>
              </a:rPr>
              <a:t>Уралдағы</a:t>
            </a:r>
            <a:r>
              <a:rPr lang="ru-RU" sz="2400" dirty="0">
                <a:latin typeface="Bahnschrift" panose="020B0502040204020203" pitchFamily="34" charset="0"/>
              </a:rPr>
              <a:t> </a:t>
            </a:r>
            <a:r>
              <a:rPr lang="ru-RU" sz="2400" dirty="0" err="1">
                <a:latin typeface="Bahnschrift" panose="020B0502040204020203" pitchFamily="34" charset="0"/>
              </a:rPr>
              <a:t>ҡурҡҡандай</a:t>
            </a:r>
            <a:r>
              <a:rPr lang="ru-RU" sz="2400" dirty="0">
                <a:latin typeface="Bahnschrift" panose="020B0502040204020203" pitchFamily="34" charset="0"/>
              </a:rPr>
              <a:t>,  </a:t>
            </a:r>
            <a:r>
              <a:rPr lang="ru-RU" sz="2400" dirty="0" smtClean="0">
                <a:latin typeface="Bahnschrift" panose="020B0502040204020203" pitchFamily="34" charset="0"/>
              </a:rPr>
              <a:t/>
            </a:r>
            <a:br>
              <a:rPr lang="ru-RU" sz="2400" dirty="0" smtClean="0">
                <a:latin typeface="Bahnschrift" panose="020B0502040204020203" pitchFamily="34" charset="0"/>
              </a:rPr>
            </a:br>
            <a:r>
              <a:rPr lang="ru-RU" sz="2400" dirty="0">
                <a:latin typeface="Bahnschrift" panose="020B0502040204020203" pitchFamily="34" charset="0"/>
              </a:rPr>
              <a:t>Эй, </a:t>
            </a:r>
            <a:r>
              <a:rPr lang="ru-RU" sz="2400" dirty="0" err="1">
                <a:latin typeface="Bahnschrift" panose="020B0502040204020203" pitchFamily="34" charset="0"/>
              </a:rPr>
              <a:t>туғандар</a:t>
            </a:r>
            <a:r>
              <a:rPr lang="ru-RU" sz="2400" dirty="0">
                <a:latin typeface="Bahnschrift" panose="020B0502040204020203" pitchFamily="34" charset="0"/>
              </a:rPr>
              <a:t>, </a:t>
            </a:r>
            <a:r>
              <a:rPr lang="ru-RU" sz="2400" dirty="0" err="1">
                <a:latin typeface="Bahnschrift" panose="020B0502040204020203" pitchFamily="34" charset="0"/>
              </a:rPr>
              <a:t>наҙанлыҡтан</a:t>
            </a:r>
            <a:r>
              <a:rPr lang="ru-RU" sz="2400" dirty="0">
                <a:latin typeface="Bahnschrift" panose="020B0502040204020203" pitchFamily="34" charset="0"/>
              </a:rPr>
              <a:t> </a:t>
            </a:r>
            <a:r>
              <a:rPr lang="ru-RU" sz="2400" dirty="0" err="1">
                <a:latin typeface="Bahnschrift" panose="020B0502040204020203" pitchFamily="34" charset="0"/>
              </a:rPr>
              <a:t>ҡурҡыу</a:t>
            </a:r>
            <a:r>
              <a:rPr lang="ru-RU" sz="2400" dirty="0">
                <a:latin typeface="Bahnschrift" panose="020B0502040204020203" pitchFamily="34" charset="0"/>
              </a:rPr>
              <a:t> </a:t>
            </a:r>
            <a:r>
              <a:rPr lang="ru-RU" sz="2400" dirty="0" err="1">
                <a:latin typeface="Bahnschrift" panose="020B0502040204020203" pitchFamily="34" charset="0"/>
              </a:rPr>
              <a:t>кәрәк</a:t>
            </a:r>
            <a:r>
              <a:rPr lang="ru-RU" sz="2400" dirty="0">
                <a:latin typeface="Bahnschrift" panose="020B0502040204020203" pitchFamily="34" charset="0"/>
              </a:rPr>
              <a:t>!</a:t>
            </a:r>
          </a:p>
        </p:txBody>
      </p:sp>
      <p:sp>
        <p:nvSpPr>
          <p:cNvPr id="3" name="Объект 2"/>
          <p:cNvSpPr>
            <a:spLocks noGrp="1"/>
          </p:cNvSpPr>
          <p:nvPr>
            <p:ph idx="1"/>
          </p:nvPr>
        </p:nvSpPr>
        <p:spPr/>
        <p:txBody>
          <a:bodyPr>
            <a:normAutofit fontScale="40000" lnSpcReduction="20000"/>
          </a:bodyPr>
          <a:lstStyle/>
          <a:p>
            <a:r>
              <a:rPr lang="ru-RU" sz="3800" dirty="0" err="1">
                <a:latin typeface="Bahnschrift SemiBold" panose="020B0502040204020203" pitchFamily="34" charset="0"/>
              </a:rPr>
              <a:t>Мифтахетдин</a:t>
            </a:r>
            <a:r>
              <a:rPr lang="ru-RU" sz="3800" dirty="0">
                <a:latin typeface="Bahnschrift SemiBold" panose="020B0502040204020203" pitchFamily="34" charset="0"/>
              </a:rPr>
              <a:t> </a:t>
            </a:r>
            <a:r>
              <a:rPr lang="ru-RU" sz="3800" dirty="0" err="1">
                <a:latin typeface="Bahnschrift SemiBold" panose="020B0502040204020203" pitchFamily="34" charset="0"/>
              </a:rPr>
              <a:t>Акмулла</a:t>
            </a:r>
            <a:r>
              <a:rPr lang="ru-RU" sz="3800" dirty="0">
                <a:latin typeface="Bahnschrift SemiBold" panose="020B0502040204020203" pitchFamily="34" charset="0"/>
              </a:rPr>
              <a:t>  является крупнейшим представителем башкирской поэзии XIX века, оказавшим сильнейшее воздействие на всю дальнейшую национальную литературу. И не только башкирскую. Многие тюркские народы: татары, казахи, уйгуры, каракалпаки считают </a:t>
            </a:r>
            <a:r>
              <a:rPr lang="ru-RU" sz="3800" dirty="0" err="1">
                <a:latin typeface="Bahnschrift SemiBold" panose="020B0502040204020203" pitchFamily="34" charset="0"/>
              </a:rPr>
              <a:t>Акмуллу</a:t>
            </a:r>
            <a:r>
              <a:rPr lang="ru-RU" sz="3800" dirty="0">
                <a:latin typeface="Bahnschrift SemiBold" panose="020B0502040204020203" pitchFamily="34" charset="0"/>
              </a:rPr>
              <a:t> своим. </a:t>
            </a:r>
            <a:r>
              <a:rPr lang="ru-RU" sz="3800" dirty="0" smtClean="0">
                <a:latin typeface="Bahnschrift SemiBold" panose="020B0502040204020203" pitchFamily="34" charset="0"/>
              </a:rPr>
              <a:t>Творчество </a:t>
            </a:r>
            <a:r>
              <a:rPr lang="ru-RU" sz="3800" dirty="0" err="1">
                <a:latin typeface="Bahnschrift SemiBold" panose="020B0502040204020203" pitchFamily="34" charset="0"/>
              </a:rPr>
              <a:t>Мифтахетдина</a:t>
            </a:r>
            <a:r>
              <a:rPr lang="ru-RU" sz="3800" dirty="0">
                <a:latin typeface="Bahnschrift SemiBold" panose="020B0502040204020203" pitchFamily="34" charset="0"/>
              </a:rPr>
              <a:t>, пронизанное гуманистическими идеями своего времени, впитавшее в себя передовые и прогрессивные веяния общественной жизни России, снискало глубокую любовь и признание среди населения, оказало благотворное влияние на развитие литературы многих </a:t>
            </a:r>
            <a:r>
              <a:rPr lang="ru-RU" sz="3800" dirty="0" err="1">
                <a:latin typeface="Bahnschrift SemiBold" panose="020B0502040204020203" pitchFamily="34" charset="0"/>
              </a:rPr>
              <a:t>тюркоязычных</a:t>
            </a:r>
            <a:r>
              <a:rPr lang="ru-RU" sz="3800" dirty="0">
                <a:latin typeface="Bahnschrift SemiBold" panose="020B0502040204020203" pitchFamily="34" charset="0"/>
              </a:rPr>
              <a:t> </a:t>
            </a:r>
            <a:r>
              <a:rPr lang="ru-RU" sz="3800" dirty="0" err="1">
                <a:latin typeface="Bahnschrift SemiBold" panose="020B0502040204020203" pitchFamily="34" charset="0"/>
              </a:rPr>
              <a:t>народов.Поэтому</a:t>
            </a:r>
            <a:r>
              <a:rPr lang="ru-RU" sz="3800" dirty="0">
                <a:latin typeface="Bahnschrift SemiBold" panose="020B0502040204020203" pitchFamily="34" charset="0"/>
              </a:rPr>
              <a:t> его неслучайно прозвали </a:t>
            </a:r>
            <a:r>
              <a:rPr lang="ru-RU" sz="3800" dirty="0" err="1">
                <a:latin typeface="Bahnschrift SemiBold" panose="020B0502040204020203" pitchFamily="34" charset="0"/>
              </a:rPr>
              <a:t>Акмуллой</a:t>
            </a:r>
            <a:r>
              <a:rPr lang="ru-RU" sz="3800" dirty="0">
                <a:latin typeface="Bahnschrift SemiBold" panose="020B0502040204020203" pitchFamily="34" charset="0"/>
              </a:rPr>
              <a:t> (светлым, праведным учителем) за честность и правдивость. Поэт в своем творчестве проповедовал просветительские идеи, утверждал извечное стремление человека к свету, прогрессу. Поэт, впервые после Салавата, обратился к своему народу со словами «Мои башкиры!». Обращаясь к народу, неустанно призывает его к знаниям и ремеслам: " Башкиры мои, ученье нужно, ученье нужно, Среди нас неучей много, образованных мало. Как боимся глупого медведя на Урале, так нужно бояться невежества, братья мои».     </a:t>
            </a:r>
            <a:r>
              <a:rPr lang="ru-RU" sz="3800" dirty="0" err="1">
                <a:latin typeface="Bahnschrift SemiBold" panose="020B0502040204020203" pitchFamily="34" charset="0"/>
              </a:rPr>
              <a:t>Мифтахетдин</a:t>
            </a:r>
            <a:r>
              <a:rPr lang="ru-RU" sz="3800" dirty="0">
                <a:latin typeface="Bahnschrift SemiBold" panose="020B0502040204020203" pitchFamily="34" charset="0"/>
              </a:rPr>
              <a:t> </a:t>
            </a:r>
            <a:r>
              <a:rPr lang="ru-RU" sz="3800" dirty="0" err="1">
                <a:latin typeface="Bahnschrift SemiBold" panose="020B0502040204020203" pitchFamily="34" charset="0"/>
              </a:rPr>
              <a:t>Акмулла</a:t>
            </a:r>
            <a:r>
              <a:rPr lang="ru-RU" sz="3800" dirty="0">
                <a:latin typeface="Bahnschrift SemiBold" panose="020B0502040204020203" pitchFamily="34" charset="0"/>
              </a:rPr>
              <a:t> широко известен не только в Республике Башкортостан, в Российской Федерации, но и в странах СНГ. Везде, где прошел жизненный путь </a:t>
            </a:r>
            <a:r>
              <a:rPr lang="ru-RU" sz="3800" dirty="0" err="1">
                <a:latin typeface="Bahnschrift SemiBold" panose="020B0502040204020203" pitchFamily="34" charset="0"/>
              </a:rPr>
              <a:t>Акмулла</a:t>
            </a:r>
            <a:r>
              <a:rPr lang="ru-RU" sz="3800" dirty="0">
                <a:latin typeface="Bahnschrift SemiBold" panose="020B0502040204020203" pitchFamily="34" charset="0"/>
              </a:rPr>
              <a:t> — все его считают своим земляком.   Такое признание он заслужил за свое глубокое уважение ко всем народам, за его интернационализм, за его прогрессивные идеи, за его творчество</a:t>
            </a:r>
            <a:r>
              <a:rPr lang="ru-RU" dirty="0"/>
              <a:t>.</a:t>
            </a:r>
          </a:p>
        </p:txBody>
      </p:sp>
    </p:spTree>
    <p:extLst>
      <p:ext uri="{BB962C8B-B14F-4D97-AF65-F5344CB8AC3E}">
        <p14:creationId xmlns:p14="http://schemas.microsoft.com/office/powerpoint/2010/main" val="2257403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838201" y="941681"/>
            <a:ext cx="1051559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pple-system"/>
              </a:rPr>
              <a:t>  </a:t>
            </a:r>
            <a:r>
              <a:rPr kumimoji="0" lang="ru-RU" altLang="ru-RU" sz="1600" b="0" i="0" u="none" strike="noStrike" cap="none" normalizeH="0" baseline="0" dirty="0" smtClean="0">
                <a:ln>
                  <a:noFill/>
                </a:ln>
                <a:solidFill>
                  <a:srgbClr val="000000"/>
                </a:solidFill>
                <a:effectLst/>
                <a:latin typeface="-apple-system"/>
              </a:rPr>
              <a:t> </a:t>
            </a:r>
            <a:r>
              <a:rPr kumimoji="0" lang="ru-RU" altLang="ru-RU" sz="1600" b="0" i="0" u="none" strike="noStrike" cap="none" normalizeH="0" baseline="0" dirty="0" smtClean="0">
                <a:ln>
                  <a:noFill/>
                </a:ln>
                <a:solidFill>
                  <a:srgbClr val="000000"/>
                </a:solidFill>
                <a:effectLst/>
                <a:latin typeface="+mn-lt"/>
              </a:rPr>
              <a:t> </a:t>
            </a:r>
            <a:r>
              <a:rPr kumimoji="0" lang="ru-RU" altLang="ru-RU" sz="1800" i="0" u="none" strike="noStrike" cap="none" normalizeH="0" baseline="0" dirty="0" smtClean="0">
                <a:ln>
                  <a:noFill/>
                </a:ln>
                <a:solidFill>
                  <a:srgbClr val="000000"/>
                </a:solidFill>
                <a:effectLst/>
                <a:latin typeface="+mn-lt"/>
              </a:rPr>
              <a:t>Несмотря на сложную жизнь </a:t>
            </a:r>
            <a:r>
              <a:rPr kumimoji="0" lang="ru-RU" altLang="ru-RU" sz="1800" i="0" u="none" strike="noStrike" cap="none" normalizeH="0" baseline="0" dirty="0" err="1" smtClean="0">
                <a:ln>
                  <a:noFill/>
                </a:ln>
                <a:solidFill>
                  <a:srgbClr val="000000"/>
                </a:solidFill>
                <a:effectLst/>
                <a:latin typeface="+mn-lt"/>
              </a:rPr>
              <a:t>Акмулла</a:t>
            </a:r>
            <a:r>
              <a:rPr kumimoji="0" lang="ru-RU" altLang="ru-RU" sz="1800" i="0" u="none" strike="noStrike" cap="none" normalizeH="0" baseline="0" dirty="0" smtClean="0">
                <a:ln>
                  <a:noFill/>
                </a:ln>
                <a:solidFill>
                  <a:srgbClr val="000000"/>
                </a:solidFill>
                <a:effectLst/>
                <a:latin typeface="+mn-lt"/>
              </a:rPr>
              <a:t> проповедовал просветительские идеи, рассматривал поэзию как средство непосредственного общения с народом. Поэтому язык его произведений более доступен, содержит сравнительно меньше арабизмов и </a:t>
            </a:r>
            <a:r>
              <a:rPr kumimoji="0" lang="ru-RU" altLang="ru-RU" sz="1800" i="0" u="none" strike="noStrike" cap="none" normalizeH="0" baseline="0" dirty="0" err="1" smtClean="0">
                <a:ln>
                  <a:noFill/>
                </a:ln>
                <a:solidFill>
                  <a:srgbClr val="000000"/>
                </a:solidFill>
                <a:effectLst/>
                <a:latin typeface="+mn-lt"/>
              </a:rPr>
              <a:t>фарсизмов</a:t>
            </a:r>
            <a:r>
              <a:rPr kumimoji="0" lang="ru-RU" altLang="ru-RU" sz="1800" i="0" u="none" strike="noStrike" cap="none" normalizeH="0" baseline="0" dirty="0" smtClean="0">
                <a:ln>
                  <a:noFill/>
                </a:ln>
                <a:solidFill>
                  <a:srgbClr val="000000"/>
                </a:solidFill>
                <a:effectLst/>
                <a:latin typeface="+mn-lt"/>
              </a:rPr>
              <a:t>, характерных для литературного языка того времени. Взгляды, идеалы, философские представления </a:t>
            </a:r>
            <a:r>
              <a:rPr kumimoji="0" lang="ru-RU" altLang="ru-RU" sz="1800" i="0" u="none" strike="noStrike" cap="none" normalizeH="0" baseline="0" dirty="0" err="1" smtClean="0">
                <a:ln>
                  <a:noFill/>
                </a:ln>
                <a:solidFill>
                  <a:srgbClr val="000000"/>
                </a:solidFill>
                <a:effectLst/>
                <a:latin typeface="+mn-lt"/>
              </a:rPr>
              <a:t>Акмуллы</a:t>
            </a:r>
            <a:r>
              <a:rPr kumimoji="0" lang="ru-RU" altLang="ru-RU" sz="1800" i="0" u="none" strike="noStrike" cap="none" normalizeH="0" baseline="0" dirty="0" smtClean="0">
                <a:ln>
                  <a:noFill/>
                </a:ln>
                <a:solidFill>
                  <a:srgbClr val="000000"/>
                </a:solidFill>
                <a:effectLst/>
                <a:latin typeface="+mn-lt"/>
              </a:rPr>
              <a:t> родились в процессе борьбы против феодальной отсталости, религиозного фанатизма и проявлений средневековой схоластики, в борьбе против притеснения народа в Башкортостане и Казахстане. Он всю жизнь стремился вникнуть в причины тяжелой жизни народа, но он еще не может прийти к пониманию социально-экономических корней общественного неравенства. Единственный путь к прогрессу поэт видит в просвещении, в овладении знаниями, в искоренении невежества. Вообще в философских взглядах </a:t>
            </a:r>
            <a:r>
              <a:rPr kumimoji="0" lang="ru-RU" altLang="ru-RU" sz="1800" i="0" u="none" strike="noStrike" cap="none" normalizeH="0" baseline="0" dirty="0" err="1" smtClean="0">
                <a:ln>
                  <a:noFill/>
                </a:ln>
                <a:solidFill>
                  <a:srgbClr val="000000"/>
                </a:solidFill>
                <a:effectLst/>
                <a:latin typeface="+mn-lt"/>
              </a:rPr>
              <a:t>Акмуллы</a:t>
            </a:r>
            <a:r>
              <a:rPr kumimoji="0" lang="ru-RU" altLang="ru-RU" sz="1800" i="0" u="none" strike="noStrike" cap="none" normalizeH="0" baseline="0" dirty="0" smtClean="0">
                <a:ln>
                  <a:noFill/>
                </a:ln>
                <a:solidFill>
                  <a:srgbClr val="000000"/>
                </a:solidFill>
                <a:effectLst/>
                <a:latin typeface="+mn-lt"/>
              </a:rPr>
              <a:t> «центральное место занимает вопрос о месте знаний в жизни общества.  Для </a:t>
            </a:r>
            <a:r>
              <a:rPr kumimoji="0" lang="ru-RU" altLang="ru-RU" sz="1800" i="0" u="none" strike="noStrike" cap="none" normalizeH="0" baseline="0" dirty="0" err="1" smtClean="0">
                <a:ln>
                  <a:noFill/>
                </a:ln>
                <a:solidFill>
                  <a:srgbClr val="000000"/>
                </a:solidFill>
                <a:effectLst/>
                <a:latin typeface="+mn-lt"/>
              </a:rPr>
              <a:t>Акмуллы</a:t>
            </a:r>
            <a:r>
              <a:rPr kumimoji="0" lang="ru-RU" altLang="ru-RU" sz="1800" i="0" u="none" strike="noStrike" cap="none" normalizeH="0" baseline="0" dirty="0" smtClean="0">
                <a:ln>
                  <a:noFill/>
                </a:ln>
                <a:solidFill>
                  <a:srgbClr val="000000"/>
                </a:solidFill>
                <a:effectLst/>
                <a:latin typeface="+mn-lt"/>
              </a:rPr>
              <a:t> знание и воспитанность, внутренняя чистота человека и в целом проблемы морального, нравственного порядка — наиболее важные в системе его взглядов на мир и на человека.    Многие произведения поэта или еще не найдены, или, возможно, к сожалению, совсем утрачены. Этому есть свои объективные причины. </a:t>
            </a:r>
            <a:r>
              <a:rPr kumimoji="0" lang="ru-RU" altLang="ru-RU" sz="1800" i="0" u="none" strike="noStrike" cap="none" normalizeH="0" baseline="0" dirty="0" err="1" smtClean="0">
                <a:ln>
                  <a:noFill/>
                </a:ln>
                <a:solidFill>
                  <a:srgbClr val="000000"/>
                </a:solidFill>
                <a:effectLst/>
                <a:latin typeface="+mn-lt"/>
              </a:rPr>
              <a:t>Акмулла</a:t>
            </a:r>
            <a:r>
              <a:rPr kumimoji="0" lang="ru-RU" altLang="ru-RU" sz="1800" i="0" u="none" strike="noStrike" cap="none" normalizeH="0" baseline="0" dirty="0" smtClean="0">
                <a:ln>
                  <a:noFill/>
                </a:ln>
                <a:solidFill>
                  <a:srgbClr val="000000"/>
                </a:solidFill>
                <a:effectLst/>
                <a:latin typeface="+mn-lt"/>
              </a:rPr>
              <a:t> большинство своих произведений хранил в памяти, ибо он, как правило, создавал их, прежде всего, для устного исполнения.    В условиях нашего края той эпохи издание книги вряд ли было возможным для своенравного поэта-скитальца, большую часть своей жизни проведшего в странствиях по бескрайним степным просторам родного Урала, Казахстана, добывавшего себе средства на жизнь нелегким трудом учителя, мастера-плотника и столяра. Стихи поэта распространяются в устной рукописной форме по аулам и кочевьям</a:t>
            </a:r>
            <a:r>
              <a:rPr kumimoji="0" lang="ru-RU" altLang="ru-RU" sz="1800" i="0" u="none" strike="noStrike" cap="none" normalizeH="0" baseline="0" dirty="0" smtClean="0">
                <a:ln>
                  <a:noFill/>
                </a:ln>
                <a:solidFill>
                  <a:srgbClr val="000000"/>
                </a:solidFill>
                <a:effectLst/>
                <a:latin typeface="-apple-system"/>
              </a:rPr>
              <a:t>.</a:t>
            </a:r>
            <a:r>
              <a:rPr kumimoji="0" lang="ru-RU" altLang="ru-RU" sz="1800" i="0" u="none" strike="noStrike" cap="none" normalizeH="0" baseline="0" dirty="0" smtClean="0">
                <a:ln>
                  <a:noFill/>
                </a:ln>
                <a:solidFill>
                  <a:schemeClr val="tx1"/>
                </a:solidFill>
                <a:effectLst/>
              </a:rPr>
              <a:t> </a:t>
            </a:r>
          </a:p>
        </p:txBody>
      </p:sp>
    </p:spTree>
    <p:extLst>
      <p:ext uri="{BB962C8B-B14F-4D97-AF65-F5344CB8AC3E}">
        <p14:creationId xmlns:p14="http://schemas.microsoft.com/office/powerpoint/2010/main" val="377953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5574630" cy="184931"/>
          </a:xfrm>
        </p:spPr>
        <p:txBody>
          <a:bodyPr>
            <a:normAutofit fontScale="90000"/>
          </a:bodyPr>
          <a:lstStyle/>
          <a:p>
            <a:r>
              <a:rPr lang="ru-RU" dirty="0" smtClean="0"/>
              <a:t>Творчество </a:t>
            </a:r>
            <a:r>
              <a:rPr lang="ru-RU" dirty="0" err="1" smtClean="0"/>
              <a:t>Акмуллы</a:t>
            </a:r>
            <a:endParaRPr lang="ru-RU" dirty="0"/>
          </a:p>
        </p:txBody>
      </p:sp>
      <p:sp>
        <p:nvSpPr>
          <p:cNvPr id="3" name="Объект 2"/>
          <p:cNvSpPr>
            <a:spLocks noGrp="1"/>
          </p:cNvSpPr>
          <p:nvPr>
            <p:ph idx="1"/>
          </p:nvPr>
        </p:nvSpPr>
        <p:spPr>
          <a:xfrm>
            <a:off x="1034716" y="1467854"/>
            <a:ext cx="10319083" cy="4993104"/>
          </a:xfrm>
        </p:spPr>
        <p:txBody>
          <a:bodyPr>
            <a:normAutofit fontScale="70000" lnSpcReduction="20000"/>
          </a:bodyPr>
          <a:lstStyle/>
          <a:p>
            <a:pPr marL="0" indent="0">
              <a:buNone/>
            </a:pPr>
            <a:r>
              <a:rPr lang="ru-RU" dirty="0"/>
              <a:t>Развитие культуры и общественной мысли в Башкортостане  в XIX веке, особенно во второй половине, шло в жестокой идейной борьбе </a:t>
            </a:r>
            <a:r>
              <a:rPr lang="ru-RU" dirty="0" err="1"/>
              <a:t>просхоластики</a:t>
            </a:r>
            <a:r>
              <a:rPr lang="ru-RU" dirty="0"/>
              <a:t>, религиозного фанатизма  и феодальной мистики. На самых передовых позициях этой борьбы неизменно выступали просветители - неутомимые глашатаи идей обновления во всех сферах общественно-политической, социально-исторической и культурной жизни народа. В фарватере этого движения, практически на всем его протяжении, находится фигура </a:t>
            </a:r>
            <a:r>
              <a:rPr lang="ru-RU" dirty="0" err="1"/>
              <a:t>Мифтахетдина</a:t>
            </a:r>
            <a:r>
              <a:rPr lang="ru-RU" dirty="0"/>
              <a:t> </a:t>
            </a:r>
            <a:r>
              <a:rPr lang="ru-RU" dirty="0" err="1"/>
              <a:t>Акмуллы</a:t>
            </a:r>
            <a:r>
              <a:rPr lang="ru-RU" dirty="0"/>
              <a:t>, выдающегося поэта-просветителя, </a:t>
            </a:r>
            <a:r>
              <a:rPr lang="ru-RU" dirty="0" err="1"/>
              <a:t>сесена</a:t>
            </a:r>
            <a:r>
              <a:rPr lang="ru-RU" dirty="0"/>
              <a:t>-скитальца, передового мыслителя и педагога, чей поэтический талант до сих пор продолжает будоражить умы и сердца любителей прекрасного, чьи жизнь и творчество всегда будут оставаться ярким примером беззаветного служения </a:t>
            </a:r>
            <a:r>
              <a:rPr lang="ru-RU" dirty="0" err="1" smtClean="0"/>
              <a:t>народу.Первый</a:t>
            </a:r>
            <a:r>
              <a:rPr lang="ru-RU" dirty="0" smtClean="0"/>
              <a:t> </a:t>
            </a:r>
            <a:r>
              <a:rPr lang="ru-RU" dirty="0"/>
              <a:t>же жизненный опыт, полученный маленьким </a:t>
            </a:r>
            <a:r>
              <a:rPr lang="ru-RU" dirty="0" err="1"/>
              <a:t>Мифтахетдином</a:t>
            </a:r>
            <a:r>
              <a:rPr lang="ru-RU" dirty="0"/>
              <a:t> в большой семье отца, под «кулачным воспитанием» мачехи, зародил в его характере черты бунтарства, стремление отстоять свое человеческое достоинство. «Палочное воспитание» продолжается и в медресе, схоластические порядки которого пробудили в нем ненависть ко всему косному. </a:t>
            </a:r>
            <a:r>
              <a:rPr lang="ru-RU" dirty="0" smtClean="0"/>
              <a:t>Религиозные </a:t>
            </a:r>
            <a:r>
              <a:rPr lang="ru-RU" dirty="0"/>
              <a:t>воззрения </a:t>
            </a:r>
            <a:r>
              <a:rPr lang="ru-RU" dirty="0" err="1"/>
              <a:t>Акмуллы</a:t>
            </a:r>
            <a:r>
              <a:rPr lang="ru-RU" dirty="0"/>
              <a:t> сами по себе явление очень сложное, неоднозначное. Башкирской просветительской мысли, как и просветительской мысли многих других восточных народов, присуще рассмотрение культурного всеобщего обновления, прогресса в неразрывной связи с учением ислама. И </a:t>
            </a:r>
            <a:r>
              <a:rPr lang="ru-RU" dirty="0" err="1"/>
              <a:t>Акмулла</a:t>
            </a:r>
            <a:r>
              <a:rPr lang="ru-RU" dirty="0"/>
              <a:t> в религии видит силу, способствующую культурному развитию общества: его философские воззрения тесно переплетены с каноническими утверждениями Корана. </a:t>
            </a:r>
            <a:r>
              <a:rPr lang="ru-RU" dirty="0" err="1"/>
              <a:t>Акмулла</a:t>
            </a:r>
            <a:r>
              <a:rPr lang="ru-RU" dirty="0"/>
              <a:t> мечтал об очищении ислама от фанатизма. Направляя весь огонь своего сарказма против невежественных мулл и ишанов, он беспощадно изобличал реакционную суть фанатического духовенства. Сам он еще в годы учебы в различных медресе самостоятельно изучал литературу, устно-поэтическое творчество народа, восточную классическую поэзию, восточные языки; любил подчеркивать свое прилежание к персидскому языку и поэзии на «фарси».   </a:t>
            </a:r>
          </a:p>
        </p:txBody>
      </p:sp>
    </p:spTree>
    <p:extLst>
      <p:ext uri="{BB962C8B-B14F-4D97-AF65-F5344CB8AC3E}">
        <p14:creationId xmlns:p14="http://schemas.microsoft.com/office/powerpoint/2010/main" val="2179304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130</TotalTime>
  <Words>704</Words>
  <Application>Microsoft Office PowerPoint</Application>
  <PresentationFormat>Широкоэкранный</PresentationFormat>
  <Paragraphs>37</Paragraphs>
  <Slides>14</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14</vt:i4>
      </vt:variant>
    </vt:vector>
  </HeadingPairs>
  <TitlesOfParts>
    <vt:vector size="21" baseType="lpstr">
      <vt:lpstr>-apple-system</vt:lpstr>
      <vt:lpstr>Arial</vt:lpstr>
      <vt:lpstr>Bahnschrift</vt:lpstr>
      <vt:lpstr>Bahnschrift SemiBold</vt:lpstr>
      <vt:lpstr>Calibri</vt:lpstr>
      <vt:lpstr>Garamond</vt:lpstr>
      <vt:lpstr>Натуральные материалы</vt:lpstr>
      <vt:lpstr>Педагогические идеи М. Акмуллы</vt:lpstr>
      <vt:lpstr>Содержание</vt:lpstr>
      <vt:lpstr>Актуальность исследования.</vt:lpstr>
      <vt:lpstr>Презентация PowerPoint</vt:lpstr>
      <vt:lpstr>Презентация PowerPoint</vt:lpstr>
      <vt:lpstr>Презентация PowerPoint</vt:lpstr>
      <vt:lpstr>Башҡорттарым, уҡыу кәрәк, уҡыу кәрәк!   Арабыҙҙа наҙандар күп, уҡыу һирәк.   Аңғыра айыуҙан Уралдағы ҡурҡҡандай,   Эй, туғандар, наҙанлыҡтан ҡурҡыу кәрәк!</vt:lpstr>
      <vt:lpstr>Презентация PowerPoint</vt:lpstr>
      <vt:lpstr>Творчество Акмуллы</vt:lpstr>
      <vt:lpstr>Презентация PowerPoint</vt:lpstr>
      <vt:lpstr>Педагогические идеи Акмуллы</vt:lpstr>
      <vt:lpstr>Презентация PowerPoint</vt:lpstr>
      <vt:lpstr>Заключение</vt:lpstr>
      <vt:lpstr>Список литературы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рбт</dc:creator>
  <cp:lastModifiedBy>рбт</cp:lastModifiedBy>
  <cp:revision>19</cp:revision>
  <dcterms:created xsi:type="dcterms:W3CDTF">2022-05-14T13:34:06Z</dcterms:created>
  <dcterms:modified xsi:type="dcterms:W3CDTF">2022-05-15T06:49:35Z</dcterms:modified>
</cp:coreProperties>
</file>