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8" r:id="rId8"/>
    <p:sldId id="269" r:id="rId9"/>
    <p:sldId id="271" r:id="rId10"/>
    <p:sldId id="272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val="1"/>
      </p:ext>
    </p:extLst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7"/>
    <p:restoredTop sz="92928"/>
  </p:normalViewPr>
  <p:slideViewPr>
    <p:cSldViewPr>
      <p:cViewPr varScale="1">
        <p:scale>
          <a:sx n="82" d="100"/>
          <a:sy n="82" d="100"/>
        </p:scale>
        <p:origin x="-1896" y="-82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500329"/>
          </a:xfrm>
        </p:spPr>
        <p:txBody>
          <a:bodyPr>
            <a:no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  <a:spcAft>
                <a:spcPts val="1000"/>
              </a:spcAft>
              <a:defRPr/>
            </a:pPr>
            <a:r>
              <a:rPr kumimoji="0" lang="ru-RU" altLang="en-US" sz="3600" i="1" u="none" kern="1200" cap="none" normalizeH="0" baseline="0">
                <a:ln w="9525" cap="flat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86464" cy="147357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Выполнила: </a:t>
            </a:r>
            <a:r>
              <a:rPr lang="ru-RU" altLang="en-US"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Мингазова Розалия</a:t>
            </a:r>
            <a:r>
              <a:rPr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– ученица </a:t>
            </a:r>
            <a:r>
              <a:rPr lang="en-US" altLang="ru-RU"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класса</a:t>
            </a:r>
          </a:p>
          <a:p>
            <a:pPr algn="r">
              <a:defRPr/>
            </a:pPr>
            <a:r>
              <a:rPr sz="2300" b="0" i="0" u="none" strike="noStrike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                 Руководитель: Атауллина Ильсия Ишбулатовна – учитель химии и биологии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182302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altLang="en-US" b="1" i="0" u="none" strike="noStrike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492" y="512675"/>
            <a:ext cx="6120680" cy="262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  <a:defRPr/>
            </a:pPr>
            <a:r>
              <a:rPr sz="2800" b="1" i="0" u="none" strike="noStrike">
                <a:latin typeface="Times New Roman"/>
                <a:ea typeface="Times New Roman"/>
              </a:rPr>
              <a:t>«Изучение природных объектов  экологической тропы, созданной в курортной зоне</a:t>
            </a:r>
            <a:r>
              <a:rPr lang="ru-RU" altLang="en-US" sz="2800" b="1" i="0" u="none" strike="noStrike">
                <a:latin typeface="Times New Roman"/>
                <a:ea typeface="Times New Roman"/>
              </a:rPr>
              <a:t> Абзелиловского района РБ</a:t>
            </a:r>
            <a:r>
              <a:rPr sz="2800" b="1" i="0" u="none" strike="noStrike">
                <a:latin typeface="Times New Roman"/>
                <a:ea typeface="Times New Roman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8084" y="1340768"/>
            <a:ext cx="3358716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dirty="0"/>
              <a:t>            </a:t>
            </a:r>
            <a:r>
              <a:rPr lang="ru-RU" sz="6400" dirty="0" smtClean="0"/>
              <a:t>Гора </a:t>
            </a:r>
            <a:r>
              <a:rPr lang="ru-RU" sz="6400" dirty="0" err="1"/>
              <a:t>Кутукай</a:t>
            </a:r>
            <a:r>
              <a:rPr lang="ru-RU" sz="6400" dirty="0"/>
              <a:t>  лежит на восточном берегу  озера </a:t>
            </a:r>
            <a:r>
              <a:rPr lang="ru-RU" sz="6400" dirty="0" err="1"/>
              <a:t>Якты-куль</a:t>
            </a:r>
            <a:r>
              <a:rPr lang="ru-RU" sz="6400" dirty="0"/>
              <a:t>  (664,1м). На её склоне находится законсервированный рудник </a:t>
            </a:r>
            <a:r>
              <a:rPr lang="ru-RU" sz="6400" dirty="0" err="1"/>
              <a:t>марганцовосодержащих</a:t>
            </a:r>
            <a:r>
              <a:rPr lang="ru-RU" sz="6400" dirty="0"/>
              <a:t> минералов </a:t>
            </a:r>
            <a:r>
              <a:rPr lang="ru-RU" altLang="en-US" sz="6400" dirty="0"/>
              <a:t> </a:t>
            </a:r>
            <a:r>
              <a:rPr lang="ru-RU" sz="6400" dirty="0"/>
              <a:t>и посёлок под горой называется </a:t>
            </a:r>
            <a:r>
              <a:rPr lang="ru-RU" sz="6400" dirty="0" err="1"/>
              <a:t>Кусимовский</a:t>
            </a:r>
            <a:r>
              <a:rPr lang="ru-RU" sz="6400" dirty="0"/>
              <a:t> рудник. Во время Великой Отечественной войны  сюда вела железнодорожная ветка от станции </a:t>
            </a:r>
            <a:r>
              <a:rPr lang="ru-RU" sz="6400" dirty="0" err="1"/>
              <a:t>Ташбулатово</a:t>
            </a:r>
            <a:r>
              <a:rPr lang="ru-RU" sz="6400" dirty="0"/>
              <a:t> и здесь добывали марганец для Магнитогорского Металлургического комбината, который использовался для изготовления снарядов и брони для танков. </a:t>
            </a:r>
          </a:p>
          <a:p>
            <a:pPr lvl="0">
              <a:defRPr/>
            </a:pPr>
            <a:endParaRPr lang="ru-RU" sz="6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>
                <a:solidFill>
                  <a:schemeClr val="accent3">
                    <a:lumMod val="50000"/>
                  </a:schemeClr>
                </a:solidFill>
              </a:rPr>
              <a:t>Четвертый пункт – гора Кутукай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51520" y="1088740"/>
            <a:ext cx="4104456" cy="3492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979712" y="3977680"/>
            <a:ext cx="3671900" cy="2547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1435336" y="1653200"/>
            <a:ext cx="6273327" cy="4182218"/>
          </a:xfrm>
          <a:prstGeom prst="rect">
            <a:avLst/>
          </a:prstGeom>
        </p:spPr>
      </p:pic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sz="3000" b="1" i="0" u="none" strike="noStrike"/>
              <a:t>Мемориал, построенный в честь подвига погибших шахтеров Кутукайской шахты.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214414" y="1714488"/>
            <a:ext cx="6500858" cy="399654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i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i="1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>
                <a:solidFill>
                  <a:schemeClr val="accent3">
                    <a:lumMod val="50000"/>
                  </a:schemeClr>
                </a:solidFill>
              </a:rPr>
              <a:t>Пятый пункт - березовые леса как растительное сообщество</a:t>
            </a:r>
            <a:r>
              <a:rPr lang="ru-RU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accent3">
                    <a:lumMod val="50000"/>
                  </a:schemeClr>
                </a:solidFill>
              </a:rPr>
            </a:br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ru-RU" altLang="en-US"/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“Черная береза” среди белых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847528" y="1880828"/>
            <a:ext cx="5580620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54665" y="1058653"/>
            <a:ext cx="4464496" cy="373849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3">
                    <a:lumMod val="50000"/>
                  </a:schemeClr>
                </a:solidFill>
              </a:rPr>
              <a:t>Шестой пункт – озеро Якты-куль</a:t>
            </a:r>
            <a:r>
              <a:rPr lang="ru-RU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accent3">
                    <a:lumMod val="50000"/>
                  </a:schemeClr>
                </a:solidFill>
              </a:rPr>
            </a:br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079613"/>
            <a:ext cx="4234274" cy="2928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Площадь зеркала 2,6 км </a:t>
            </a:r>
            <a:r>
              <a:rPr lang="ru-RU" sz="2400" b="1">
                <a:latin typeface="Calibri"/>
                <a:ea typeface="Times New Roman"/>
                <a:cs typeface="Times New Roman"/>
              </a:rPr>
              <a:t>²</a:t>
            </a:r>
          </a:p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Площадь водосбора 18,3 км,</a:t>
            </a:r>
          </a:p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Длина  - 2,12 км</a:t>
            </a:r>
          </a:p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Средняя  ширина - 1,23 км</a:t>
            </a:r>
          </a:p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Средняя  глубина - 3,5 м</a:t>
            </a:r>
          </a:p>
          <a:p>
            <a:pPr>
              <a:buNone/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Максимальная глубина - 6,0 м</a:t>
            </a:r>
            <a:endParaRPr lang="ru-RU" sz="2400"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6024" y="4966778"/>
            <a:ext cx="8316416" cy="82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Вода пресная и прозрачная, гидрокарбонатная - кальциевая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ru-RU" altLang="en-US"/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566699" y="152636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600" b="0" i="0" u="none" strike="noStrike"/>
              <a:t>Результаты анализа воды озер, расположенных на данном маршруте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83431" y="1916832"/>
          <a:ext cx="7164792" cy="3888431"/>
        </p:xfrm>
        <a:graphic>
          <a:graphicData uri="http://schemas.openxmlformats.org/drawingml/2006/table">
            <a:tbl>
              <a:tblPr firstRow="1" bandRow="1"/>
              <a:tblGrid>
                <a:gridCol w="1221705"/>
                <a:gridCol w="1033808"/>
                <a:gridCol w="729879"/>
                <a:gridCol w="661757"/>
                <a:gridCol w="1074981"/>
                <a:gridCol w="1500182"/>
                <a:gridCol w="942480"/>
              </a:tblGrid>
              <a:tr h="10793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Название   озера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Показатель   рН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Запах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Вкус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Цветность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Мутность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Общая   жесткость, мг/л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648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Якты-Куль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7,3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Бесцветная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Прозрачная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8,1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648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Сабакты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7,2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Бесцветная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Прозрачная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6,8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7936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Карабалыкты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Бесцветная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Слабо   опалесцирующая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b="1" i="0" u="none" strike="noStrike"/>
                        <a:t>  </a:t>
                      </a:r>
                    </a:p>
                    <a:p>
                      <a:pPr>
                        <a:defRPr/>
                      </a:pPr>
                      <a:r>
                        <a:rPr sz="1200" b="1" i="0" u="none" strike="noStrike">
                          <a:latin typeface="Times New Roman"/>
                          <a:ea typeface="Times New Roman"/>
                        </a:rPr>
                        <a:t>6,5</a:t>
                      </a:r>
                    </a:p>
                  </a:txBody>
                  <a:tcPr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31088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i="1"/>
              <a:t> </a:t>
            </a:r>
            <a:r>
              <a:rPr lang="en-US"/>
              <a:t> </a:t>
            </a:r>
          </a:p>
          <a:p>
            <a:pPr lvl="0">
              <a:defRPr/>
            </a:pPr>
            <a:r>
              <a:rPr lang="ru-RU" sz="8000" b="1"/>
              <a:t>запрещается срывать любые наземные и водные растения, а не только охраняемые;</a:t>
            </a:r>
          </a:p>
          <a:p>
            <a:pPr lvl="0">
              <a:defRPr/>
            </a:pPr>
            <a:r>
              <a:rPr lang="ru-RU" sz="8000" b="1"/>
              <a:t>с тропы нельзя выносить никакие сувениры природы: красивые камни, интересные коряги и т.п., с тропы можно “выносить” только знания, впечатления и фотоснимки;</a:t>
            </a:r>
          </a:p>
          <a:p>
            <a:pPr lvl="0">
              <a:defRPr/>
            </a:pPr>
            <a:r>
              <a:rPr lang="ru-RU" sz="8000" b="1"/>
              <a:t>в зоне тропы категорически запрещена любая охота;</a:t>
            </a:r>
          </a:p>
          <a:p>
            <a:pPr lvl="0">
              <a:defRPr/>
            </a:pPr>
            <a:r>
              <a:rPr lang="ru-RU" sz="8000" b="1"/>
              <a:t>топоры и пилы можно использовать только на многодневных маршрутах в малообжитых районах;</a:t>
            </a:r>
          </a:p>
          <a:p>
            <a:pPr lvl="0">
              <a:defRPr/>
            </a:pPr>
            <a:r>
              <a:rPr lang="ru-RU" sz="8000" b="1"/>
              <a:t>на топливо идут только сухостой и валежник, а на растопку – мелкие сухие ветки или сухая береста (но не с живых деревьев);</a:t>
            </a:r>
          </a:p>
          <a:p>
            <a:pPr lvl="0">
              <a:defRPr/>
            </a:pPr>
            <a:r>
              <a:rPr lang="ru-RU" sz="8000" b="1"/>
              <a:t>разводить костры можно только в специально отведенных местах;</a:t>
            </a:r>
          </a:p>
          <a:p>
            <a:pPr lvl="0">
              <a:defRPr/>
            </a:pPr>
            <a:r>
              <a:rPr lang="ru-RU" sz="8000" b="1"/>
              <a:t>движение по тропам должно проходить по возможности без лишнего шума, чтобы не вызывать беспокойства у животных, поэтому нельзя брать с собой радиоприемники и магнитофоны; по той же причине не стоит брать с собой собак;</a:t>
            </a:r>
          </a:p>
          <a:p>
            <a:pPr lvl="0">
              <a:defRPr/>
            </a:pPr>
            <a:r>
              <a:rPr lang="ru-RU" sz="8000" b="1"/>
              <a:t>после себя не оставлять никакого мусора.</a:t>
            </a:r>
            <a:endParaRPr lang="ru-RU" sz="8000"/>
          </a:p>
          <a:p>
            <a:pPr lvl="0">
              <a:defRPr/>
            </a:pPr>
            <a:endParaRPr lang="ru-RU" sz="6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31088" cy="9189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>
                <a:solidFill>
                  <a:schemeClr val="accent3">
                    <a:lumMod val="50000"/>
                  </a:schemeClr>
                </a:solidFill>
              </a:rPr>
              <a:t>Правила поведения на экологической тропе:</a:t>
            </a:r>
            <a:br>
              <a:rPr lang="ru-RU" sz="3200" b="1">
                <a:solidFill>
                  <a:schemeClr val="accent3">
                    <a:lumMod val="50000"/>
                  </a:schemeClr>
                </a:solidFill>
              </a:rPr>
            </a:br>
            <a:endParaRPr lang="ru-RU" sz="32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b="0" i="0" u="none" strike="noStrike"/>
              <a:t>нами правильно определены цели и задачи экологической тропы;</a:t>
            </a:r>
          </a:p>
          <a:p>
            <a:pPr>
              <a:defRPr/>
            </a:pPr>
            <a:r>
              <a:rPr b="0" i="0" u="none" strike="noStrike"/>
              <a:t>учебная экологическая тропа рассчитана на все категории посетителей: младших и старших школьников, взрослых;</a:t>
            </a:r>
          </a:p>
          <a:p>
            <a:pPr>
              <a:defRPr/>
            </a:pPr>
            <a:r>
              <a:rPr b="0" i="0" u="none" strike="noStrike"/>
              <a:t>удачно выбран маршрут, он доступен для его прохождения, интересен, познавателен;</a:t>
            </a:r>
          </a:p>
          <a:p>
            <a:pPr>
              <a:defRPr/>
            </a:pPr>
            <a:r>
              <a:rPr b="0" i="0" u="none" strike="noStrike"/>
              <a:t>интересны исследуемые объекты стоянок, они знакомят с природой, растениями и животными нашей местности, занесёнными в Красную книгу, нуждающихся в охране;</a:t>
            </a:r>
          </a:p>
          <a:p>
            <a:pPr>
              <a:defRPr/>
            </a:pPr>
            <a:r>
              <a:rPr b="0" i="0" u="none" strike="noStrike"/>
              <a:t>объекты интересны не только с точки познания, но являются местом экологического, нравственного воспитания, практического воплощения идей охраны природы, заботливого к ней отношения.</a:t>
            </a: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Выводы</a:t>
            </a:r>
            <a:r>
              <a:rPr lang="en-US" altLang="ru-RU"/>
              <a:t>: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b="0" i="0" u="none" strike="noStrike"/>
              <a:t>Можно провести</a:t>
            </a:r>
            <a:r>
              <a:rPr lang="en-US" altLang="ru-RU" b="0" i="0" u="none" strike="noStrike"/>
              <a:t>:</a:t>
            </a:r>
          </a:p>
          <a:p>
            <a:pPr>
              <a:defRPr/>
            </a:pPr>
            <a:r>
              <a:rPr b="0" i="0" u="none" strike="noStrike"/>
              <a:t>просветительск</a:t>
            </a:r>
            <a:r>
              <a:rPr lang="ru-RU" altLang="en-US" b="0" i="0" u="none" strike="noStrike"/>
              <a:t>ую</a:t>
            </a:r>
            <a:r>
              <a:rPr b="0" i="0" u="none" strike="noStrike"/>
              <a:t> работ</a:t>
            </a:r>
            <a:r>
              <a:rPr lang="ru-RU" altLang="en-US" b="0" i="0" u="none" strike="noStrike"/>
              <a:t>у</a:t>
            </a:r>
            <a:r>
              <a:rPr b="0" i="0" u="none" strike="noStrike"/>
              <a:t> с местным населением и с отдыхающими;</a:t>
            </a:r>
          </a:p>
          <a:p>
            <a:pPr>
              <a:defRPr/>
            </a:pPr>
            <a:r>
              <a:rPr b="0" i="0" u="none" strike="noStrike"/>
              <a:t>обучающие экскурсии для учащихся младших и средних классов своей школы  и других школ;</a:t>
            </a:r>
          </a:p>
          <a:p>
            <a:pPr>
              <a:defRPr/>
            </a:pPr>
            <a:r>
              <a:rPr b="0" i="0" u="none" strike="noStrike"/>
              <a:t>исследовательск</a:t>
            </a:r>
            <a:r>
              <a:rPr lang="ru-RU" altLang="en-US" b="0" i="0" u="none" strike="noStrike"/>
              <a:t>ую</a:t>
            </a:r>
            <a:r>
              <a:rPr b="0" i="0" u="none" strike="noStrike"/>
              <a:t> работ</a:t>
            </a:r>
            <a:r>
              <a:rPr lang="ru-RU" altLang="en-US" b="0" i="0" u="none" strike="noStrike"/>
              <a:t>у</a:t>
            </a:r>
            <a:r>
              <a:rPr b="0" i="0" u="none" strike="noStrike"/>
              <a:t> школьников, локальный мониторинг на тропе.</a:t>
            </a:r>
          </a:p>
          <a:p>
            <a:pPr>
              <a:defRPr/>
            </a:pPr>
            <a:r>
              <a:rPr b="0" i="0" u="none" strike="noStrike"/>
              <a:t> установ</a:t>
            </a:r>
            <a:r>
              <a:rPr lang="ru-RU" altLang="en-US" b="0" i="0" u="none" strike="noStrike"/>
              <a:t>ить</a:t>
            </a:r>
            <a:r>
              <a:rPr b="0" i="0" u="none" strike="noStrike"/>
              <a:t> информационны</a:t>
            </a:r>
            <a:r>
              <a:rPr lang="ru-RU" altLang="en-US" b="0" i="0" u="none" strike="noStrike"/>
              <a:t>е</a:t>
            </a:r>
            <a:r>
              <a:rPr b="0" i="0" u="none" strike="noStrike"/>
              <a:t> щит</a:t>
            </a:r>
            <a:r>
              <a:rPr lang="ru-RU" altLang="en-US" b="0" i="0" u="none" strike="noStrike"/>
              <a:t>ы</a:t>
            </a:r>
            <a:r>
              <a:rPr b="0" i="0" u="none" strike="noStrike"/>
              <a:t>  на стоянках тропы.</a:t>
            </a: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Рекомендации</a:t>
            </a:r>
            <a:r>
              <a:rPr lang="en-US" altLang="ru-RU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228600">
              <a:defRPr/>
            </a:pPr>
            <a:r>
              <a:rPr b="0" i="0" u="none" strike="noStrike"/>
              <a:t>С.В. Алексеев, Н.В. Груздев, А.Г. Муравьев, Э.В.  Гущина. Практикум по экологии: </a:t>
            </a:r>
          </a:p>
          <a:p>
            <a:pPr marL="457200" lvl="1" indent="-228600">
              <a:defRPr/>
            </a:pPr>
            <a:r>
              <a:rPr b="0" i="0" u="none" strike="noStrike"/>
              <a:t>Учебное пособие. / Под ред. С. В. Алексеева. – М..: АО МДС, 1996.</a:t>
            </a:r>
          </a:p>
          <a:p>
            <a:pPr marL="457200" lvl="1" indent="-228600">
              <a:defRPr/>
            </a:pPr>
            <a:r>
              <a:rPr b="0" i="0" u="none" strike="noStrike"/>
              <a:t>А.Н. Захлебный, И.Т. Суравегина. Экологическое образование во внеклассной работе. Москва «Просвещение», 1984г.</a:t>
            </a:r>
          </a:p>
          <a:p>
            <a:pPr marL="457200" lvl="1" indent="-228600">
              <a:defRPr/>
            </a:pPr>
            <a:r>
              <a:rPr b="0" i="0" u="none" strike="noStrike"/>
              <a:t>Красная книга Республики Башкортостан, 2002 год</a:t>
            </a:r>
          </a:p>
          <a:p>
            <a:pPr marL="457200" lvl="1" indent="-228600">
              <a:defRPr/>
            </a:pPr>
            <a:r>
              <a:rPr b="0" i="0" u="none" strike="noStrike"/>
              <a:t>М. Чернова, В.М. Галушин. Основы экологии. Москва «Просвещение», 1997г.</a:t>
            </a:r>
          </a:p>
          <a:p>
            <a:pPr marL="457200" lvl="1" indent="-228600">
              <a:defRPr/>
            </a:pPr>
            <a:r>
              <a:rPr b="0" i="0" u="none" strike="noStrike"/>
              <a:t>Экология. Под редакцией Е. А. Криксунова, В. В. Пасечника. – М.: Дрофа, 2001. – 256с.</a:t>
            </a:r>
          </a:p>
          <a:p>
            <a:pPr marL="457200" lvl="1" indent="-228600">
              <a:defRPr/>
            </a:pPr>
            <a:r>
              <a:rPr lang="be" b="0" i="0" u="none" strike="noStrike"/>
              <a:t>Б.М. Миркин, Л.Г.Наумова </a:t>
            </a:r>
            <a:r>
              <a:rPr b="0" i="0" u="none" strike="noStrike"/>
              <a:t>«</a:t>
            </a:r>
            <a:r>
              <a:rPr lang="be" b="0" i="0" u="none" strike="noStrike"/>
              <a:t>Растения Башкортостана”,издательство Уфа, 2002 год.</a:t>
            </a:r>
          </a:p>
          <a:p>
            <a:pPr marL="457200" lvl="1" indent="-228600">
              <a:defRPr/>
            </a:pPr>
            <a:r>
              <a:rPr b="0" i="0" u="none" strike="noStrike"/>
              <a:t>Журнал «Биология в школе», №2.2000 год.</a:t>
            </a:r>
          </a:p>
          <a:p>
            <a:pPr marL="457200" lvl="1" indent="-228600">
              <a:defRPr/>
            </a:pPr>
            <a:r>
              <a:rPr b="0" i="0" u="none" strike="noStrike"/>
              <a:t>Архивные данные санатория «Якты-куль».</a:t>
            </a: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Литература</a:t>
            </a:r>
            <a:r>
              <a:rPr lang="en-US" altLang="ru-RU"/>
              <a:t>: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31088" cy="46839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ru-RU" b="1" i="1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r>
              <a:rPr lang="ru-RU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lvl="1" indent="-228600">
              <a:defRPr/>
            </a:pPr>
            <a:r>
              <a:rPr sz="3840" b="0" i="0" u="none" strike="noStrike"/>
              <a:t>Познакомиться с маршрутом экологической тропы.</a:t>
            </a:r>
          </a:p>
          <a:p>
            <a:pPr marL="457200" lvl="1" indent="-228600">
              <a:defRPr/>
            </a:pPr>
            <a:r>
              <a:rPr sz="3840" b="0" i="0" u="none" strike="noStrike"/>
              <a:t>Проанализировать причины антропогенного воздействия на окружающую среду.</a:t>
            </a:r>
          </a:p>
          <a:p>
            <a:pPr marL="457200" lvl="1" indent="-228600">
              <a:defRPr/>
            </a:pPr>
            <a:r>
              <a:rPr sz="3840" b="0" i="0" u="none" strike="noStrike"/>
              <a:t>Определить пути и меры охраны природных уголков своей родины с позиции личного участия каждого школьника и улучшения экологической ситуации курортной зоны.</a:t>
            </a:r>
          </a:p>
          <a:p>
            <a:pPr marL="457200" lvl="1" indent="-228600">
              <a:defRPr/>
            </a:pPr>
            <a:r>
              <a:rPr sz="3840" b="0" i="0" u="none" strike="noStrike"/>
              <a:t>Привлечь внимание учащихся школы, жителей села и администрации к  разрешению  выявленных экологических проблем.</a:t>
            </a:r>
          </a:p>
          <a:p>
            <a:pPr lvl="0">
              <a:defRPr/>
            </a:pPr>
            <a:endParaRPr sz="3840" b="0" i="0" u="none" strike="noStrike"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72" y="260648"/>
            <a:ext cx="8244916" cy="118813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800" b="1" i="1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800" b="1" i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800" b="1" i="1">
                <a:solidFill>
                  <a:schemeClr val="accent3">
                    <a:lumMod val="50000"/>
                  </a:schemeClr>
                </a:solidFill>
              </a:rPr>
            </a:br>
            <a:endParaRPr lang="ru-RU" sz="800" b="1" i="1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sz="2700" b="1" i="1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sz="2700" b="1" i="1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sz="2700" b="1" i="1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tabLst>
                <a:tab pos="1890236" algn="l"/>
              </a:tabLst>
              <a:defRPr/>
            </a:pPr>
            <a:r>
              <a:rPr lang="ru-RU" sz="2700" b="1" i="1">
                <a:solidFill>
                  <a:schemeClr val="accent3">
                    <a:lumMod val="50000"/>
                  </a:schemeClr>
                </a:solidFill>
              </a:rPr>
              <a:t>Цел</a:t>
            </a:r>
            <a:r>
              <a:rPr lang="ru-RU" altLang="en-US" sz="2700" b="1" i="1">
                <a:solidFill>
                  <a:schemeClr val="accent3">
                    <a:lumMod val="50000"/>
                  </a:schemeClr>
                </a:solidFill>
              </a:rPr>
              <a:t>ь работы</a:t>
            </a:r>
            <a:r>
              <a:rPr lang="ru-RU" sz="2700" b="1" i="1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700" b="1" i="1"/>
              <a:t/>
            </a:r>
            <a:br>
              <a:rPr lang="ru-RU" sz="2700" b="1" i="1"/>
            </a:br>
            <a:r>
              <a:rPr lang="ru-RU" altLang="en-US" sz="2700" i="1"/>
              <a:t> </a:t>
            </a:r>
            <a:r>
              <a:rPr sz="2444" b="0" i="0" u="none" strike="noStrike"/>
              <a:t>Исследовать объекты экологической тропы с целью расширения знаний  о природе своего родного края.</a:t>
            </a:r>
            <a:endParaRPr sz="2700" b="0" i="0" u="none" strike="noStrike"/>
          </a:p>
          <a:p>
            <a:pPr>
              <a:defRPr/>
            </a:pPr>
            <a:endParaRPr sz="2700" b="0" i="0" u="none" strike="noStrike"/>
          </a:p>
          <a:p>
            <a:pPr>
              <a:defRPr/>
            </a:pPr>
            <a:r>
              <a:rPr sz="2700" b="0" i="0" u="none" strike="noStrike"/>
              <a:t> </a:t>
            </a:r>
          </a:p>
          <a:p>
            <a:pPr>
              <a:defRPr/>
            </a:pPr>
            <a:r>
              <a:rPr lang="ru-RU" sz="2800" i="1"/>
              <a:t/>
            </a:r>
            <a:br>
              <a:rPr lang="ru-RU" sz="2800" i="1"/>
            </a:br>
            <a:endParaRPr lang="ru-RU" sz="28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b="1" i="0" u="none" strike="noStrike"/>
          </a:p>
          <a:p>
            <a:pPr>
              <a:defRPr/>
            </a:pPr>
            <a:r>
              <a:rPr b="0" i="0" u="none" strike="noStrike"/>
              <a:t>овладение научными знаниями и умениями по изучению природы, работа с научной литературой, определителями, справочниками, статьями;</a:t>
            </a:r>
          </a:p>
          <a:p>
            <a:pPr>
              <a:defRPr/>
            </a:pPr>
            <a:r>
              <a:rPr b="0" i="0" u="none" strike="noStrike"/>
              <a:t>овладение методами исследовательской работы: сбор первичного материала, его обработка и оформление, наблюдение;</a:t>
            </a:r>
          </a:p>
          <a:p>
            <a:pPr>
              <a:defRPr/>
            </a:pPr>
            <a:r>
              <a:rPr b="0" i="0" u="none" strike="noStrike"/>
              <a:t>учёт, отбор, математический расчёт, анализ;</a:t>
            </a:r>
          </a:p>
          <a:p>
            <a:pPr>
              <a:defRPr/>
            </a:pPr>
            <a:r>
              <a:rPr b="0" i="0" u="none" strike="noStrike"/>
              <a:t>фотографирование, описание;</a:t>
            </a:r>
          </a:p>
          <a:p>
            <a:pPr>
              <a:defRPr/>
            </a:pPr>
            <a:r>
              <a:rPr b="0" i="0" u="none" strike="noStrike"/>
              <a:t>интервьюирование местных жителей и школьников.</a:t>
            </a: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indent="-256032" algn="ct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kumimoji="0" sz="2700" b="1" i="0" u="none" strike="noStrike" kern="1200" cap="none" normalizeH="0" baseline="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</a:rPr>
              <a:t>Методы исследования</a:t>
            </a:r>
            <a:r>
              <a:rPr kumimoji="0" sz="2700" b="0" i="0" u="none" strike="noStrike" kern="1200" cap="none" normalizeH="0" baseline="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Карта- схема маршрута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  <a:defRPr/>
            </a:pPr>
            <a:r>
              <a:rPr lang="ru-RU" sz="2000" dirty="0" smtClean="0"/>
              <a:t>   Озеро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Карабалыкты</a:t>
            </a:r>
            <a:r>
              <a:rPr lang="ru-RU" sz="2000" dirty="0" smtClean="0"/>
              <a:t> → небольшие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склоны гор </a:t>
            </a:r>
            <a:r>
              <a:rPr lang="ru-RU" sz="2000" dirty="0" smtClean="0"/>
              <a:t>→ озеро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Сабакты</a:t>
            </a:r>
            <a:r>
              <a:rPr lang="ru-RU" sz="2000" dirty="0" smtClean="0"/>
              <a:t> → </a:t>
            </a:r>
            <a:r>
              <a:rPr lang="ru-RU" sz="2000" dirty="0" err="1" smtClean="0"/>
              <a:t>предножия</a:t>
            </a:r>
            <a:r>
              <a:rPr lang="ru-RU" sz="2000" dirty="0" smtClean="0"/>
              <a:t> горы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Кутукай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березовый лес </a:t>
            </a:r>
            <a:r>
              <a:rPr lang="ru-RU" sz="2000" dirty="0" smtClean="0"/>
              <a:t>- как растительное сообщество  → озеро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Якты-куль</a:t>
            </a:r>
            <a:r>
              <a:rPr lang="ru-RU" sz="2800" dirty="0" smtClean="0"/>
              <a:t>.</a:t>
            </a:r>
            <a:endParaRPr lang="ru-RU" alt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935596" y="2708920"/>
            <a:ext cx="7305836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04764"/>
            <a:ext cx="4464496" cy="5004556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2900" dirty="0"/>
              <a:t>  </a:t>
            </a:r>
            <a:r>
              <a:rPr lang="ru-RU" sz="2900" b="1" dirty="0" err="1">
                <a:latin typeface="Times New Roman"/>
                <a:ea typeface="Times New Roman"/>
                <a:cs typeface="Times New Roman"/>
              </a:rPr>
              <a:t>Карабалыкты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 -  одно из крупнейших озер Башкирского Зауралья. </a:t>
            </a:r>
          </a:p>
          <a:p>
            <a:pPr>
              <a:buNone/>
              <a:defRPr/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Чаша озера тектонического  происхождения, имеет параболоидную (блюдцеобразную) форму.</a:t>
            </a:r>
          </a:p>
          <a:p>
            <a:pPr>
              <a:buNone/>
              <a:defRPr/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Название  озера связано с башкирским названием, обитавшей в нем рыбы линь (</a:t>
            </a:r>
            <a:r>
              <a:rPr lang="ru-RU" sz="2900" dirty="0" err="1">
                <a:latin typeface="Times New Roman"/>
                <a:ea typeface="Times New Roman"/>
                <a:cs typeface="Times New Roman"/>
              </a:rPr>
              <a:t>kара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 err="1">
                <a:latin typeface="Times New Roman"/>
                <a:ea typeface="Times New Roman"/>
                <a:cs typeface="Times New Roman"/>
              </a:rPr>
              <a:t>балыk</a:t>
            </a: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). Площадь зеркала 2,6 км </a:t>
            </a:r>
            <a:r>
              <a:rPr lang="ru-RU" sz="2900" dirty="0" smtClean="0">
                <a:latin typeface="Calibri"/>
                <a:ea typeface="Times New Roman"/>
                <a:cs typeface="Times New Roman"/>
              </a:rPr>
              <a:t>²</a:t>
            </a:r>
          </a:p>
          <a:p>
            <a:pPr>
              <a:buNone/>
              <a:defRPr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Площадь водосбора 18,3 км,</a:t>
            </a:r>
          </a:p>
          <a:p>
            <a:pPr>
              <a:buNone/>
              <a:defRPr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Длина  - 2,12 км</a:t>
            </a:r>
          </a:p>
          <a:p>
            <a:pPr>
              <a:buNone/>
              <a:defRPr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Средняя  ширина - 1,23 км</a:t>
            </a:r>
          </a:p>
          <a:p>
            <a:pPr>
              <a:buNone/>
              <a:defRPr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Средняя  глубина - 3,5 м</a:t>
            </a:r>
          </a:p>
          <a:p>
            <a:pPr>
              <a:buNone/>
              <a:defRPr/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Максимальная глубина - 6,0 м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/>
              <a:t> </a:t>
            </a:r>
            <a:r>
              <a:rPr lang="en-US" sz="4200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000" b="1" i="1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>
                <a:solidFill>
                  <a:schemeClr val="accent3">
                    <a:lumMod val="50000"/>
                  </a:schemeClr>
                </a:solidFill>
              </a:rPr>
              <a:t>Первый пункт – озеро Карабалыкты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835860" y="1556792"/>
            <a:ext cx="4068452" cy="464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altLang="en-US"/>
              <a:t>Стоянка Мысовая (Урта-Тубе)</a:t>
            </a:r>
          </a:p>
          <a:p>
            <a:pPr>
              <a:defRPr/>
            </a:pPr>
            <a:r>
              <a:rPr lang="ru-RU" altLang="en-US"/>
              <a:t>Особенно интересна стоянка Мысовая (или Урта-Тубе). Она расположена на мысе на западном берегу озера. Стоянка открыта в 1961 году археологом Г.Н. Матюшиным, который изучал её до 1968 года. В 1971 году археологический памятник исследовал О.Н. Бадер.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Археологи пришли к выводу, что первый раз люди (тогда это были ещё неандертальцы) поселились тут в раннем палеолите – примерно около 200-110 тысяч лет назад. Это одна из древнейших палеолитических стоянок на Урале.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Затем люди тут появлялись примерно 75-40 тысяч лет назад (в среднем палеолите), 10-12 тысяч лет назад (в эпоху мезолита), а далее в неолите. Этот памятник позволяет проследить последовательность развития культур каменного века на Южном Урале. Учёные нашли тут более 45 тысяч предметов, в основном это изделия из кремня и яшмы.</a:t>
            </a:r>
          </a:p>
        </p:txBody>
      </p:sp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/>
              <a:t>Озеро Карабалыкты </a:t>
            </a:r>
            <a:r>
              <a:rPr lang="en-US" altLang="ru-RU"/>
              <a:t>(</a:t>
            </a:r>
            <a:r>
              <a:rPr lang="ru-RU" altLang="en-US"/>
              <a:t>данные археологических раскопок</a:t>
            </a:r>
            <a:r>
              <a:rPr lang="en-US" altLang="ru-RU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Обитатели озера Карабалыкты</a:t>
            </a:r>
          </a:p>
        </p:txBody>
      </p:sp>
      <p:pic>
        <p:nvPicPr>
          <p:cNvPr id="4" name="Picture 5" descr="C:\Documents and Settings\Администратор\Мои документы\DSCN2654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51520" y="1484784"/>
            <a:ext cx="4794299" cy="452596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5065356" y="2538000"/>
            <a:ext cx="3874960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878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/>
              <a:t> </a:t>
            </a:r>
          </a:p>
          <a:p>
            <a:pPr lvl="0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i="1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b="1" i="1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>
                <a:solidFill>
                  <a:schemeClr val="accent3">
                    <a:lumMod val="50000"/>
                  </a:schemeClr>
                </a:solidFill>
              </a:rPr>
              <a:t>Второй пункт – небольшие склоны горы </a:t>
            </a:r>
            <a:r>
              <a:rPr lang="ru-RU" sz="360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>
                <a:solidFill>
                  <a:schemeClr val="accent3">
                    <a:lumMod val="50000"/>
                  </a:schemeClr>
                </a:solidFill>
              </a:rPr>
            </a:br>
            <a:endParaRPr lang="ru-RU" sz="36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3"/>
          <p:cNvPicPr/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39552" y="3429000"/>
            <a:ext cx="4068452" cy="300381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Содержимое 3"/>
          <p:cNvPicPr>
            <a:picLocks noGrp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23528" y="1052736"/>
            <a:ext cx="3540224" cy="302433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Содержимое 3"/>
          <p:cNvPicPr>
            <a:picLocks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4752020" y="3825044"/>
            <a:ext cx="4032448" cy="273630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1340768"/>
            <a:ext cx="43288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u="sng" dirty="0">
                <a:latin typeface="Times New Roman"/>
                <a:ea typeface="Times New Roman"/>
                <a:cs typeface="Times New Roman"/>
              </a:rPr>
              <a:t>небольшие склоны горы </a:t>
            </a:r>
          </a:p>
          <a:p>
            <a:pPr lvl="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Между озерами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Карабалыкты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Сабакты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расположен участок каменистой горной  территории. Здесь можно наблюдать травянистые растения, лекарственные травы: тысячелистник обыкновенный,   одуванчик лекарственный,  полынь горькая, тимьян ползучий,  лопух,   чертополох и многие другие виды растений. </a:t>
            </a:r>
            <a:endParaRPr lang="ru-RU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467544" y="1412776"/>
            <a:ext cx="3672408" cy="412513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/>
            </a:r>
            <a:br>
              <a:rPr lang="ru-RU"/>
            </a:br>
            <a:r>
              <a:rPr lang="ru-RU" b="1" i="1"/>
              <a:t>Третий пункт – озеро Сабакты 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42182" y="1340768"/>
            <a:ext cx="42342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Площадь зеркала 2,6 км </a:t>
            </a:r>
            <a:r>
              <a:rPr lang="ru-RU" sz="2400">
                <a:latin typeface="Calibri"/>
                <a:ea typeface="Times New Roman"/>
                <a:cs typeface="Times New Roman"/>
              </a:rPr>
              <a:t>²</a:t>
            </a:r>
          </a:p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Площадь водосбора 18,3 км,</a:t>
            </a:r>
          </a:p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Длина  - 2,12 км</a:t>
            </a:r>
          </a:p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Средняя  ширина - 1,23 км</a:t>
            </a:r>
          </a:p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Средняя  глубина - 3,5 м</a:t>
            </a:r>
          </a:p>
          <a:p>
            <a:pPr>
              <a:buNone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Максимальная глубина - 6,0 м</a:t>
            </a:r>
          </a:p>
          <a:p>
            <a:pPr lvl="0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42182" y="41139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Вода пресная и прозрачная, гидрокарбонатная - кальциевая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MS PGothic"/>
        <a:font script="Hang" typeface="Malgun Gothic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MS PGothic"/>
        <a:font script="Hang" typeface="Malgun Gothic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958</Words>
  <Application>Microsoft Office PowerPoint</Application>
  <PresentationFormat>Экран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</vt:lpstr>
      <vt:lpstr>      Цель работы:   Исследовать объекты экологической тропы с целью расширения знаний  о природе своего родного края.     </vt:lpstr>
      <vt:lpstr>Методы исследования:</vt:lpstr>
      <vt:lpstr>Карта- схема маршрута</vt:lpstr>
      <vt:lpstr> Первый пункт – озеро Карабалыкты </vt:lpstr>
      <vt:lpstr>Озеро Карабалыкты (данные археологических раскопок)</vt:lpstr>
      <vt:lpstr>Обитатели озера Карабалыкты</vt:lpstr>
      <vt:lpstr> Второй пункт – небольшие склоны горы  </vt:lpstr>
      <vt:lpstr> Третий пункт – озеро Сабакты  </vt:lpstr>
      <vt:lpstr> Четвертый пункт – гора Кутукай </vt:lpstr>
      <vt:lpstr>Мемориал, построенный в честь подвига погибших шахтеров Кутукайской шахты.</vt:lpstr>
      <vt:lpstr> Пятый пункт - березовые леса как растительное сообщество </vt:lpstr>
      <vt:lpstr>“Черная береза” среди белых </vt:lpstr>
      <vt:lpstr>Шестой пункт – озеро Якты-куль </vt:lpstr>
      <vt:lpstr>Результаты анализа воды озер, расположенных на данном маршруте</vt:lpstr>
      <vt:lpstr> Правила поведения на экологической тропе: </vt:lpstr>
      <vt:lpstr>Выводы: </vt:lpstr>
      <vt:lpstr>Рекомендации:</vt:lpstr>
      <vt:lpstr>Литература: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экологической тропы в курортной зоне Абзелиловского района</dc:title>
  <dc:creator>Vasilya</dc:creator>
  <cp:lastModifiedBy>user</cp:lastModifiedBy>
  <cp:revision>59</cp:revision>
  <dcterms:modified xsi:type="dcterms:W3CDTF">2022-04-29T11:37:05Z</dcterms:modified>
  <cp:version>0906.0100.01</cp:version>
</cp:coreProperties>
</file>