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4067" r:id="rId2"/>
  </p:sldMasterIdLst>
  <p:notesMasterIdLst>
    <p:notesMasterId r:id="rId14"/>
  </p:notesMasterIdLst>
  <p:sldIdLst>
    <p:sldId id="256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00"/>
    <a:srgbClr val="FFFFCC"/>
    <a:srgbClr val="99FF66"/>
    <a:srgbClr val="F80606"/>
    <a:srgbClr val="CCFFCC"/>
    <a:srgbClr val="CCFF66"/>
    <a:srgbClr val="FF6600"/>
    <a:srgbClr val="0099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26" autoAdjust="0"/>
  </p:normalViewPr>
  <p:slideViewPr>
    <p:cSldViewPr>
      <p:cViewPr varScale="1">
        <p:scale>
          <a:sx n="63" d="100"/>
          <a:sy n="63" d="100"/>
        </p:scale>
        <p:origin x="15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B5EC5F7-2A46-4D4F-B302-8B5D04DA13A3}" type="datetimeFigureOut">
              <a:rPr lang="ru-RU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95C1E48-A583-4726-B32E-295ABFE7C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943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5C1E48-A583-4726-B32E-295ABFE7C198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579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5C1E48-A583-4726-B32E-295ABFE7C19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372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ltGray">
          <a:xfrm>
            <a:off x="0" y="0"/>
            <a:ext cx="9144000" cy="6858000"/>
          </a:xfrm>
          <a:custGeom>
            <a:avLst/>
            <a:gdLst>
              <a:gd name="T0" fmla="*/ 1488 w 5760"/>
              <a:gd name="T1" fmla="*/ 0 h 4320"/>
              <a:gd name="T2" fmla="*/ 564 w 5760"/>
              <a:gd name="T3" fmla="*/ 617 h 4320"/>
              <a:gd name="T4" fmla="*/ 0 w 5760"/>
              <a:gd name="T5" fmla="*/ 1734 h 4320"/>
              <a:gd name="T6" fmla="*/ 0 w 5760"/>
              <a:gd name="T7" fmla="*/ 4320 h 4320"/>
              <a:gd name="T8" fmla="*/ 5760 w 5760"/>
              <a:gd name="T9" fmla="*/ 4320 h 4320"/>
              <a:gd name="T10" fmla="*/ 5760 w 5760"/>
              <a:gd name="T11" fmla="*/ 0 h 4320"/>
              <a:gd name="T12" fmla="*/ 1488 w 5760"/>
              <a:gd name="T13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0" h="4320">
                <a:moveTo>
                  <a:pt x="1488" y="0"/>
                </a:moveTo>
                <a:cubicBezTo>
                  <a:pt x="1093" y="94"/>
                  <a:pt x="670" y="476"/>
                  <a:pt x="564" y="617"/>
                </a:cubicBezTo>
                <a:cubicBezTo>
                  <a:pt x="458" y="758"/>
                  <a:pt x="94" y="1117"/>
                  <a:pt x="0" y="1734"/>
                </a:cubicBez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1488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000"/>
                </a:schemeClr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5" name="Group 46"/>
          <p:cNvGrpSpPr>
            <a:grpSpLocks/>
          </p:cNvGrpSpPr>
          <p:nvPr/>
        </p:nvGrpSpPr>
        <p:grpSpPr bwMode="auto">
          <a:xfrm rot="10800000">
            <a:off x="0" y="3657600"/>
            <a:ext cx="9144000" cy="3200400"/>
            <a:chOff x="0" y="0"/>
            <a:chExt cx="5760" cy="2016"/>
          </a:xfrm>
        </p:grpSpPr>
        <p:pic>
          <p:nvPicPr>
            <p:cNvPr id="6" name="Picture 47" descr="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2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8" descr="0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60" y="0"/>
              <a:ext cx="858" cy="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Picture 10" descr="1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gray">
          <a:xfrm>
            <a:off x="152400" y="228600"/>
            <a:ext cx="1676400" cy="1163638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/>
        </p:spPr>
      </p:pic>
      <p:pic>
        <p:nvPicPr>
          <p:cNvPr id="9" name="Picture 34" descr="water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914400"/>
            <a:ext cx="3810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0" descr="fire14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5400" y="762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1" descr="B_Fly26"/>
          <p:cNvPicPr>
            <a:picLocks noChangeAspect="1" noChangeArrowheads="1" noCrop="1"/>
          </p:cNvPicPr>
          <p:nvPr/>
        </p:nvPicPr>
        <p:blipFill>
          <a:blip r:embed="rId7" cstate="print">
            <a:lum bright="-12000" contrast="-100000"/>
            <a:grayscl/>
          </a:blip>
          <a:srcRect/>
          <a:stretch>
            <a:fillRect/>
          </a:stretch>
        </p:blipFill>
        <p:spPr bwMode="auto">
          <a:xfrm>
            <a:off x="609600" y="449263"/>
            <a:ext cx="990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2" descr="B_Fly26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" y="381000"/>
            <a:ext cx="990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3" descr="bupestrid beetl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67600" y="6259513"/>
            <a:ext cx="838200" cy="322262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/>
        </p:spPr>
      </p:pic>
      <p:pic>
        <p:nvPicPr>
          <p:cNvPr id="14" name="Picture 55" descr="WB01292_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600" y="5105400"/>
            <a:ext cx="400050" cy="400050"/>
          </a:xfrm>
          <a:prstGeom prst="rect">
            <a:avLst/>
          </a:prstGeom>
          <a:noFill/>
          <a:ln>
            <a:noFill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/>
        </p:spPr>
      </p:pic>
      <p:sp>
        <p:nvSpPr>
          <p:cNvPr id="5161" name="Rectangle 4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5" name="Rectangle 4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07681-6075-46B5-ACFF-29980D5A2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6C6D1-307C-4B9B-A703-287547A349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66FB1-A656-4C19-A0D6-28C04CFB54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C13C2-DEAC-4744-B2DF-F9301FE33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F91D965-5EB7-4EA3-AEE6-7ABDA6BE7177}" type="datetime1">
              <a:rPr lang="ru-RU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EC9AC6F-B446-44AE-A869-9EA5EBD485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8CF17A0-AF02-4C21-B7AA-C72AA1C051FD}" type="datetime1">
              <a:rPr lang="ru-RU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8F72B54-0039-4256-AD26-3DF31F0568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ECF8C85-5BBB-4387-AE99-CE1C9A93C272}" type="datetime1">
              <a:rPr lang="ru-RU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95C8CFC-E006-41CC-AC7D-74A1875A8A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5CF6C22-71A6-4557-91F1-ADF96EB8A243}" type="datetime1">
              <a:rPr lang="ru-RU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4CB81ED-5509-47F3-94C5-18C1C37F30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815DCA5-AB51-4EB1-9FD3-46E4D98E8ABD}" type="datetime1">
              <a:rPr lang="ru-RU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20FC30B-FE71-4663-9727-2029C69081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2E50E3F-9544-4027-A190-6D26BB8FAAEF}" type="datetime1">
              <a:rPr lang="ru-RU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1E6FF4B-59D6-4FCB-8665-0E4D49D4EB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D01164B-85F6-47DE-B45D-7CC4C67D42D6}" type="datetime1">
              <a:rPr lang="ru-RU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8C8DA64-A5DC-431A-BE85-CD4FEE5DF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9EC22-82F5-43C0-8B07-72D088935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25676D4-6670-45CE-9205-69C13737B7F9}" type="datetime1">
              <a:rPr lang="ru-RU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A2272B9-2371-4062-86B8-A872A0422A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FA06B61-CA46-40E9-9946-0A59DFAC6BB2}" type="datetime1">
              <a:rPr lang="ru-RU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C0FEC78-CA3F-414C-8D49-F8E93ECA9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A9EDAC1-0D86-4959-80D5-0D17E61744AA}" type="datetime1">
              <a:rPr lang="ru-RU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8A9E2B8-EB7D-4DFC-9F44-2F8C5DC451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A89D1B1-4637-4B51-871C-9E924C71FBB0}" type="datetime1">
              <a:rPr lang="ru-RU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AEF60D9-B5CD-4EEC-9CDB-4AEF0213C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350C8-0CD8-45A3-A44F-4D8479C425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3FE05-8B85-44E3-AD11-C8DBA2E581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08402-E5C2-44D1-B3F9-7FF12D4DE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1A5FF-75B7-4C7F-9DBE-FD4A2BA43E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AAAAA-2A06-4F04-B690-6C90D8911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AA44C-32F4-4A7B-A500-107F0C479C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BF0E-AE77-41FC-8C69-4E9E595320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0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ltGray">
          <a:xfrm>
            <a:off x="0" y="0"/>
            <a:ext cx="9144000" cy="6858000"/>
          </a:xfrm>
          <a:custGeom>
            <a:avLst/>
            <a:gdLst>
              <a:gd name="T0" fmla="*/ 1488 w 5760"/>
              <a:gd name="T1" fmla="*/ 0 h 4320"/>
              <a:gd name="T2" fmla="*/ 564 w 5760"/>
              <a:gd name="T3" fmla="*/ 617 h 4320"/>
              <a:gd name="T4" fmla="*/ 0 w 5760"/>
              <a:gd name="T5" fmla="*/ 1734 h 4320"/>
              <a:gd name="T6" fmla="*/ 0 w 5760"/>
              <a:gd name="T7" fmla="*/ 4320 h 4320"/>
              <a:gd name="T8" fmla="*/ 5760 w 5760"/>
              <a:gd name="T9" fmla="*/ 4320 h 4320"/>
              <a:gd name="T10" fmla="*/ 5760 w 5760"/>
              <a:gd name="T11" fmla="*/ 0 h 4320"/>
              <a:gd name="T12" fmla="*/ 1488 w 5760"/>
              <a:gd name="T13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0" h="4320">
                <a:moveTo>
                  <a:pt x="1488" y="0"/>
                </a:moveTo>
                <a:cubicBezTo>
                  <a:pt x="1093" y="94"/>
                  <a:pt x="670" y="476"/>
                  <a:pt x="564" y="617"/>
                </a:cubicBezTo>
                <a:cubicBezTo>
                  <a:pt x="458" y="758"/>
                  <a:pt x="94" y="1117"/>
                  <a:pt x="0" y="1734"/>
                </a:cubicBez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1488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000"/>
                </a:schemeClr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pic>
        <p:nvPicPr>
          <p:cNvPr id="1027" name="Picture 10" descr="12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gray">
          <a:xfrm>
            <a:off x="152400" y="228600"/>
            <a:ext cx="1676400" cy="1163638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/>
        </p:spPr>
      </p:pic>
      <p:pic>
        <p:nvPicPr>
          <p:cNvPr id="2052" name="Picture 11" descr="water_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295400" y="914400"/>
            <a:ext cx="3810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9365E49-B9E0-47AA-818E-C7F10F7857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 rot="10800000">
            <a:off x="0" y="6629400"/>
            <a:ext cx="9144000" cy="228600"/>
          </a:xfrm>
          <a:custGeom>
            <a:avLst/>
            <a:gdLst>
              <a:gd name="T0" fmla="*/ 2147483647 w 5767"/>
              <a:gd name="T1" fmla="*/ 2147483647 h 2730"/>
              <a:gd name="T2" fmla="*/ 2147483647 w 5767"/>
              <a:gd name="T3" fmla="*/ 2147483647 h 2730"/>
              <a:gd name="T4" fmla="*/ 2147483647 w 5767"/>
              <a:gd name="T5" fmla="*/ 2147483647 h 2730"/>
              <a:gd name="T6" fmla="*/ 2147483647 w 5767"/>
              <a:gd name="T7" fmla="*/ 2147483647 h 2730"/>
              <a:gd name="T8" fmla="*/ 2147483647 w 5767"/>
              <a:gd name="T9" fmla="*/ 2147483647 h 2730"/>
              <a:gd name="T10" fmla="*/ 2147483647 w 5767"/>
              <a:gd name="T11" fmla="*/ 2147483647 h 2730"/>
              <a:gd name="T12" fmla="*/ 2147483647 w 5767"/>
              <a:gd name="T13" fmla="*/ 0 h 2730"/>
              <a:gd name="T14" fmla="*/ 0 w 5767"/>
              <a:gd name="T15" fmla="*/ 2147483647 h 2730"/>
              <a:gd name="T16" fmla="*/ 2147483647 w 5767"/>
              <a:gd name="T17" fmla="*/ 2147483647 h 273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767" h="2730">
                <a:moveTo>
                  <a:pt x="8" y="2730"/>
                </a:moveTo>
                <a:lnTo>
                  <a:pt x="3040" y="2726"/>
                </a:lnTo>
                <a:cubicBezTo>
                  <a:pt x="3181" y="2726"/>
                  <a:pt x="3224" y="2728"/>
                  <a:pt x="3347" y="2630"/>
                </a:cubicBezTo>
                <a:lnTo>
                  <a:pt x="3795" y="2170"/>
                </a:lnTo>
                <a:cubicBezTo>
                  <a:pt x="3923" y="2078"/>
                  <a:pt x="3942" y="2074"/>
                  <a:pt x="4115" y="2080"/>
                </a:cubicBezTo>
                <a:lnTo>
                  <a:pt x="5760" y="2093"/>
                </a:lnTo>
                <a:lnTo>
                  <a:pt x="5767" y="0"/>
                </a:lnTo>
                <a:lnTo>
                  <a:pt x="0" y="1"/>
                </a:lnTo>
                <a:lnTo>
                  <a:pt x="8" y="2730"/>
                </a:lnTo>
                <a:close/>
              </a:path>
            </a:pathLst>
          </a:custGeom>
          <a:solidFill>
            <a:srgbClr val="008A00"/>
          </a:soli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pic>
        <p:nvPicPr>
          <p:cNvPr id="1034" name="Picture 12" descr="butterfly 19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629051">
            <a:off x="457200" y="304800"/>
            <a:ext cx="914400" cy="904875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/>
        </p:spPr>
      </p:pic>
      <p:sp>
        <p:nvSpPr>
          <p:cNvPr id="205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  <p:sldLayoutId id="2147484196" r:id="rId2"/>
    <p:sldLayoutId id="2147484197" r:id="rId3"/>
    <p:sldLayoutId id="2147484198" r:id="rId4"/>
    <p:sldLayoutId id="2147484199" r:id="rId5"/>
    <p:sldLayoutId id="2147484200" r:id="rId6"/>
    <p:sldLayoutId id="2147484201" r:id="rId7"/>
    <p:sldLayoutId id="2147484202" r:id="rId8"/>
    <p:sldLayoutId id="2147484203" r:id="rId9"/>
    <p:sldLayoutId id="2147484204" r:id="rId10"/>
    <p:sldLayoutId id="2147484205" r:id="rId11"/>
    <p:sldLayoutId id="2147484206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08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prstClr val="black">
                    <a:lumMod val="50000"/>
                    <a:lumOff val="50000"/>
                  </a:prstClr>
                </a:solidFill>
                <a:latin typeface="Georgia"/>
                <a:cs typeface="+mn-cs"/>
              </a:defRPr>
            </a:lvl1pPr>
          </a:lstStyle>
          <a:p>
            <a:pPr>
              <a:defRPr/>
            </a:pPr>
            <a:fld id="{5754BD11-9B7A-435B-A272-F3EBF8D42461}" type="datetime1">
              <a:rPr lang="ru-RU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prstClr val="black">
                    <a:lumMod val="50000"/>
                    <a:lumOff val="50000"/>
                  </a:prstClr>
                </a:solidFill>
                <a:latin typeface="Georgi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prstClr val="black">
                    <a:lumMod val="50000"/>
                    <a:lumOff val="50000"/>
                  </a:prstClr>
                </a:solidFill>
                <a:latin typeface="Georgia"/>
                <a:cs typeface="+mn-cs"/>
              </a:defRPr>
            </a:lvl1pPr>
          </a:lstStyle>
          <a:p>
            <a:pPr>
              <a:defRPr/>
            </a:pPr>
            <a:fld id="{E21DBD1D-E812-410C-8517-706FDD9EE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78697B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78697B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78697B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78697B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78697B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78697B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78697B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78697B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78697B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78697B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17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2060848"/>
            <a:ext cx="7668344" cy="1800200"/>
          </a:xfrm>
          <a:solidFill>
            <a:srgbClr val="CC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В ГОСТЯХ У БАЙБАК</a:t>
            </a: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064" y="4581128"/>
            <a:ext cx="3995936" cy="2276872"/>
          </a:xfrm>
          <a:solidFill>
            <a:srgbClr val="FFFFCC"/>
          </a:solidFill>
        </p:spPr>
        <p:txBody>
          <a:bodyPr/>
          <a:lstStyle/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Исполнители: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Решетникова Мария – 3 класс;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Бондарева Мария – 5  класс; 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Руководители: педагог дополнительного образования МБУДО ЦДО «Созвездие» Т. В.  Решетникова;</a:t>
            </a:r>
          </a:p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учитель биологии МБОУ «Гимназия №1» С.А. Бондарева</a:t>
            </a:r>
          </a:p>
          <a:p>
            <a:pPr algn="l" eaLnBrk="1" hangingPunct="1">
              <a:defRPr/>
            </a:pPr>
            <a:endParaRPr lang="ru-RU" sz="20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2514600" y="304800"/>
            <a:ext cx="510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МБУДО  ЦДО «Созвездие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», МБОУ «Гимназия №1»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6457950"/>
            <a:ext cx="18288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Воро</a:t>
            </a: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еж 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323528" y="1196752"/>
            <a:ext cx="8496944" cy="532453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1971675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197167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0212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19716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В исследуемом биотопе проживает семья байбаков, состоящая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 пары взрослых сурков и детёнышей разного возраста.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19716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D20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Следы проживания семьи байбаков на исследуемой территории: норы, сурчины, пищевая тропа, вытоптанные пастбища, помёт, костные останки (2 черепа байбака);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>
              <a:tabLst>
                <a:tab pos="266700" algn="l"/>
                <a:tab pos="19716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D20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smtClean="0">
                <a:solidFill>
                  <a:srgbClr val="1D20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D20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сновой рациона питания байбаков входят: пырей,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лядвенец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клевер красный,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вязель. Любимые лакомства – земляника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насекомые;</a:t>
            </a:r>
          </a:p>
          <a:p>
            <a:pPr lvl="0" algn="just">
              <a:tabLst>
                <a:tab pos="266700" algn="l"/>
                <a:tab pos="1971675" algn="l"/>
              </a:tabLst>
            </a:pPr>
            <a:r>
              <a:rPr lang="ru-RU" sz="2000" dirty="0" smtClean="0">
                <a:solidFill>
                  <a:srgbClr val="2021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Байбаки, проживающие на исследуемой территории, испытывают постоянное антропогенное воздействие, с чем связано их более осторожное  поведение. </a:t>
            </a:r>
            <a:r>
              <a:rPr lang="ru-RU" sz="2000" smtClean="0">
                <a:solidFill>
                  <a:srgbClr val="2021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Несмотря </a:t>
            </a:r>
            <a:r>
              <a:rPr lang="ru-RU" sz="2000" dirty="0" smtClean="0">
                <a:solidFill>
                  <a:srgbClr val="2021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фактор воздействия, жизнь байбаков на </a:t>
            </a:r>
            <a:r>
              <a:rPr lang="ru-RU" sz="2000" smtClean="0">
                <a:solidFill>
                  <a:srgbClr val="2021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исследуемой территории </a:t>
            </a:r>
            <a:r>
              <a:rPr lang="ru-RU" sz="2000" dirty="0" smtClean="0">
                <a:solidFill>
                  <a:srgbClr val="2021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назвать благополучной;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>
              <a:tabLst>
                <a:tab pos="266700" algn="l"/>
                <a:tab pos="1971675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Составлен гербарий растений, входящих в рацион питания байбака на исследуемой территории.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>
              <a:tabLst>
                <a:tab pos="266700" algn="l"/>
                <a:tab pos="1971675" algn="l"/>
              </a:tabLst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hangingPunct="0">
              <a:tabLst>
                <a:tab pos="266700" algn="l"/>
                <a:tab pos="19716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080120"/>
          </a:xfrm>
          <a:ln>
            <a:solidFill>
              <a:srgbClr val="008A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916832"/>
            <a:ext cx="5493296" cy="194421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" name="Picture 2" descr="C:\Users\Алексей\Desktop\0-02-05-ba8eb6fba93cdc89684a72972c3d9b39525260382b7ac81b07dbec43ba0dd6f2_b4990718.jpg"/>
          <p:cNvPicPr>
            <a:picLocks noChangeAspect="1" noChangeArrowheads="1"/>
          </p:cNvPicPr>
          <p:nvPr/>
        </p:nvPicPr>
        <p:blipFill>
          <a:blip r:embed="rId2" cstate="print"/>
          <a:srcRect r="13" b="68"/>
          <a:stretch>
            <a:fillRect/>
          </a:stretch>
        </p:blipFill>
        <p:spPr bwMode="auto">
          <a:xfrm>
            <a:off x="611560" y="1916832"/>
            <a:ext cx="2232248" cy="289365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67544" y="5013176"/>
            <a:ext cx="29177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-mail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:18reshms@gmail.com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1944216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СТЕПНОЙ СУРОК ИЛИ БАЙБАК (MARMOTA BOBAK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МОЖЕТ СЧИТАТЬСЯ ЭДИФИКАТОРОМ, ТО ЕСТЬ ВИДОМ, КОТОРЫЙ ИГРАЕТ ВЕДУЩУЮ РОЛЬ В ЭКОСИСТЕМЕ ЖИВОТНЫХ СТЕПЕЙ ЦЕНТРАЛЬНО-ЧЕРНОЗЕМНОГО РЕГИОНА.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784" y="2551531"/>
            <a:ext cx="201622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15616" y="558924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1.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558924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2.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C:\Users\Алексей\Desktop\0-02-05-ba8eb6fba93cdc89684a72972c3d9b39525260382b7ac81b07dbec43ba0dd6f2_b4990718.jpg"/>
          <p:cNvPicPr>
            <a:picLocks noChangeAspect="1" noChangeArrowheads="1"/>
          </p:cNvPicPr>
          <p:nvPr/>
        </p:nvPicPr>
        <p:blipFill>
          <a:blip r:embed="rId3" cstate="print"/>
          <a:srcRect r="13" b="68"/>
          <a:stretch>
            <a:fillRect/>
          </a:stretch>
        </p:blipFill>
        <p:spPr bwMode="auto">
          <a:xfrm>
            <a:off x="6300192" y="2564904"/>
            <a:ext cx="2232248" cy="289365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970919" y="5646223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3.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1" b="24"/>
          <a:stretch/>
        </p:blipFill>
        <p:spPr>
          <a:xfrm>
            <a:off x="2699792" y="2996952"/>
            <a:ext cx="3362526" cy="2067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2335343" y="1201789"/>
            <a:ext cx="676875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Изучить особенности проживания семьи байбаков на территории с.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Гармашевка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Кантемировского района Воронежской области.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исследования: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Собрать данные о территории проживания семьи байбаков и о следах их жизнедеятельности;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Определить степень антропогенного воздействия на исследуемую территорию и жизнедеятельность байбаков;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Дать оценку степени благополучия семьи байбака на исследуемой территории;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Составить гербарий растений, входящих в рацион питания байбаков, проживающих на исследуемой территории.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3" cstate="print"/>
          <a:srcRect r="-9" b="56"/>
          <a:stretch/>
        </p:blipFill>
        <p:spPr>
          <a:xfrm>
            <a:off x="107504" y="116632"/>
            <a:ext cx="2112954" cy="22707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249289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Фото из личного архива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332656"/>
            <a:ext cx="5554960" cy="1440160"/>
          </a:xfr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МЕСТО РАСПОЛОЖЕНИЕ ИССЛЕДУЕМОЙ ТЕРРИТОРИИ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852936"/>
            <a:ext cx="2880320" cy="1944216"/>
          </a:xfrm>
          <a:prstGeom prst="rect">
            <a:avLst/>
          </a:prstGeom>
          <a:noFill/>
          <a:ln w="9525">
            <a:solidFill>
              <a:srgbClr val="008A00"/>
            </a:solidFill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2123728" y="4221088"/>
            <a:ext cx="144016" cy="72008"/>
          </a:xfrm>
          <a:prstGeom prst="ellipse">
            <a:avLst/>
          </a:prstGeom>
          <a:solidFill>
            <a:srgbClr val="F8060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D:\НАУЧНЫЕ РАБОТЫ\МАША\DSC0832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852936"/>
            <a:ext cx="2952328" cy="1944216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6600302" y="2480817"/>
            <a:ext cx="1944216" cy="2688453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07504" y="4941168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4. Месторасположение исследуемой территории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1880" y="4941168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5.  Зимняя нора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12160" y="4941168"/>
            <a:ext cx="27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План территорий обитания семьи байбаков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4634"/>
            <a:ext cx="2520280" cy="189021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23528" y="2132856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Фото из личного архива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60648"/>
            <a:ext cx="5328592" cy="1296144"/>
          </a:xfr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СЛЕДЫ ЖИЗНЕДЕЯТЕЛЬНОСТИ БАЙБАКОВ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060848"/>
            <a:ext cx="72008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717032"/>
            <a:ext cx="172819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645024"/>
            <a:ext cx="172819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3645024"/>
            <a:ext cx="151216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:\НАУЧНЫЕ РАБОТЫ\МАША\DSC08325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-144524" y="4185084"/>
            <a:ext cx="259228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948264" y="6273225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Рис. 11. Сигнальная нора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216" y="1700808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Рис. 7. Вершина балки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273225"/>
            <a:ext cx="2699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8. Два черепа байбака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6309320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Рис.10. Пищевая тропа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83768" y="6309321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Рис. 9. Выводковая нора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5400000">
            <a:off x="508419" y="-212275"/>
            <a:ext cx="1718450" cy="2376264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:\НАУЧНЫЕ РАБОТЫ\МАША\DSC0832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07504" y="1315616"/>
            <a:ext cx="208823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512" y="260649"/>
            <a:ext cx="8256463" cy="720079"/>
          </a:xfrm>
          <a:solidFill>
            <a:srgbClr val="FFFFCC"/>
          </a:solidFill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СЛЕДЫ ЖИЗНЕДЕЯТЕЛЬНОСТИ БАЙБАКОВ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027584"/>
            <a:ext cx="144016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50" y="1023589"/>
            <a:ext cx="165618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47628" y="3952402"/>
            <a:ext cx="158417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6200000">
            <a:off x="107504" y="4252446"/>
            <a:ext cx="216024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10235" y="1039373"/>
            <a:ext cx="1512168" cy="2016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31540" y="3291081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Рис. 12.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Помёт байбака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13738" y="3249071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Рис. 13.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Пастбище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лядвенца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504" y="616530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16. Помёт байбака с семенами земляники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39952" y="315890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14.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Вход в нору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2200" y="314096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Рис. 15.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Пастбище клевера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99792" y="6165304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Рис.17. Пастбище земляники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Объект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720" y="3867457"/>
            <a:ext cx="2602830" cy="195212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662687" y="6022034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Рис.18  Останки насекомых возле норы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1268" y="1627037"/>
            <a:ext cx="151216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79512" y="260648"/>
            <a:ext cx="8256463" cy="1224235"/>
          </a:xfrm>
          <a:prstGeom prst="rect">
            <a:avLst/>
          </a:prstGeom>
          <a:solidFill>
            <a:srgbClr val="FFFFCC"/>
          </a:solidFill>
          <a:ln w="9525">
            <a:solidFill>
              <a:srgbClr val="008A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НАБЛЮДЕНИЯ ЗА ЧИСЛЕННОСТЬЮ И ПОВЕДЕНИЕМ БАЙБАКОВ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4" cstate="print"/>
          <a:srcRect r="7" b="62"/>
          <a:stretch>
            <a:fillRect/>
          </a:stretch>
        </p:blipFill>
        <p:spPr bwMode="auto">
          <a:xfrm>
            <a:off x="251520" y="1556792"/>
            <a:ext cx="432048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668344" y="3501008"/>
            <a:ext cx="9062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20.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66070" y="4376684"/>
            <a:ext cx="2361586" cy="17711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884368" y="6104518"/>
            <a:ext cx="9062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22.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9214" y="3696973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19. Выпас байбаков – с.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Гармашевка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4366" y="6297811"/>
            <a:ext cx="4028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21 –Байбак часовой  п. Козловский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" b="-4291"/>
          <a:stretch/>
        </p:blipFill>
        <p:spPr>
          <a:xfrm rot="5400000">
            <a:off x="628289" y="3844319"/>
            <a:ext cx="1996875" cy="27504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251520" y="260649"/>
            <a:ext cx="8472487" cy="1152128"/>
          </a:xfrm>
          <a:prstGeom prst="rect">
            <a:avLst/>
          </a:prstGeom>
          <a:solidFill>
            <a:srgbClr val="FFFFCC"/>
          </a:solidFill>
          <a:ln w="9525">
            <a:solidFill>
              <a:srgbClr val="008A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РАЦИОН ПИТАНИЯ БАЙБАКОВ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2" cstate="print"/>
          <a:srcRect r="-115" b="12"/>
          <a:stretch>
            <a:fillRect/>
          </a:stretch>
        </p:blipFill>
        <p:spPr bwMode="auto">
          <a:xfrm>
            <a:off x="539552" y="1700808"/>
            <a:ext cx="1800200" cy="322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3" cstate="print"/>
          <a:srcRect b="-56"/>
          <a:stretch>
            <a:fillRect/>
          </a:stretch>
        </p:blipFill>
        <p:spPr bwMode="auto">
          <a:xfrm>
            <a:off x="2627784" y="1700808"/>
            <a:ext cx="182923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4" cstate="print"/>
          <a:srcRect r="90" b="-45"/>
          <a:stretch>
            <a:fillRect/>
          </a:stretch>
        </p:blipFill>
        <p:spPr bwMode="auto">
          <a:xfrm>
            <a:off x="4644007" y="1700808"/>
            <a:ext cx="1755195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6732240" y="1700808"/>
            <a:ext cx="1661723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627784" y="5085184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24.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Клевер луговой (красный)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5085184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23.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Пырей ползучий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0032" y="5085184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25.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Вязель пёстрый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76256" y="501317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26.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Лядвенец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рогатый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C:\Users\Алексей\Desktop\0-02-05-e2097dab8c41af6e5861cf53129b350986eebe1e85823744ff8495405b2bc707_2df2bbe0.jpg"/>
          <p:cNvPicPr>
            <a:picLocks noChangeAspect="1" noChangeArrowheads="1"/>
          </p:cNvPicPr>
          <p:nvPr/>
        </p:nvPicPr>
        <p:blipFill>
          <a:blip r:embed="rId2" cstate="print"/>
          <a:srcRect r="-56" b="-31"/>
          <a:stretch>
            <a:fillRect/>
          </a:stretch>
        </p:blipFill>
        <p:spPr bwMode="auto">
          <a:xfrm>
            <a:off x="4932040" y="2132856"/>
            <a:ext cx="4076279" cy="30243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107504" y="188640"/>
            <a:ext cx="8544495" cy="1296144"/>
          </a:xfrm>
          <a:prstGeom prst="rect">
            <a:avLst/>
          </a:prstGeom>
          <a:solidFill>
            <a:srgbClr val="FFFFCC"/>
          </a:solidFill>
          <a:ln w="9525">
            <a:solidFill>
              <a:srgbClr val="008A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АНТРОПОГЕННОЕ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ВЛИЯНИЕ НА ЖИЗНЬ БАЙБАКА 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 ИССЛЕДУЕМЫЙ БИОТОП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3" y="3212976"/>
          <a:ext cx="4464496" cy="1872207"/>
        </p:xfrm>
        <a:graphic>
          <a:graphicData uri="http://schemas.openxmlformats.org/drawingml/2006/table">
            <a:tbl>
              <a:tblPr/>
              <a:tblGrid>
                <a:gridCol w="1584175"/>
                <a:gridCol w="1392005"/>
                <a:gridCol w="1488316"/>
              </a:tblGrid>
              <a:tr h="69021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Объект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20020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год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год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77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 нор, </a:t>
                      </a:r>
                      <a:r>
                        <a:rPr lang="ru-RU" sz="1600" b="0" dirty="0" err="1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шт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  <a:endParaRPr lang="ru-RU" sz="16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21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Длина пищевой тропы, м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79512" y="1988840"/>
            <a:ext cx="4320480" cy="1015663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16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16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Изменения  в ходе наблюдений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71675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2020 – 2021 г.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7048" y="5301208"/>
            <a:ext cx="3996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Рис. 27.  Семья байбаков, проживающая в Таловском районе Воронежской области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БУДО ЦДО Созвездие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Воздушный 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МБУДО ЦДО Созвездие</Template>
  <TotalTime>546</TotalTime>
  <Words>360</Words>
  <Application>Microsoft Office PowerPoint</Application>
  <PresentationFormat>Экран (4:3)</PresentationFormat>
  <Paragraphs>86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Georgia</vt:lpstr>
      <vt:lpstr>Times New Roman</vt:lpstr>
      <vt:lpstr>Trebuchet MS</vt:lpstr>
      <vt:lpstr>МБУДО ЦДО Созвездие</vt:lpstr>
      <vt:lpstr>Воздушный поток</vt:lpstr>
      <vt:lpstr>В ГОСТЯХ У БАЙБАКА</vt:lpstr>
      <vt:lpstr>СТЕПНОЙ СУРОК ИЛИ БАЙБАК (MARMOTA BOBAK) МОЖЕТ СЧИТАТЬСЯ ЭДИФИКАТОРОМ, ТО ЕСТЬ ВИДОМ, КОТОРЫЙ ИГРАЕТ ВЕДУЩУЮ РОЛЬ В ЭКОСИСТЕМЕ ЖИВОТНЫХ СТЕПЕЙ ЦЕНТРАЛЬНО-ЧЕРНОЗЕМНОГО РЕГИОНА. </vt:lpstr>
      <vt:lpstr>Презентация PowerPoint</vt:lpstr>
      <vt:lpstr>МЕСТО РАСПОЛОЖЕНИЕ ИССЛЕДУЕМОЙ ТЕРРИТОРИИ</vt:lpstr>
      <vt:lpstr>СЛЕДЫ ЖИЗНЕДЕЯТЕЛЬНОСТИ БАЙБАКОВ</vt:lpstr>
      <vt:lpstr>СЛЕДЫ ЖИЗНЕДЕЯТЕЛЬНОСТИ БАЙБАКОВ</vt:lpstr>
      <vt:lpstr>Презентация PowerPoint</vt:lpstr>
      <vt:lpstr>Презентация PowerPoint</vt:lpstr>
      <vt:lpstr>Презентация PowerPoint</vt:lpstr>
      <vt:lpstr>выводы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«РАЗВИТИЕ СОВРЕМЕННЫХ КОМПЕТЕНЦИЙ ОБУЧАЮЩИХСЯ ЧЕРЕЗ ВОСПИТАНИЕ ЭКОЛОГИЧЕСКОЙ НАПРАВЛЕННОСТИ»</dc:title>
  <dc:subject>биология</dc:subject>
  <dc:creator>Алексей</dc:creator>
  <cp:lastModifiedBy>Сергей</cp:lastModifiedBy>
  <cp:revision>77</cp:revision>
  <cp:lastPrinted>1601-01-01T00:00:00Z</cp:lastPrinted>
  <dcterms:created xsi:type="dcterms:W3CDTF">2021-04-14T10:56:16Z</dcterms:created>
  <dcterms:modified xsi:type="dcterms:W3CDTF">2022-04-25T08:29:50Z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706793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S9.1.4</vt:lpwstr>
  </property>
  <property fmtid="{D5CDD505-2E9C-101B-9397-08002B2CF9AE}" pid="5" name="Version">
    <vt:i4>1</vt:i4>
  </property>
</Properties>
</file>