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98" r:id="rId4"/>
    <p:sldId id="278" r:id="rId5"/>
    <p:sldId id="286" r:id="rId6"/>
    <p:sldId id="280" r:id="rId7"/>
    <p:sldId id="294" r:id="rId8"/>
    <p:sldId id="282" r:id="rId9"/>
    <p:sldId id="292" r:id="rId10"/>
    <p:sldId id="293" r:id="rId11"/>
    <p:sldId id="296" r:id="rId12"/>
    <p:sldId id="268" r:id="rId13"/>
    <p:sldId id="29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55" d="100"/>
          <a:sy n="155" d="100"/>
        </p:scale>
        <p:origin x="162"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a:latin typeface="Times New Roman" pitchFamily="18" charset="0"/>
                <a:cs typeface="Times New Roman" pitchFamily="18" charset="0"/>
              </a:rPr>
              <a:t>Диаграмма</a:t>
            </a:r>
            <a:r>
              <a:rPr lang="ru-RU" sz="1400" baseline="0" dirty="0">
                <a:latin typeface="Times New Roman" pitchFamily="18" charset="0"/>
                <a:cs typeface="Times New Roman" pitchFamily="18" charset="0"/>
              </a:rPr>
              <a:t> 1 </a:t>
            </a:r>
          </a:p>
          <a:p>
            <a:pPr>
              <a:defRPr sz="1400"/>
            </a:pPr>
            <a:r>
              <a:rPr lang="ru-RU" sz="1400" baseline="0" dirty="0">
                <a:latin typeface="Times New Roman" pitchFamily="18" charset="0"/>
                <a:cs typeface="Times New Roman" pitchFamily="18" charset="0"/>
              </a:rPr>
              <a:t>Биометрические параметры кресс салата "Ажур" при развитии в модельных пробах воды, см</a:t>
            </a:r>
          </a:p>
          <a:p>
            <a:pPr>
              <a:defRPr sz="1400"/>
            </a:pPr>
            <a:endParaRPr lang="ru-RU" sz="1400" dirty="0">
              <a:latin typeface="Times New Roman" pitchFamily="18" charset="0"/>
              <a:cs typeface="Times New Roman" pitchFamily="18" charset="0"/>
            </a:endParaRPr>
          </a:p>
        </c:rich>
      </c:tx>
      <c:layout>
        <c:manualLayout>
          <c:xMode val="edge"/>
          <c:yMode val="edge"/>
          <c:x val="0.12315672925849275"/>
          <c:y val="2.7863780486065762E-2"/>
        </c:manualLayout>
      </c:layout>
      <c:overlay val="0"/>
    </c:title>
    <c:autoTitleDeleted val="0"/>
    <c:plotArea>
      <c:layout/>
      <c:barChart>
        <c:barDir val="bar"/>
        <c:grouping val="clustered"/>
        <c:varyColors val="0"/>
        <c:ser>
          <c:idx val="0"/>
          <c:order val="0"/>
          <c:tx>
            <c:strRef>
              <c:f>Лист1!$B$1</c:f>
              <c:strCache>
                <c:ptCount val="1"/>
                <c:pt idx="0">
                  <c:v>Длина корня</c:v>
                </c:pt>
              </c:strCache>
            </c:strRef>
          </c:tx>
          <c:invertIfNegative val="0"/>
          <c:dLbls>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Северный</c:v>
                </c:pt>
                <c:pt idx="1">
                  <c:v>Северный (100м)</c:v>
                </c:pt>
                <c:pt idx="2">
                  <c:v>Чернавский</c:v>
                </c:pt>
                <c:pt idx="3">
                  <c:v>Чернавский (100м)</c:v>
                </c:pt>
                <c:pt idx="4">
                  <c:v>Вогрэсовский </c:v>
                </c:pt>
                <c:pt idx="5">
                  <c:v>Вогрэсовский  (100 м)</c:v>
                </c:pt>
                <c:pt idx="6">
                  <c:v>Водопроводная вода</c:v>
                </c:pt>
                <c:pt idx="7">
                  <c:v>р. Воронеж</c:v>
                </c:pt>
              </c:strCache>
            </c:strRef>
          </c:cat>
          <c:val>
            <c:numRef>
              <c:f>Лист1!$B$2:$B$9</c:f>
              <c:numCache>
                <c:formatCode>General</c:formatCode>
                <c:ptCount val="8"/>
                <c:pt idx="0">
                  <c:v>2</c:v>
                </c:pt>
                <c:pt idx="1">
                  <c:v>2.7</c:v>
                </c:pt>
                <c:pt idx="2">
                  <c:v>2.1</c:v>
                </c:pt>
                <c:pt idx="3">
                  <c:v>2.2000000000000002</c:v>
                </c:pt>
                <c:pt idx="4">
                  <c:v>1</c:v>
                </c:pt>
                <c:pt idx="5">
                  <c:v>1.8</c:v>
                </c:pt>
                <c:pt idx="6">
                  <c:v>3</c:v>
                </c:pt>
                <c:pt idx="7">
                  <c:v>3.3</c:v>
                </c:pt>
              </c:numCache>
            </c:numRef>
          </c:val>
          <c:extLst>
            <c:ext xmlns:c16="http://schemas.microsoft.com/office/drawing/2014/chart" uri="{C3380CC4-5D6E-409C-BE32-E72D297353CC}">
              <c16:uniqueId val="{00000000-DC5F-4BAD-B503-B91F050521E4}"/>
            </c:ext>
          </c:extLst>
        </c:ser>
        <c:ser>
          <c:idx val="1"/>
          <c:order val="1"/>
          <c:tx>
            <c:strRef>
              <c:f>Лист1!$C$1</c:f>
              <c:strCache>
                <c:ptCount val="1"/>
                <c:pt idx="0">
                  <c:v>Длина побега</c:v>
                </c:pt>
              </c:strCache>
            </c:strRef>
          </c:tx>
          <c:spPr>
            <a:solidFill>
              <a:srgbClr val="7030A0"/>
            </a:solidFill>
          </c:spPr>
          <c:invertIfNegative val="0"/>
          <c:dLbls>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Северный</c:v>
                </c:pt>
                <c:pt idx="1">
                  <c:v>Северный (100м)</c:v>
                </c:pt>
                <c:pt idx="2">
                  <c:v>Чернавский</c:v>
                </c:pt>
                <c:pt idx="3">
                  <c:v>Чернавский (100м)</c:v>
                </c:pt>
                <c:pt idx="4">
                  <c:v>Вогрэсовский </c:v>
                </c:pt>
                <c:pt idx="5">
                  <c:v>Вогрэсовский  (100 м)</c:v>
                </c:pt>
                <c:pt idx="6">
                  <c:v>Водопроводная вода</c:v>
                </c:pt>
                <c:pt idx="7">
                  <c:v>р. Воронеж</c:v>
                </c:pt>
              </c:strCache>
            </c:strRef>
          </c:cat>
          <c:val>
            <c:numRef>
              <c:f>Лист1!$C$2:$C$9</c:f>
              <c:numCache>
                <c:formatCode>General</c:formatCode>
                <c:ptCount val="8"/>
                <c:pt idx="0">
                  <c:v>2.2000000000000002</c:v>
                </c:pt>
                <c:pt idx="1">
                  <c:v>2.5</c:v>
                </c:pt>
                <c:pt idx="2">
                  <c:v>2.2000000000000002</c:v>
                </c:pt>
                <c:pt idx="3">
                  <c:v>2.2999999999999998</c:v>
                </c:pt>
                <c:pt idx="4">
                  <c:v>1.5</c:v>
                </c:pt>
                <c:pt idx="5">
                  <c:v>1.7000000000000024</c:v>
                </c:pt>
                <c:pt idx="6">
                  <c:v>2.7</c:v>
                </c:pt>
                <c:pt idx="7">
                  <c:v>2.4</c:v>
                </c:pt>
              </c:numCache>
            </c:numRef>
          </c:val>
          <c:extLst>
            <c:ext xmlns:c16="http://schemas.microsoft.com/office/drawing/2014/chart" uri="{C3380CC4-5D6E-409C-BE32-E72D297353CC}">
              <c16:uniqueId val="{00000001-DC5F-4BAD-B503-B91F050521E4}"/>
            </c:ext>
          </c:extLst>
        </c:ser>
        <c:dLbls>
          <c:showLegendKey val="0"/>
          <c:showVal val="1"/>
          <c:showCatName val="0"/>
          <c:showSerName val="0"/>
          <c:showPercent val="0"/>
          <c:showBubbleSize val="0"/>
        </c:dLbls>
        <c:gapWidth val="150"/>
        <c:axId val="108839680"/>
        <c:axId val="108841216"/>
      </c:barChart>
      <c:catAx>
        <c:axId val="108839680"/>
        <c:scaling>
          <c:orientation val="minMax"/>
        </c:scaling>
        <c:delete val="0"/>
        <c:axPos val="l"/>
        <c:numFmt formatCode="General" sourceLinked="0"/>
        <c:majorTickMark val="out"/>
        <c:minorTickMark val="none"/>
        <c:tickLblPos val="nextTo"/>
        <c:crossAx val="108841216"/>
        <c:crosses val="autoZero"/>
        <c:auto val="1"/>
        <c:lblAlgn val="ctr"/>
        <c:lblOffset val="100"/>
        <c:noMultiLvlLbl val="0"/>
      </c:catAx>
      <c:valAx>
        <c:axId val="108841216"/>
        <c:scaling>
          <c:orientation val="minMax"/>
        </c:scaling>
        <c:delete val="0"/>
        <c:axPos val="b"/>
        <c:majorGridlines/>
        <c:numFmt formatCode="General" sourceLinked="1"/>
        <c:majorTickMark val="out"/>
        <c:minorTickMark val="none"/>
        <c:tickLblPos val="nextTo"/>
        <c:crossAx val="108839680"/>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6F077B-A50F-4D64-8574-E2D6A98A5553}"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pPr/>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pPr/>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pPr/>
              <a:t>4/18/2022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pPr/>
              <a:t>4/18/2022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B747F8-9654-4282-85D2-65F41AAE7A75}"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pPr/>
              <a:t>4/18/2022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2294" y="218039"/>
            <a:ext cx="5640946" cy="2216067"/>
          </a:xfrm>
        </p:spPr>
        <p:txBody>
          <a:bodyPr>
            <a:normAutofit/>
          </a:bodyPr>
          <a:lstStyle/>
          <a:p>
            <a:pPr lvl="0" algn="ctr" fontAlgn="base">
              <a:lnSpc>
                <a:spcPct val="100000"/>
              </a:lnSpc>
              <a:spcAft>
                <a:spcPct val="0"/>
              </a:spcAft>
            </a:pPr>
            <a:r>
              <a:rPr lang="ru-RU" altLang="zh-CN" sz="2400" b="1" spc="0" dirty="0">
                <a:solidFill>
                  <a:srgbClr val="000000"/>
                </a:solidFill>
                <a:latin typeface="Arial" charset="0"/>
                <a:cs typeface="Arial" charset="0"/>
              </a:rPr>
              <a:t>МБУДО</a:t>
            </a:r>
            <a:r>
              <a:rPr lang="en-US" altLang="zh-CN" sz="2400" b="1" spc="0" dirty="0">
                <a:solidFill>
                  <a:srgbClr val="000000"/>
                </a:solidFill>
                <a:latin typeface="Arial" charset="0"/>
                <a:ea typeface="SimSun" pitchFamily="2" charset="-122"/>
                <a:cs typeface="Arial" charset="0"/>
              </a:rPr>
              <a:t> </a:t>
            </a:r>
            <a:r>
              <a:rPr lang="ru-RU" altLang="zh-CN" sz="2400" b="1" spc="0" dirty="0">
                <a:solidFill>
                  <a:srgbClr val="000000"/>
                </a:solidFill>
                <a:latin typeface="Arial" charset="0"/>
                <a:cs typeface="Arial" charset="0"/>
              </a:rPr>
              <a:t>ЦДО «Созвездие»</a:t>
            </a:r>
            <a:br>
              <a:rPr lang="ru-RU" altLang="zh-CN" sz="2400" b="1" spc="0" dirty="0">
                <a:solidFill>
                  <a:srgbClr val="000000"/>
                </a:solidFill>
                <a:latin typeface="Arial" charset="0"/>
                <a:cs typeface="Arial" charset="0"/>
              </a:rPr>
            </a:br>
            <a:br>
              <a:rPr lang="ru-RU" altLang="zh-CN" sz="2400" b="1" spc="0" dirty="0">
                <a:solidFill>
                  <a:srgbClr val="000000"/>
                </a:solidFill>
                <a:latin typeface="Arial" charset="0"/>
                <a:cs typeface="Arial" charset="0"/>
              </a:rPr>
            </a:br>
            <a:endParaRPr lang="ru-RU" dirty="0"/>
          </a:p>
        </p:txBody>
      </p:sp>
      <p:sp>
        <p:nvSpPr>
          <p:cNvPr id="3" name="Подзаголовок 2"/>
          <p:cNvSpPr>
            <a:spLocks noGrp="1"/>
          </p:cNvSpPr>
          <p:nvPr>
            <p:ph type="subTitle" idx="1"/>
          </p:nvPr>
        </p:nvSpPr>
        <p:spPr>
          <a:xfrm>
            <a:off x="1320802" y="2218266"/>
            <a:ext cx="10210800" cy="2531533"/>
          </a:xfrm>
        </p:spPr>
        <p:style>
          <a:lnRef idx="1">
            <a:schemeClr val="accent1"/>
          </a:lnRef>
          <a:fillRef idx="2">
            <a:schemeClr val="accent1"/>
          </a:fillRef>
          <a:effectRef idx="1">
            <a:schemeClr val="accent1"/>
          </a:effectRef>
          <a:fontRef idx="minor">
            <a:schemeClr val="dk1"/>
          </a:fontRef>
        </p:style>
        <p:txBody>
          <a:bodyPr>
            <a:noAutofit/>
          </a:bodyPr>
          <a:lstStyle/>
          <a:p>
            <a:pPr algn="ctr">
              <a:lnSpc>
                <a:spcPct val="107000"/>
              </a:lnSpc>
              <a:spcAft>
                <a:spcPts val="0"/>
              </a:spcAft>
            </a:pPr>
            <a:r>
              <a:rPr lang="ru-RU" sz="4000" b="1" dirty="0">
                <a:solidFill>
                  <a:srgbClr val="002060"/>
                </a:solidFill>
              </a:rPr>
              <a:t>Техногенное воздействие автомобильного транспорта на экологическое состояние города Воронежа</a:t>
            </a:r>
            <a:endParaRPr lang="ru-RU" sz="4000" dirty="0">
              <a:solidFill>
                <a:srgbClr val="002060"/>
              </a:solidFill>
              <a:latin typeface="Times New Roman" pitchFamily="18" charset="0"/>
              <a:cs typeface="Times New Roman" pitchFamily="18" charset="0"/>
            </a:endParaRPr>
          </a:p>
          <a:p>
            <a:pPr algn="ctr">
              <a:lnSpc>
                <a:spcPct val="107000"/>
              </a:lnSpc>
              <a:spcAft>
                <a:spcPts val="0"/>
              </a:spcAft>
            </a:pPr>
            <a:endParaRPr lang="ru-RU" dirty="0">
              <a:solidFill>
                <a:schemeClr val="tx1"/>
              </a:solidFill>
              <a:latin typeface="Times New Roman" pitchFamily="18" charset="0"/>
              <a:ea typeface="Calibri" panose="020F0502020204030204" pitchFamily="34" charset="0"/>
              <a:cs typeface="Times New Roman" pitchFamily="18" charset="0"/>
            </a:endParaRPr>
          </a:p>
          <a:p>
            <a:pPr algn="ctr">
              <a:lnSpc>
                <a:spcPct val="107000"/>
              </a:lnSpc>
              <a:spcAft>
                <a:spcPts val="0"/>
              </a:spcAft>
            </a:pPr>
            <a:r>
              <a:rPr lang="ru-RU" b="1" dirty="0">
                <a:solidFill>
                  <a:schemeClr val="tx1"/>
                </a:solidFill>
                <a:latin typeface="Times New Roman" pitchFamily="18" charset="0"/>
                <a:ea typeface="Times New Roman" panose="02020603050405020304" pitchFamily="18" charset="0"/>
                <a:cs typeface="Times New Roman" pitchFamily="18" charset="0"/>
              </a:rPr>
              <a:t> </a:t>
            </a:r>
            <a:endParaRPr lang="ru-RU" dirty="0">
              <a:solidFill>
                <a:schemeClr val="tx1"/>
              </a:solidFill>
              <a:effectLst/>
              <a:latin typeface="Times New Roman" pitchFamily="18" charset="0"/>
              <a:ea typeface="Calibri" panose="020F0502020204030204" pitchFamily="34" charset="0"/>
              <a:cs typeface="Times New Roman" pitchFamily="18" charset="0"/>
            </a:endParaRPr>
          </a:p>
        </p:txBody>
      </p:sp>
      <p:sp>
        <p:nvSpPr>
          <p:cNvPr id="4" name="Прямоугольник 3"/>
          <p:cNvSpPr/>
          <p:nvPr/>
        </p:nvSpPr>
        <p:spPr>
          <a:xfrm>
            <a:off x="6094461" y="4802329"/>
            <a:ext cx="5721928" cy="1477328"/>
          </a:xfrm>
          <a:prstGeom prst="rect">
            <a:avLst/>
          </a:prstGeom>
        </p:spPr>
        <p:txBody>
          <a:bodyPr wrap="square">
            <a:spAutoFit/>
          </a:bodyPr>
          <a:lstStyle/>
          <a:p>
            <a:pPr marL="355600" lvl="0" defTabSz="914400" fontAlgn="base">
              <a:spcBef>
                <a:spcPct val="0"/>
              </a:spcBef>
              <a:spcAft>
                <a:spcPct val="0"/>
              </a:spcAft>
              <a:defRPr/>
            </a:pPr>
            <a:r>
              <a:rPr lang="ru-RU" altLang="zh-CN" dirty="0">
                <a:solidFill>
                  <a:srgbClr val="000000"/>
                </a:solidFill>
                <a:effectLst>
                  <a:outerShdw blurRad="38100" dist="38100" dir="2700000" algn="tl">
                    <a:srgbClr val="C0C0C0"/>
                  </a:outerShdw>
                </a:effectLst>
                <a:latin typeface="Times New Roman" pitchFamily="18" charset="0"/>
                <a:cs typeface="Times New Roman" pitchFamily="18" charset="0"/>
              </a:rPr>
              <a:t>Исполнители: Решетников Михаил – 7 класс; Платонова Виктория – 9 класс;</a:t>
            </a:r>
          </a:p>
          <a:p>
            <a:pPr marL="355600" lvl="0" defTabSz="914400" fontAlgn="base">
              <a:spcBef>
                <a:spcPct val="0"/>
              </a:spcBef>
              <a:spcAft>
                <a:spcPct val="0"/>
              </a:spcAft>
              <a:defRPr/>
            </a:pPr>
            <a:r>
              <a:rPr lang="ru-RU" altLang="zh-CN" dirty="0">
                <a:solidFill>
                  <a:srgbClr val="000000"/>
                </a:solidFill>
                <a:effectLst>
                  <a:outerShdw blurRad="38100" dist="38100" dir="2700000" algn="tl">
                    <a:srgbClr val="C0C0C0"/>
                  </a:outerShdw>
                </a:effectLst>
                <a:latin typeface="Times New Roman" pitchFamily="18" charset="0"/>
                <a:cs typeface="Times New Roman" pitchFamily="18" charset="0"/>
              </a:rPr>
              <a:t>Руководитель - педагог дополнительного </a:t>
            </a:r>
          </a:p>
          <a:p>
            <a:pPr marL="355600" lvl="0" defTabSz="914400" fontAlgn="base">
              <a:spcBef>
                <a:spcPct val="0"/>
              </a:spcBef>
              <a:spcAft>
                <a:spcPct val="0"/>
              </a:spcAft>
              <a:defRPr/>
            </a:pPr>
            <a:r>
              <a:rPr lang="ru-RU" altLang="zh-CN" dirty="0">
                <a:solidFill>
                  <a:srgbClr val="000000"/>
                </a:solidFill>
                <a:effectLst>
                  <a:outerShdw blurRad="38100" dist="38100" dir="2700000" algn="tl">
                    <a:srgbClr val="C0C0C0"/>
                  </a:outerShdw>
                </a:effectLst>
                <a:latin typeface="Times New Roman" pitchFamily="18" charset="0"/>
                <a:cs typeface="Times New Roman" pitchFamily="18" charset="0"/>
              </a:rPr>
              <a:t>образования  МБУДО ЦДО «Созвездие» Решетникова Т. В.</a:t>
            </a:r>
          </a:p>
        </p:txBody>
      </p:sp>
      <p:sp>
        <p:nvSpPr>
          <p:cNvPr id="5" name="TextBox 4"/>
          <p:cNvSpPr txBox="1"/>
          <p:nvPr/>
        </p:nvSpPr>
        <p:spPr>
          <a:xfrm>
            <a:off x="4213352" y="5924296"/>
            <a:ext cx="1993392" cy="369332"/>
          </a:xfrm>
          <a:prstGeom prst="rect">
            <a:avLst/>
          </a:prstGeom>
          <a:noFill/>
        </p:spPr>
        <p:txBody>
          <a:bodyPr wrap="square" rtlCol="0">
            <a:spAutoFit/>
          </a:bodyPr>
          <a:lstStyle/>
          <a:p>
            <a:r>
              <a:rPr lang="ru-RU" dirty="0">
                <a:latin typeface="Times New Roman" pitchFamily="18" charset="0"/>
                <a:cs typeface="Times New Roman" pitchFamily="18" charset="0"/>
              </a:rPr>
              <a:t>Воронеж 2022 г.</a:t>
            </a:r>
          </a:p>
        </p:txBody>
      </p:sp>
      <p:pic>
        <p:nvPicPr>
          <p:cNvPr id="16385" name="Picture 1"/>
          <p:cNvPicPr>
            <a:picLocks noChangeAspect="1" noChangeArrowheads="1"/>
          </p:cNvPicPr>
          <p:nvPr/>
        </p:nvPicPr>
        <p:blipFill>
          <a:blip r:embed="rId2"/>
          <a:srcRect/>
          <a:stretch>
            <a:fillRect/>
          </a:stretch>
        </p:blipFill>
        <p:spPr bwMode="auto">
          <a:xfrm>
            <a:off x="148696" y="152292"/>
            <a:ext cx="2945196" cy="1922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01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44798" y="2602441"/>
          <a:ext cx="5892802" cy="2570693"/>
        </p:xfrm>
        <a:graphic>
          <a:graphicData uri="http://schemas.openxmlformats.org/drawingml/2006/table">
            <a:tbl>
              <a:tblPr/>
              <a:tblGrid>
                <a:gridCol w="1225398">
                  <a:extLst>
                    <a:ext uri="{9D8B030D-6E8A-4147-A177-3AD203B41FA5}">
                      <a16:colId xmlns:a16="http://schemas.microsoft.com/office/drawing/2014/main" val="20000"/>
                    </a:ext>
                  </a:extLst>
                </a:gridCol>
                <a:gridCol w="491618">
                  <a:extLst>
                    <a:ext uri="{9D8B030D-6E8A-4147-A177-3AD203B41FA5}">
                      <a16:colId xmlns:a16="http://schemas.microsoft.com/office/drawing/2014/main" val="20001"/>
                    </a:ext>
                  </a:extLst>
                </a:gridCol>
                <a:gridCol w="471821">
                  <a:extLst>
                    <a:ext uri="{9D8B030D-6E8A-4147-A177-3AD203B41FA5}">
                      <a16:colId xmlns:a16="http://schemas.microsoft.com/office/drawing/2014/main" val="20002"/>
                    </a:ext>
                  </a:extLst>
                </a:gridCol>
                <a:gridCol w="778671">
                  <a:extLst>
                    <a:ext uri="{9D8B030D-6E8A-4147-A177-3AD203B41FA5}">
                      <a16:colId xmlns:a16="http://schemas.microsoft.com/office/drawing/2014/main" val="20003"/>
                    </a:ext>
                  </a:extLst>
                </a:gridCol>
                <a:gridCol w="873695">
                  <a:extLst>
                    <a:ext uri="{9D8B030D-6E8A-4147-A177-3AD203B41FA5}">
                      <a16:colId xmlns:a16="http://schemas.microsoft.com/office/drawing/2014/main" val="20004"/>
                    </a:ext>
                  </a:extLst>
                </a:gridCol>
                <a:gridCol w="873035">
                  <a:extLst>
                    <a:ext uri="{9D8B030D-6E8A-4147-A177-3AD203B41FA5}">
                      <a16:colId xmlns:a16="http://schemas.microsoft.com/office/drawing/2014/main" val="20005"/>
                    </a:ext>
                  </a:extLst>
                </a:gridCol>
                <a:gridCol w="589282">
                  <a:extLst>
                    <a:ext uri="{9D8B030D-6E8A-4147-A177-3AD203B41FA5}">
                      <a16:colId xmlns:a16="http://schemas.microsoft.com/office/drawing/2014/main" val="20006"/>
                    </a:ext>
                  </a:extLst>
                </a:gridCol>
                <a:gridCol w="589282">
                  <a:extLst>
                    <a:ext uri="{9D8B030D-6E8A-4147-A177-3AD203B41FA5}">
                      <a16:colId xmlns:a16="http://schemas.microsoft.com/office/drawing/2014/main" val="20007"/>
                    </a:ext>
                  </a:extLst>
                </a:gridCol>
              </a:tblGrid>
              <a:tr h="564452">
                <a:tc>
                  <a:txBody>
                    <a:bodyPr/>
                    <a:lstStyle/>
                    <a:p>
                      <a:pPr algn="l">
                        <a:spcAft>
                          <a:spcPts val="0"/>
                        </a:spcAft>
                      </a:pPr>
                      <a:r>
                        <a:rPr lang="ru-RU" sz="1000" dirty="0">
                          <a:latin typeface="Times New Roman"/>
                          <a:ea typeface="SimSun"/>
                          <a:cs typeface="Times New Roman"/>
                        </a:rPr>
                        <a:t>Название моста,</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рН (тест)</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рН -метр</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dirty="0">
                          <a:latin typeface="Times New Roman"/>
                          <a:ea typeface="SimSun"/>
                          <a:cs typeface="Times New Roman"/>
                        </a:rPr>
                        <a:t>Кислород. мг/л</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Жесткость  </a:t>
                      </a:r>
                      <a:r>
                        <a:rPr lang="en-GB" sz="1000">
                          <a:latin typeface="Times New Roman"/>
                          <a:ea typeface="SimSun"/>
                          <a:cs typeface="Times New Roman"/>
                        </a:rPr>
                        <a:t>gh</a:t>
                      </a:r>
                      <a:r>
                        <a:rPr lang="ru-RU" sz="1000">
                          <a:latin typeface="Times New Roman"/>
                          <a:ea typeface="SimSun"/>
                          <a:cs typeface="Times New Roman"/>
                        </a:rPr>
                        <a:t>, к</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Углекислый газ, </a:t>
                      </a:r>
                      <a:r>
                        <a:rPr lang="ru-RU" sz="1000">
                          <a:latin typeface="Calibri"/>
                          <a:ea typeface="Times New Roman"/>
                          <a:cs typeface="Times New Roman"/>
                        </a:rPr>
                        <a:t> </a:t>
                      </a:r>
                      <a:r>
                        <a:rPr lang="ru-RU" sz="1000">
                          <a:latin typeface="Times New Roman"/>
                          <a:ea typeface="SimSun"/>
                          <a:cs typeface="Times New Roman"/>
                        </a:rPr>
                        <a:t>мг/л</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Сульфаты</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Свинец</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6723">
                <a:tc>
                  <a:txBody>
                    <a:bodyPr/>
                    <a:lstStyle/>
                    <a:p>
                      <a:pPr algn="l">
                        <a:spcAft>
                          <a:spcPts val="0"/>
                        </a:spcAft>
                      </a:pPr>
                      <a:r>
                        <a:rPr lang="ru-RU" sz="1000" dirty="0">
                          <a:latin typeface="Times New Roman"/>
                          <a:ea typeface="SimSun"/>
                          <a:cs typeface="Times New Roman"/>
                        </a:rPr>
                        <a:t>Северный</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7.98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8,01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5,3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705">
                <a:tc>
                  <a:txBody>
                    <a:bodyPr/>
                    <a:lstStyle/>
                    <a:p>
                      <a:pPr algn="l">
                        <a:spcAft>
                          <a:spcPts val="0"/>
                        </a:spcAft>
                      </a:pPr>
                      <a:r>
                        <a:rPr lang="ru-RU" sz="1000" dirty="0">
                          <a:latin typeface="Times New Roman"/>
                          <a:ea typeface="SimSun"/>
                          <a:cs typeface="Times New Roman"/>
                        </a:rPr>
                        <a:t>Северный – 100 м</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8.32</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7,66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3,9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705">
                <a:tc>
                  <a:txBody>
                    <a:bodyPr/>
                    <a:lstStyle/>
                    <a:p>
                      <a:pPr algn="l">
                        <a:spcAft>
                          <a:spcPts val="0"/>
                        </a:spcAft>
                      </a:pPr>
                      <a:r>
                        <a:rPr lang="ru-RU" sz="1000" dirty="0" err="1">
                          <a:latin typeface="Times New Roman"/>
                          <a:ea typeface="SimSun"/>
                          <a:cs typeface="Times New Roman"/>
                        </a:rPr>
                        <a:t>Вогрэсовский</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8.73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8,36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SimSun"/>
                          <a:cs typeface="Times New Roman"/>
                        </a:rPr>
                        <a:t>4,</a:t>
                      </a:r>
                      <a:r>
                        <a:rPr lang="ru-RU" sz="1000">
                          <a:latin typeface="Times New Roman"/>
                          <a:ea typeface="SimSun"/>
                          <a:cs typeface="Times New Roman"/>
                        </a:rPr>
                        <a:t>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349">
                <a:tc>
                  <a:txBody>
                    <a:bodyPr/>
                    <a:lstStyle/>
                    <a:p>
                      <a:pPr algn="l">
                        <a:spcAft>
                          <a:spcPts val="0"/>
                        </a:spcAft>
                      </a:pPr>
                      <a:r>
                        <a:rPr lang="ru-RU" sz="1000" dirty="0" err="1">
                          <a:latin typeface="Times New Roman"/>
                          <a:ea typeface="SimSun"/>
                          <a:cs typeface="Times New Roman"/>
                        </a:rPr>
                        <a:t>Вогрэсовский</a:t>
                      </a:r>
                      <a:r>
                        <a:rPr lang="ru-RU" sz="1000" dirty="0">
                          <a:latin typeface="Times New Roman"/>
                          <a:ea typeface="SimSun"/>
                          <a:cs typeface="Times New Roman"/>
                        </a:rPr>
                        <a:t> - 100м</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8.36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8,19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14</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SimSun"/>
                          <a:cs typeface="Times New Roman"/>
                        </a:rPr>
                        <a:t>4,</a:t>
                      </a:r>
                      <a:r>
                        <a:rPr lang="ru-RU" sz="1000">
                          <a:latin typeface="Times New Roman"/>
                          <a:ea typeface="SimSun"/>
                          <a:cs typeface="Times New Roman"/>
                        </a:rPr>
                        <a:t>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705">
                <a:tc>
                  <a:txBody>
                    <a:bodyPr/>
                    <a:lstStyle/>
                    <a:p>
                      <a:pPr algn="l">
                        <a:spcAft>
                          <a:spcPts val="0"/>
                        </a:spcAft>
                      </a:pPr>
                      <a:r>
                        <a:rPr lang="ru-RU" sz="1000">
                          <a:latin typeface="Times New Roman"/>
                          <a:ea typeface="SimSun"/>
                          <a:cs typeface="Times New Roman"/>
                        </a:rPr>
                        <a:t>Чернавский</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a:ea typeface="SimSun"/>
                          <a:cs typeface="Times New Roman"/>
                        </a:rPr>
                        <a:t>8</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SimSun"/>
                          <a:cs typeface="Times New Roman"/>
                        </a:rPr>
                        <a:t>4,</a:t>
                      </a:r>
                      <a:r>
                        <a:rPr lang="ru-RU" sz="1000">
                          <a:latin typeface="Times New Roman"/>
                          <a:ea typeface="SimSun"/>
                          <a:cs typeface="Times New Roman"/>
                        </a:rPr>
                        <a:t>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20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3705">
                <a:tc>
                  <a:txBody>
                    <a:bodyPr/>
                    <a:lstStyle/>
                    <a:p>
                      <a:pPr algn="l">
                        <a:spcAft>
                          <a:spcPts val="0"/>
                        </a:spcAft>
                      </a:pPr>
                      <a:r>
                        <a:rPr lang="ru-RU" sz="1000">
                          <a:latin typeface="Times New Roman"/>
                          <a:ea typeface="SimSun"/>
                          <a:cs typeface="Times New Roman"/>
                        </a:rPr>
                        <a:t>Чернавский -100м</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8.2</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8,25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a:ea typeface="SimSun"/>
                          <a:cs typeface="Times New Roman"/>
                        </a:rPr>
                        <a:t>8</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13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SimSun"/>
                          <a:cs typeface="Times New Roman"/>
                        </a:rPr>
                        <a:t>4,</a:t>
                      </a:r>
                      <a:r>
                        <a:rPr lang="ru-RU" sz="1000">
                          <a:latin typeface="Times New Roman"/>
                          <a:ea typeface="SimSun"/>
                          <a:cs typeface="Times New Roman"/>
                        </a:rPr>
                        <a:t>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7349">
                <a:tc>
                  <a:txBody>
                    <a:bodyPr/>
                    <a:lstStyle/>
                    <a:p>
                      <a:pPr algn="l">
                        <a:spcAft>
                          <a:spcPts val="0"/>
                        </a:spcAft>
                      </a:pPr>
                      <a:r>
                        <a:rPr lang="ru-RU" sz="1000">
                          <a:latin typeface="Times New Roman"/>
                          <a:ea typeface="SimSun"/>
                          <a:cs typeface="Times New Roman"/>
                        </a:rPr>
                        <a:t>Контроль</a:t>
                      </a:r>
                      <a:endParaRPr lang="ru-RU" sz="1100">
                        <a:latin typeface="Calibri"/>
                        <a:ea typeface="Times New Roman"/>
                        <a:cs typeface="Times New Roman"/>
                      </a:endParaRPr>
                    </a:p>
                    <a:p>
                      <a:pPr algn="l">
                        <a:spcAft>
                          <a:spcPts val="0"/>
                        </a:spcAft>
                      </a:pPr>
                      <a:r>
                        <a:rPr lang="ru-RU" sz="1000">
                          <a:latin typeface="Times New Roman"/>
                          <a:ea typeface="SimSun"/>
                          <a:cs typeface="Times New Roman"/>
                        </a:rPr>
                        <a:t> ( р.  Воронеж)</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a:ea typeface="SimSun"/>
                          <a:cs typeface="Times New Roman"/>
                        </a:rPr>
                        <a:t>8</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8.1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a:ea typeface="SimSun"/>
                          <a:cs typeface="Times New Roman"/>
                        </a:rPr>
                        <a:t>8</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a:ea typeface="SimSun"/>
                          <a:cs typeface="Times New Roman"/>
                        </a:rPr>
                        <a:t>13</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latin typeface="Times New Roman"/>
                          <a:ea typeface="SimSun"/>
                          <a:cs typeface="Times New Roman"/>
                        </a:rPr>
                        <a:t>3,5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latin typeface="Times New Roman"/>
                          <a:ea typeface="SimSun"/>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a:ea typeface="SimSun"/>
                          <a:cs typeface="Times New Roman"/>
                        </a:rPr>
                        <a:t>-</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2" descr="https://lh3.googleusercontent.com/pw/AM-JKLULNiVrRJeHPKzTxg2eR-TMECRKAwno3E538OW9f6JR5aTBHb8fo0X0qKpUuSasieSRf7luTdeAXUxLYie7zD6GRFxfoDy6VeYfUaiB_5DyfO0U_lqyvQZo6JRc7GkVzPCEVd8gWccjPM1cak8G5Aze2Q=w483-h644-no?authuser=0"/>
          <p:cNvPicPr>
            <a:picLocks noChangeAspect="1" noChangeArrowheads="1"/>
          </p:cNvPicPr>
          <p:nvPr/>
        </p:nvPicPr>
        <p:blipFill>
          <a:blip r:embed="rId2"/>
          <a:srcRect/>
          <a:stretch>
            <a:fillRect/>
          </a:stretch>
        </p:blipFill>
        <p:spPr bwMode="auto">
          <a:xfrm>
            <a:off x="448733" y="1092202"/>
            <a:ext cx="1714499" cy="2285998"/>
          </a:xfrm>
          <a:prstGeom prst="rect">
            <a:avLst/>
          </a:prstGeom>
          <a:noFill/>
        </p:spPr>
      </p:pic>
      <p:pic>
        <p:nvPicPr>
          <p:cNvPr id="11" name="Picture 1"/>
          <p:cNvPicPr>
            <a:picLocks noChangeAspect="1" noChangeArrowheads="1"/>
          </p:cNvPicPr>
          <p:nvPr/>
        </p:nvPicPr>
        <p:blipFill>
          <a:blip r:embed="rId3"/>
          <a:srcRect r="-67" b="-29"/>
          <a:stretch>
            <a:fillRect/>
          </a:stretch>
        </p:blipFill>
        <p:spPr bwMode="auto">
          <a:xfrm>
            <a:off x="9737069" y="1041565"/>
            <a:ext cx="1396596" cy="1989502"/>
          </a:xfrm>
          <a:prstGeom prst="rect">
            <a:avLst/>
          </a:prstGeom>
          <a:noFill/>
          <a:ln w="9525">
            <a:noFill/>
            <a:miter lim="800000"/>
            <a:headEnd/>
            <a:tailEnd/>
          </a:ln>
        </p:spPr>
      </p:pic>
      <p:pic>
        <p:nvPicPr>
          <p:cNvPr id="30724" name="Picture 4"/>
          <p:cNvPicPr>
            <a:picLocks noChangeAspect="1" noChangeArrowheads="1"/>
          </p:cNvPicPr>
          <p:nvPr/>
        </p:nvPicPr>
        <p:blipFill>
          <a:blip r:embed="rId4"/>
          <a:srcRect r="-45" b="49"/>
          <a:stretch>
            <a:fillRect/>
          </a:stretch>
        </p:blipFill>
        <p:spPr bwMode="auto">
          <a:xfrm>
            <a:off x="9739088" y="3632200"/>
            <a:ext cx="1584474" cy="2218266"/>
          </a:xfrm>
          <a:prstGeom prst="rect">
            <a:avLst/>
          </a:prstGeom>
          <a:noFill/>
          <a:ln w="9525">
            <a:noFill/>
            <a:miter lim="800000"/>
            <a:headEnd/>
            <a:tailEnd/>
          </a:ln>
        </p:spPr>
      </p:pic>
      <p:sp>
        <p:nvSpPr>
          <p:cNvPr id="16" name="Прямоугольник 15"/>
          <p:cNvSpPr/>
          <p:nvPr/>
        </p:nvSpPr>
        <p:spPr>
          <a:xfrm>
            <a:off x="2887133" y="1775137"/>
            <a:ext cx="5791201" cy="830997"/>
          </a:xfrm>
          <a:prstGeom prst="rect">
            <a:avLst/>
          </a:prstGeom>
        </p:spPr>
        <p:txBody>
          <a:bodyPr wrap="square">
            <a:spAutoFit/>
          </a:bodyPr>
          <a:lstStyle/>
          <a:p>
            <a:pPr lvl="0" algn="r" defTabSz="914400" fontAlgn="base">
              <a:spcBef>
                <a:spcPct val="0"/>
              </a:spcBef>
              <a:spcAft>
                <a:spcPct val="0"/>
              </a:spcAft>
              <a:tabLst>
                <a:tab pos="450850" algn="l"/>
              </a:tabLst>
            </a:pPr>
            <a:r>
              <a:rPr lang="ru-RU" sz="1600" i="1" dirty="0">
                <a:latin typeface="Times New Roman" pitchFamily="18" charset="0"/>
                <a:ea typeface="SimSun" pitchFamily="2" charset="-122"/>
                <a:cs typeface="Times New Roman" pitchFamily="18" charset="0"/>
              </a:rPr>
              <a:t>Таблица 8</a:t>
            </a:r>
            <a:r>
              <a:rPr lang="ru-RU" sz="1600" i="1" dirty="0">
                <a:latin typeface="Times New Roman" pitchFamily="18" charset="0"/>
                <a:cs typeface="Times New Roman" pitchFamily="18" charset="0"/>
              </a:rPr>
              <a:t>  </a:t>
            </a:r>
          </a:p>
          <a:p>
            <a:pPr lvl="0" defTabSz="914400" fontAlgn="base">
              <a:spcBef>
                <a:spcPct val="0"/>
              </a:spcBef>
              <a:spcAft>
                <a:spcPct val="0"/>
              </a:spcAft>
              <a:tabLst>
                <a:tab pos="450850" algn="l"/>
              </a:tabLst>
            </a:pPr>
            <a:r>
              <a:rPr lang="ru-RU" sz="1600" i="1" dirty="0" err="1">
                <a:latin typeface="Times New Roman" pitchFamily="18" charset="0"/>
                <a:cs typeface="Times New Roman" pitchFamily="18" charset="0"/>
              </a:rPr>
              <a:t>Общехимические</a:t>
            </a:r>
            <a:r>
              <a:rPr lang="ru-RU" sz="1600" i="1" dirty="0">
                <a:latin typeface="Times New Roman" pitchFamily="18" charset="0"/>
                <a:cs typeface="Times New Roman" pitchFamily="18" charset="0"/>
              </a:rPr>
              <a:t> показатели водных проб Воронежского водохранилища</a:t>
            </a:r>
            <a:r>
              <a:rPr lang="ru-RU" sz="1600" i="1" dirty="0">
                <a:latin typeface="Times New Roman" pitchFamily="18" charset="0"/>
                <a:ea typeface="SimSun" pitchFamily="2" charset="-122"/>
                <a:cs typeface="Times New Roman" pitchFamily="18" charset="0"/>
              </a:rPr>
              <a:t> </a:t>
            </a:r>
            <a:endParaRPr lang="ru-RU" sz="1600" i="1" dirty="0">
              <a:latin typeface="Times New Roman" pitchFamily="18" charset="0"/>
              <a:cs typeface="Times New Roman" pitchFamily="18" charset="0"/>
            </a:endParaRPr>
          </a:p>
        </p:txBody>
      </p:sp>
      <p:sp>
        <p:nvSpPr>
          <p:cNvPr id="17" name="TextBox 16"/>
          <p:cNvSpPr txBox="1"/>
          <p:nvPr/>
        </p:nvSpPr>
        <p:spPr>
          <a:xfrm>
            <a:off x="482600" y="3471333"/>
            <a:ext cx="1803400" cy="461665"/>
          </a:xfrm>
          <a:prstGeom prst="rect">
            <a:avLst/>
          </a:prstGeom>
          <a:solidFill>
            <a:schemeClr val="bg1"/>
          </a:solidFill>
          <a:ln>
            <a:solidFill>
              <a:srgbClr val="7030A0"/>
            </a:solidFill>
          </a:ln>
        </p:spPr>
        <p:txBody>
          <a:bodyPr wrap="square" rtlCol="0">
            <a:spAutoFit/>
          </a:bodyPr>
          <a:lstStyle/>
          <a:p>
            <a:pPr algn="ctr"/>
            <a:r>
              <a:rPr lang="ru-RU" sz="1200" i="1" dirty="0">
                <a:latin typeface="Times New Roman" pitchFamily="18" charset="0"/>
                <a:cs typeface="Times New Roman" pitchFamily="18" charset="0"/>
              </a:rPr>
              <a:t>Рис. 12. Забор модельных проб воды</a:t>
            </a:r>
          </a:p>
        </p:txBody>
      </p:sp>
      <p:sp>
        <p:nvSpPr>
          <p:cNvPr id="18" name="TextBox 17"/>
          <p:cNvSpPr txBox="1"/>
          <p:nvPr/>
        </p:nvSpPr>
        <p:spPr>
          <a:xfrm>
            <a:off x="9694330" y="5888336"/>
            <a:ext cx="1794936" cy="478598"/>
          </a:xfrm>
          <a:prstGeom prst="rect">
            <a:avLst/>
          </a:prstGeom>
          <a:solidFill>
            <a:schemeClr val="bg1"/>
          </a:solidFill>
          <a:ln>
            <a:solidFill>
              <a:srgbClr val="7030A0"/>
            </a:solidFill>
          </a:ln>
        </p:spPr>
        <p:txBody>
          <a:bodyPr wrap="square" rtlCol="0">
            <a:spAutoFit/>
          </a:bodyPr>
          <a:lstStyle/>
          <a:p>
            <a:r>
              <a:rPr lang="ru-RU" sz="1200" i="1" dirty="0">
                <a:latin typeface="Times New Roman" pitchFamily="18" charset="0"/>
                <a:cs typeface="Times New Roman" pitchFamily="18" charset="0"/>
              </a:rPr>
              <a:t>Рис. 15.</a:t>
            </a:r>
          </a:p>
          <a:p>
            <a:r>
              <a:rPr lang="ru-RU" sz="1200" i="1" dirty="0">
                <a:latin typeface="Times New Roman" pitchFamily="18" charset="0"/>
                <a:cs typeface="Times New Roman" pitchFamily="18" charset="0"/>
              </a:rPr>
              <a:t> Определение сульфатов </a:t>
            </a:r>
          </a:p>
        </p:txBody>
      </p:sp>
      <p:sp>
        <p:nvSpPr>
          <p:cNvPr id="19" name="TextBox 18"/>
          <p:cNvSpPr txBox="1"/>
          <p:nvPr/>
        </p:nvSpPr>
        <p:spPr>
          <a:xfrm>
            <a:off x="9762066" y="3049713"/>
            <a:ext cx="1456268" cy="461665"/>
          </a:xfrm>
          <a:prstGeom prst="rect">
            <a:avLst/>
          </a:prstGeom>
          <a:solidFill>
            <a:schemeClr val="bg1"/>
          </a:solidFill>
          <a:ln>
            <a:solidFill>
              <a:srgbClr val="7030A0"/>
            </a:solidFill>
          </a:ln>
        </p:spPr>
        <p:txBody>
          <a:bodyPr wrap="square" rtlCol="0">
            <a:spAutoFit/>
          </a:bodyPr>
          <a:lstStyle/>
          <a:p>
            <a:pPr algn="ctr"/>
            <a:r>
              <a:rPr lang="ru-RU" sz="1200" i="1" dirty="0">
                <a:latin typeface="Times New Roman" pitchFamily="18" charset="0"/>
                <a:cs typeface="Times New Roman" pitchFamily="18" charset="0"/>
              </a:rPr>
              <a:t>Рис. 14. Тест – система «</a:t>
            </a:r>
            <a:r>
              <a:rPr lang="ru-RU" sz="1200" i="1" dirty="0" err="1">
                <a:latin typeface="Times New Roman" pitchFamily="18" charset="0"/>
                <a:cs typeface="Times New Roman" pitchFamily="18" charset="0"/>
              </a:rPr>
              <a:t>Нилпа</a:t>
            </a:r>
            <a:r>
              <a:rPr lang="ru-RU" sz="1200" i="1" dirty="0">
                <a:latin typeface="Times New Roman" pitchFamily="18" charset="0"/>
                <a:cs typeface="Times New Roman" pitchFamily="18" charset="0"/>
              </a:rPr>
              <a:t>»</a:t>
            </a:r>
          </a:p>
        </p:txBody>
      </p:sp>
      <p:sp>
        <p:nvSpPr>
          <p:cNvPr id="30728" name="Rectangle 8"/>
          <p:cNvSpPr>
            <a:spLocks noChangeArrowheads="1"/>
          </p:cNvSpPr>
          <p:nvPr/>
        </p:nvSpPr>
        <p:spPr bwMode="auto">
          <a:xfrm>
            <a:off x="110066" y="215984"/>
            <a:ext cx="11489267" cy="646331"/>
          </a:xfrm>
          <a:prstGeom prst="rect">
            <a:avLst/>
          </a:prstGeom>
          <a:solidFill>
            <a:schemeClr val="accent6">
              <a:lumMod val="60000"/>
              <a:lumOff val="4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tabLst>
                <a:tab pos="450850" algn="l"/>
              </a:tabLst>
            </a:pPr>
            <a:r>
              <a:rPr lang="ru-RU" b="1" dirty="0">
                <a:latin typeface="Times New Roman" pitchFamily="18" charset="0"/>
                <a:cs typeface="Times New Roman" pitchFamily="18" charset="0"/>
              </a:rPr>
              <a:t>ТЕХНОГЕННОЕ ВОЗДЕЙСТВИЕ </a:t>
            </a:r>
            <a:r>
              <a:rPr lang="ru-RU" b="1" dirty="0">
                <a:solidFill>
                  <a:srgbClr val="000000"/>
                </a:solidFill>
                <a:latin typeface="Times New Roman" pitchFamily="18" charset="0"/>
                <a:ea typeface="Calibri" pitchFamily="34" charset="0"/>
                <a:cs typeface="Times New Roman" pitchFamily="18" charset="0"/>
              </a:rPr>
              <a:t>АВТОМОБИЛЬНОГО </a:t>
            </a:r>
          </a:p>
          <a:p>
            <a:pPr lvl="0" algn="ctr" defTabSz="914400" fontAlgn="base">
              <a:spcBef>
                <a:spcPct val="0"/>
              </a:spcBef>
              <a:spcAft>
                <a:spcPct val="0"/>
              </a:spcAft>
              <a:tabLst>
                <a:tab pos="450850" algn="l"/>
              </a:tabLst>
            </a:pPr>
            <a:r>
              <a:rPr lang="ru-RU" b="1" dirty="0">
                <a:solidFill>
                  <a:srgbClr val="000000"/>
                </a:solidFill>
                <a:latin typeface="Times New Roman" pitchFamily="18" charset="0"/>
                <a:ea typeface="Calibri" pitchFamily="34" charset="0"/>
                <a:cs typeface="Times New Roman" pitchFamily="18" charset="0"/>
              </a:rPr>
              <a:t>ТРАНСПОРТА НА </a:t>
            </a: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ЭКОЛОГИЧЕСКОЕ</a:t>
            </a:r>
            <a:r>
              <a:rPr kumimoji="0" lang="ru-RU" b="1"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СОСТОЯНИЕ ВОРОНЕЖСКОГО ВОДОХРАНИЛИЩА</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2" name="Прямоугольник 21"/>
          <p:cNvSpPr/>
          <p:nvPr/>
        </p:nvSpPr>
        <p:spPr>
          <a:xfrm>
            <a:off x="222832" y="6038333"/>
            <a:ext cx="2055243" cy="276999"/>
          </a:xfrm>
          <a:prstGeom prst="rect">
            <a:avLst/>
          </a:prstGeom>
          <a:ln>
            <a:solidFill>
              <a:srgbClr val="7030A0"/>
            </a:solidFill>
          </a:ln>
        </p:spPr>
        <p:txBody>
          <a:bodyPr wrap="none">
            <a:spAutoFit/>
          </a:bodyPr>
          <a:lstStyle/>
          <a:p>
            <a:r>
              <a:rPr lang="ru-RU" sz="1200" i="1" dirty="0">
                <a:latin typeface="Times New Roman" pitchFamily="18" charset="0"/>
                <a:cs typeface="Times New Roman" pitchFamily="18" charset="0"/>
              </a:rPr>
              <a:t>Рис. 13. Определение свинца</a:t>
            </a:r>
          </a:p>
        </p:txBody>
      </p:sp>
      <p:pic>
        <p:nvPicPr>
          <p:cNvPr id="5121" name="Picture 1" descr="C:\Users\Алексей\Desktop\0-02-05-243c2d52af45b43de1ac1c8881be4fe0929fddbd239ae228d804bbabf45e65cb_9e088321.jpg"/>
          <p:cNvPicPr>
            <a:picLocks noChangeAspect="1" noChangeArrowheads="1"/>
          </p:cNvPicPr>
          <p:nvPr/>
        </p:nvPicPr>
        <p:blipFill>
          <a:blip r:embed="rId5"/>
          <a:srcRect t="16209" r="3314"/>
          <a:stretch>
            <a:fillRect/>
          </a:stretch>
        </p:blipFill>
        <p:spPr bwMode="auto">
          <a:xfrm>
            <a:off x="472094" y="4063999"/>
            <a:ext cx="1670622" cy="19304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37067" y="3945467"/>
          <a:ext cx="6257290" cy="2133600"/>
        </p:xfrm>
        <a:graphic>
          <a:graphicData uri="http://schemas.openxmlformats.org/drawingml/2006/table">
            <a:tbl>
              <a:tblPr/>
              <a:tblGrid>
                <a:gridCol w="69913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957705">
                  <a:extLst>
                    <a:ext uri="{9D8B030D-6E8A-4147-A177-3AD203B41FA5}">
                      <a16:colId xmlns:a16="http://schemas.microsoft.com/office/drawing/2014/main" val="20003"/>
                    </a:ext>
                  </a:extLst>
                </a:gridCol>
              </a:tblGrid>
              <a:tr h="0">
                <a:tc>
                  <a:txBody>
                    <a:bodyPr/>
                    <a:lstStyle/>
                    <a:p>
                      <a:pPr>
                        <a:spcAft>
                          <a:spcPts val="0"/>
                        </a:spcAft>
                      </a:pPr>
                      <a:r>
                        <a:rPr lang="ru-RU" sz="1400" dirty="0">
                          <a:latin typeface="Times New Roman"/>
                          <a:ea typeface="SimSun"/>
                          <a:cs typeface="Times New Roman"/>
                        </a:rPr>
                        <a:t>Номер пробы</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SimSun"/>
                          <a:cs typeface="Times New Roman"/>
                        </a:rPr>
                        <a:t>Название моста,</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a:latin typeface="Times New Roman"/>
                          <a:ea typeface="Times New Roman"/>
                          <a:cs typeface="Times New Roman"/>
                        </a:rPr>
                        <a:t>Мутность, </a:t>
                      </a:r>
                      <a:r>
                        <a:rPr lang="en-US" sz="1400">
                          <a:latin typeface="Times New Roman"/>
                          <a:ea typeface="Times New Roman"/>
                          <a:cs typeface="Times New Roman"/>
                        </a:rPr>
                        <a:t>FTU</a:t>
                      </a:r>
                      <a:endParaRPr lang="ru-RU" sz="140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Мутность по каолину, мг/л</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ru-RU" sz="1400">
                          <a:latin typeface="Times New Roman"/>
                          <a:ea typeface="SimSun"/>
                          <a:cs typeface="Times New Roman"/>
                        </a:rPr>
                        <a:t>1</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SimSun"/>
                          <a:cs typeface="Times New Roman"/>
                        </a:rPr>
                        <a:t>Северный </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a:latin typeface="Times New Roman"/>
                          <a:ea typeface="Times New Roman"/>
                          <a:cs typeface="Times New Roman"/>
                        </a:rPr>
                        <a:t>38</a:t>
                      </a:r>
                      <a:endParaRPr lang="ru-RU" sz="140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dirty="0">
                          <a:latin typeface="Times New Roman"/>
                          <a:ea typeface="Times New Roman"/>
                          <a:cs typeface="Times New Roman"/>
                        </a:rPr>
                        <a:t>22</a:t>
                      </a:r>
                      <a:r>
                        <a:rPr lang="ru-RU" sz="1400" dirty="0">
                          <a:latin typeface="Times New Roman"/>
                          <a:ea typeface="Times New Roman"/>
                          <a:cs typeface="Times New Roman"/>
                        </a:rPr>
                        <a:t>,</a:t>
                      </a:r>
                      <a:r>
                        <a:rPr lang="en-US" sz="1400" dirty="0">
                          <a:latin typeface="Times New Roman"/>
                          <a:ea typeface="Times New Roman"/>
                          <a:cs typeface="Times New Roman"/>
                        </a:rPr>
                        <a:t>4</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254">
                <a:tc>
                  <a:txBody>
                    <a:bodyPr/>
                    <a:lstStyle/>
                    <a:p>
                      <a:pPr>
                        <a:spcAft>
                          <a:spcPts val="0"/>
                        </a:spcAft>
                      </a:pPr>
                      <a:r>
                        <a:rPr lang="ru-RU" sz="1400">
                          <a:latin typeface="Times New Roman"/>
                          <a:ea typeface="SimSun"/>
                          <a:cs typeface="Times New Roman"/>
                        </a:rPr>
                        <a:t>2</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SimSun"/>
                          <a:cs typeface="Times New Roman"/>
                        </a:rPr>
                        <a:t>Северный  (100 м)</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dirty="0">
                          <a:latin typeface="Times New Roman"/>
                          <a:ea typeface="Times New Roman"/>
                          <a:cs typeface="Times New Roman"/>
                        </a:rPr>
                        <a:t>35,7</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a:latin typeface="Times New Roman"/>
                          <a:ea typeface="Times New Roman"/>
                          <a:cs typeface="Times New Roman"/>
                        </a:rPr>
                        <a:t>20,7</a:t>
                      </a:r>
                      <a:endParaRPr lang="ru-RU" sz="140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ru-RU" sz="1400">
                          <a:latin typeface="Times New Roman"/>
                          <a:ea typeface="SimSun"/>
                          <a:cs typeface="Times New Roman"/>
                        </a:rPr>
                        <a:t>3</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err="1">
                          <a:latin typeface="Times New Roman"/>
                          <a:ea typeface="SimSun"/>
                          <a:cs typeface="Times New Roman"/>
                        </a:rPr>
                        <a:t>Вогрэсовский</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dirty="0">
                          <a:latin typeface="Times New Roman"/>
                          <a:ea typeface="Times New Roman"/>
                          <a:cs typeface="Times New Roman"/>
                        </a:rPr>
                        <a:t>3</a:t>
                      </a:r>
                      <a:r>
                        <a:rPr lang="ru-RU" sz="1400" dirty="0">
                          <a:latin typeface="Times New Roman"/>
                          <a:ea typeface="Times New Roman"/>
                          <a:cs typeface="Times New Roman"/>
                        </a:rPr>
                        <a:t>8</a:t>
                      </a:r>
                      <a:r>
                        <a:rPr lang="en-US" sz="1400" dirty="0">
                          <a:latin typeface="Times New Roman"/>
                          <a:ea typeface="Times New Roman"/>
                          <a:cs typeface="Times New Roman"/>
                        </a:rPr>
                        <a:t>,</a:t>
                      </a:r>
                      <a:r>
                        <a:rPr lang="ru-RU" sz="1400" dirty="0">
                          <a:latin typeface="Times New Roman"/>
                          <a:ea typeface="Times New Roman"/>
                          <a:cs typeface="Times New Roman"/>
                        </a:rPr>
                        <a:t>9</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a:latin typeface="Times New Roman"/>
                          <a:ea typeface="Times New Roman"/>
                          <a:cs typeface="Times New Roman"/>
                        </a:rPr>
                        <a:t>22,56</a:t>
                      </a:r>
                      <a:endParaRPr lang="ru-RU" sz="140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ru-RU" sz="1400">
                          <a:latin typeface="Times New Roman"/>
                          <a:ea typeface="SimSun"/>
                          <a:cs typeface="Times New Roman"/>
                        </a:rPr>
                        <a:t>4</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err="1">
                          <a:latin typeface="Times New Roman"/>
                          <a:ea typeface="SimSun"/>
                          <a:cs typeface="Times New Roman"/>
                        </a:rPr>
                        <a:t>Вогрэсовский</a:t>
                      </a:r>
                      <a:r>
                        <a:rPr lang="ru-RU" sz="1400" dirty="0">
                          <a:latin typeface="Times New Roman"/>
                          <a:ea typeface="SimSun"/>
                          <a:cs typeface="Times New Roman"/>
                        </a:rPr>
                        <a:t> (100 м)</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dirty="0">
                          <a:latin typeface="Times New Roman"/>
                          <a:ea typeface="Times New Roman"/>
                          <a:cs typeface="Times New Roman"/>
                        </a:rPr>
                        <a:t>3</a:t>
                      </a:r>
                      <a:r>
                        <a:rPr lang="ru-RU" sz="1400" dirty="0">
                          <a:latin typeface="Times New Roman"/>
                          <a:ea typeface="Times New Roman"/>
                          <a:cs typeface="Times New Roman"/>
                        </a:rPr>
                        <a:t>8</a:t>
                      </a:r>
                      <a:r>
                        <a:rPr lang="en-US" sz="1400" dirty="0">
                          <a:latin typeface="Times New Roman"/>
                          <a:ea typeface="Times New Roman"/>
                          <a:cs typeface="Times New Roman"/>
                        </a:rPr>
                        <a:t>,8</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22,5</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spcAft>
                          <a:spcPts val="0"/>
                        </a:spcAft>
                      </a:pPr>
                      <a:r>
                        <a:rPr lang="ru-RU" sz="1400">
                          <a:latin typeface="Times New Roman"/>
                          <a:ea typeface="SimSun"/>
                          <a:cs typeface="Times New Roman"/>
                        </a:rPr>
                        <a:t>5</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Times New Roman"/>
                          <a:ea typeface="SimSun"/>
                          <a:cs typeface="Times New Roman"/>
                        </a:rPr>
                        <a:t>Чернавский</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dirty="0">
                          <a:latin typeface="Times New Roman"/>
                          <a:ea typeface="Times New Roman"/>
                          <a:cs typeface="Times New Roman"/>
                        </a:rPr>
                        <a:t>38,8</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22,5</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spcAft>
                          <a:spcPts val="0"/>
                        </a:spcAft>
                      </a:pPr>
                      <a:r>
                        <a:rPr lang="ru-RU" sz="1400">
                          <a:latin typeface="Times New Roman"/>
                          <a:ea typeface="SimSun"/>
                          <a:cs typeface="Times New Roman"/>
                        </a:rPr>
                        <a:t>6</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err="1">
                          <a:latin typeface="Times New Roman"/>
                          <a:ea typeface="SimSun"/>
                          <a:cs typeface="Times New Roman"/>
                        </a:rPr>
                        <a:t>Чернавский</a:t>
                      </a:r>
                      <a:r>
                        <a:rPr lang="ru-RU" sz="1400" dirty="0">
                          <a:latin typeface="Times New Roman"/>
                          <a:ea typeface="SimSun"/>
                          <a:cs typeface="Times New Roman"/>
                        </a:rPr>
                        <a:t>  (100 м)</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n-US" sz="1400">
                          <a:latin typeface="Times New Roman"/>
                          <a:ea typeface="Times New Roman"/>
                          <a:cs typeface="Times New Roman"/>
                        </a:rPr>
                        <a:t>35,3</a:t>
                      </a:r>
                      <a:endParaRPr lang="ru-RU" sz="140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20,47</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spcAft>
                          <a:spcPts val="0"/>
                        </a:spcAft>
                      </a:pPr>
                      <a:r>
                        <a:rPr lang="ru-RU" sz="1400">
                          <a:latin typeface="Times New Roman"/>
                          <a:ea typeface="SimSun"/>
                          <a:cs typeface="Times New Roman"/>
                        </a:rPr>
                        <a:t>8</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SimSun"/>
                          <a:cs typeface="Times New Roman"/>
                        </a:rPr>
                        <a:t>Контроль </a:t>
                      </a:r>
                    </a:p>
                    <a:p>
                      <a:pPr>
                        <a:spcAft>
                          <a:spcPts val="0"/>
                        </a:spcAft>
                      </a:pPr>
                      <a:r>
                        <a:rPr lang="ru-RU" sz="1400" dirty="0">
                          <a:latin typeface="Times New Roman"/>
                          <a:ea typeface="SimSun"/>
                          <a:cs typeface="Times New Roman"/>
                        </a:rPr>
                        <a:t>(р. Воронеж)</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35,2</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dirty="0">
                          <a:latin typeface="Times New Roman"/>
                          <a:ea typeface="Times New Roman"/>
                          <a:cs typeface="Times New Roman"/>
                        </a:rPr>
                        <a:t>20,4</a:t>
                      </a:r>
                      <a:endParaRPr lang="ru-RU" sz="1400" dirty="0">
                        <a:latin typeface="Times New Roman"/>
                        <a:ea typeface="Times New Roman"/>
                        <a:cs typeface="DejaVu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Прямоугольник 2"/>
          <p:cNvSpPr/>
          <p:nvPr/>
        </p:nvSpPr>
        <p:spPr>
          <a:xfrm>
            <a:off x="211666" y="3035067"/>
            <a:ext cx="6096000" cy="830997"/>
          </a:xfrm>
          <a:prstGeom prst="rect">
            <a:avLst/>
          </a:prstGeom>
        </p:spPr>
        <p:txBody>
          <a:bodyPr>
            <a:spAutoFit/>
          </a:bodyPr>
          <a:lstStyle/>
          <a:p>
            <a:pPr lvl="0" algn="r" defTabSz="914400" fontAlgn="base">
              <a:spcBef>
                <a:spcPct val="0"/>
              </a:spcBef>
              <a:spcAft>
                <a:spcPct val="0"/>
              </a:spcAft>
              <a:tabLst>
                <a:tab pos="450850" algn="l"/>
              </a:tabLst>
            </a:pPr>
            <a:r>
              <a:rPr lang="ru-RU" sz="1600" i="1" dirty="0">
                <a:latin typeface="Times New Roman" pitchFamily="18" charset="0"/>
                <a:ea typeface="SimSun" pitchFamily="2" charset="-122"/>
                <a:cs typeface="Times New Roman" pitchFamily="18" charset="0"/>
              </a:rPr>
              <a:t>Таблица 7</a:t>
            </a:r>
            <a:endParaRPr lang="ru-RU" sz="1600" i="1"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sz="1600" i="1" dirty="0">
                <a:latin typeface="Times New Roman" pitchFamily="18" charset="0"/>
                <a:ea typeface="SimSun" pitchFamily="2" charset="-122"/>
                <a:cs typeface="Times New Roman" pitchFamily="18" charset="0"/>
              </a:rPr>
              <a:t>Влияние автотранспорта на мутность вод Воронежского водохранилища</a:t>
            </a:r>
            <a:endParaRPr lang="ru-RU" sz="1600" i="1" dirty="0">
              <a:latin typeface="Times New Roman" pitchFamily="18" charset="0"/>
              <a:cs typeface="Times New Roman" pitchFamily="18" charset="0"/>
            </a:endParaRPr>
          </a:p>
        </p:txBody>
      </p:sp>
      <p:graphicFrame>
        <p:nvGraphicFramePr>
          <p:cNvPr id="4" name="Диаграмма 3"/>
          <p:cNvGraphicFramePr/>
          <p:nvPr/>
        </p:nvGraphicFramePr>
        <p:xfrm>
          <a:off x="6925733" y="3064934"/>
          <a:ext cx="4787342" cy="301413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92666" y="207202"/>
            <a:ext cx="10151533" cy="923330"/>
          </a:xfrm>
          <a:prstGeom prst="rect">
            <a:avLst/>
          </a:prstGeom>
          <a:solidFill>
            <a:schemeClr val="accent6">
              <a:lumMod val="60000"/>
              <a:lumOff val="40000"/>
            </a:schemeClr>
          </a:solidFill>
        </p:spPr>
        <p:txBody>
          <a:bodyPr wrap="square">
            <a:spAutoFit/>
          </a:bodyPr>
          <a:lstStyle/>
          <a:p>
            <a:pPr lvl="0" algn="ctr" defTabSz="914400" fontAlgn="base">
              <a:spcBef>
                <a:spcPct val="0"/>
              </a:spcBef>
              <a:spcAft>
                <a:spcPct val="0"/>
              </a:spcAft>
              <a:tabLst>
                <a:tab pos="450850" algn="l"/>
              </a:tabLst>
            </a:pPr>
            <a:r>
              <a:rPr lang="ru-RU" b="1" dirty="0">
                <a:latin typeface="Times New Roman" pitchFamily="18" charset="0"/>
                <a:cs typeface="Times New Roman" pitchFamily="18" charset="0"/>
              </a:rPr>
              <a:t>ТЕХНОГЕННОЕ ВОЗДЕЙСТВИЕ </a:t>
            </a:r>
            <a:r>
              <a:rPr lang="ru-RU" b="1" dirty="0">
                <a:solidFill>
                  <a:srgbClr val="000000"/>
                </a:solidFill>
                <a:latin typeface="Times New Roman" pitchFamily="18" charset="0"/>
                <a:ea typeface="Calibri" pitchFamily="34" charset="0"/>
                <a:cs typeface="Times New Roman" pitchFamily="18" charset="0"/>
              </a:rPr>
              <a:t>АВТОМОБИЛЬНОГО </a:t>
            </a:r>
          </a:p>
          <a:p>
            <a:pPr lvl="0" algn="ctr" defTabSz="914400" fontAlgn="base">
              <a:spcBef>
                <a:spcPct val="0"/>
              </a:spcBef>
              <a:spcAft>
                <a:spcPct val="0"/>
              </a:spcAft>
              <a:tabLst>
                <a:tab pos="450850" algn="l"/>
              </a:tabLst>
            </a:pPr>
            <a:r>
              <a:rPr lang="ru-RU" b="1" dirty="0">
                <a:solidFill>
                  <a:srgbClr val="000000"/>
                </a:solidFill>
                <a:latin typeface="Times New Roman" pitchFamily="18" charset="0"/>
                <a:ea typeface="Calibri" pitchFamily="34" charset="0"/>
                <a:cs typeface="Times New Roman" pitchFamily="18" charset="0"/>
              </a:rPr>
              <a:t>ТРАНСПОРТА НА </a:t>
            </a:r>
            <a:r>
              <a:rPr lang="ru-RU" b="1" dirty="0">
                <a:latin typeface="Times New Roman" pitchFamily="18" charset="0"/>
                <a:ea typeface="Calibri" pitchFamily="34" charset="0"/>
                <a:cs typeface="Times New Roman" pitchFamily="18" charset="0"/>
              </a:rPr>
              <a:t>ЭКОЛОГИЧЕСКОЕ  СОСТОЯНИЕ ВОРОНЕЖСКОГО ВОДОХРАНИЛИЩА</a:t>
            </a:r>
            <a:endParaRPr lang="ru-RU"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srcRect r="30" b="-17"/>
          <a:stretch>
            <a:fillRect/>
          </a:stretch>
        </p:blipFill>
        <p:spPr bwMode="auto">
          <a:xfrm>
            <a:off x="4889249" y="1236131"/>
            <a:ext cx="1172884" cy="1397001"/>
          </a:xfrm>
          <a:prstGeom prst="rect">
            <a:avLst/>
          </a:prstGeom>
          <a:noFill/>
          <a:ln w="9525">
            <a:noFill/>
            <a:miter lim="800000"/>
            <a:headEnd/>
            <a:tailEnd/>
          </a:ln>
        </p:spPr>
      </p:pic>
      <p:pic>
        <p:nvPicPr>
          <p:cNvPr id="9" name="Picture 5"/>
          <p:cNvPicPr>
            <a:picLocks noChangeAspect="1" noChangeArrowheads="1"/>
          </p:cNvPicPr>
          <p:nvPr/>
        </p:nvPicPr>
        <p:blipFill>
          <a:blip r:embed="rId4"/>
          <a:srcRect r="-7" b="-14"/>
          <a:stretch>
            <a:fillRect/>
          </a:stretch>
        </p:blipFill>
        <p:spPr bwMode="auto">
          <a:xfrm rot="16200000">
            <a:off x="6819348" y="674691"/>
            <a:ext cx="1380067" cy="2553747"/>
          </a:xfrm>
          <a:prstGeom prst="rect">
            <a:avLst/>
          </a:prstGeom>
          <a:noFill/>
          <a:ln w="9525">
            <a:noFill/>
            <a:miter lim="800000"/>
            <a:headEnd/>
            <a:tailEnd/>
          </a:ln>
        </p:spPr>
      </p:pic>
      <p:pic>
        <p:nvPicPr>
          <p:cNvPr id="10" name="Picture 3"/>
          <p:cNvPicPr>
            <a:picLocks noChangeAspect="1" noChangeArrowheads="1"/>
          </p:cNvPicPr>
          <p:nvPr/>
        </p:nvPicPr>
        <p:blipFill>
          <a:blip r:embed="rId5"/>
          <a:srcRect/>
          <a:stretch>
            <a:fillRect/>
          </a:stretch>
        </p:blipFill>
        <p:spPr bwMode="auto">
          <a:xfrm>
            <a:off x="414864" y="1210733"/>
            <a:ext cx="1930467" cy="1447800"/>
          </a:xfrm>
          <a:prstGeom prst="rect">
            <a:avLst/>
          </a:prstGeom>
          <a:noFill/>
          <a:ln w="9525">
            <a:noFill/>
            <a:miter lim="800000"/>
            <a:headEnd/>
            <a:tailEnd/>
          </a:ln>
        </p:spPr>
      </p:pic>
      <p:pic>
        <p:nvPicPr>
          <p:cNvPr id="11" name="Picture 3"/>
          <p:cNvPicPr>
            <a:picLocks noChangeAspect="1" noChangeArrowheads="1"/>
          </p:cNvPicPr>
          <p:nvPr/>
        </p:nvPicPr>
        <p:blipFill>
          <a:blip r:embed="rId6"/>
          <a:srcRect/>
          <a:stretch>
            <a:fillRect/>
          </a:stretch>
        </p:blipFill>
        <p:spPr bwMode="auto">
          <a:xfrm>
            <a:off x="2550680" y="1230479"/>
            <a:ext cx="1047653" cy="1396919"/>
          </a:xfrm>
          <a:prstGeom prst="rect">
            <a:avLst/>
          </a:prstGeom>
          <a:noFill/>
          <a:ln w="9525">
            <a:noFill/>
            <a:miter lim="800000"/>
            <a:headEnd/>
            <a:tailEnd/>
          </a:ln>
        </p:spPr>
      </p:pic>
      <p:sp>
        <p:nvSpPr>
          <p:cNvPr id="12" name="Прямоугольник 11"/>
          <p:cNvSpPr/>
          <p:nvPr/>
        </p:nvSpPr>
        <p:spPr>
          <a:xfrm>
            <a:off x="169334" y="2626267"/>
            <a:ext cx="4487334" cy="461665"/>
          </a:xfrm>
          <a:prstGeom prst="rect">
            <a:avLst/>
          </a:prstGeom>
          <a:ln>
            <a:solidFill>
              <a:srgbClr val="7030A0"/>
            </a:solidFill>
          </a:ln>
        </p:spPr>
        <p:txBody>
          <a:bodyPr wrap="square">
            <a:spAutoFit/>
          </a:bodyPr>
          <a:lstStyle/>
          <a:p>
            <a:r>
              <a:rPr lang="ru-RU" sz="1200" i="1" dirty="0">
                <a:latin typeface="Times New Roman" pitchFamily="18" charset="0"/>
                <a:cs typeface="Times New Roman" pitchFamily="18" charset="0"/>
              </a:rPr>
              <a:t>Рис. 16. Измерение мутности и </a:t>
            </a:r>
            <a:r>
              <a:rPr lang="ru-RU" sz="1200" i="1" dirty="0" err="1">
                <a:latin typeface="Times New Roman" pitchFamily="18" charset="0"/>
                <a:cs typeface="Times New Roman" pitchFamily="18" charset="0"/>
              </a:rPr>
              <a:t>рН</a:t>
            </a:r>
            <a:r>
              <a:rPr lang="ru-RU" sz="1200" i="1" dirty="0">
                <a:latin typeface="Times New Roman" pitchFamily="18" charset="0"/>
                <a:cs typeface="Times New Roman" pitchFamily="18" charset="0"/>
              </a:rPr>
              <a:t> модельных проб воды с использованием цифровой экологической лаборатории «</a:t>
            </a:r>
            <a:r>
              <a:rPr lang="en-US" sz="1200" i="1" dirty="0" err="1">
                <a:latin typeface="Times New Roman" pitchFamily="18" charset="0"/>
                <a:cs typeface="Times New Roman" pitchFamily="18" charset="0"/>
              </a:rPr>
              <a:t>Relion</a:t>
            </a:r>
            <a:r>
              <a:rPr lang="ru-RU" sz="1200" i="1" dirty="0">
                <a:latin typeface="Times New Roman" pitchFamily="18" charset="0"/>
                <a:cs typeface="Times New Roman" pitchFamily="18" charset="0"/>
              </a:rPr>
              <a:t>»</a:t>
            </a:r>
          </a:p>
        </p:txBody>
      </p:sp>
      <p:sp>
        <p:nvSpPr>
          <p:cNvPr id="13" name="Прямоугольник 12"/>
          <p:cNvSpPr/>
          <p:nvPr/>
        </p:nvSpPr>
        <p:spPr>
          <a:xfrm>
            <a:off x="6295841" y="2727866"/>
            <a:ext cx="2788893" cy="276999"/>
          </a:xfrm>
          <a:prstGeom prst="rect">
            <a:avLst/>
          </a:prstGeom>
          <a:ln>
            <a:solidFill>
              <a:srgbClr val="7030A0"/>
            </a:solidFill>
          </a:ln>
        </p:spPr>
        <p:txBody>
          <a:bodyPr wrap="square">
            <a:spAutoFit/>
          </a:bodyPr>
          <a:lstStyle/>
          <a:p>
            <a:r>
              <a:rPr lang="ru-RU" sz="1200" i="1" dirty="0">
                <a:latin typeface="Times New Roman" pitchFamily="18" charset="0"/>
                <a:cs typeface="Times New Roman" pitchFamily="18" charset="0"/>
              </a:rPr>
              <a:t>Рис. 17, 18, 19. Биоиндикация</a:t>
            </a:r>
          </a:p>
        </p:txBody>
      </p:sp>
      <p:pic>
        <p:nvPicPr>
          <p:cNvPr id="14337" name="Picture 1"/>
          <p:cNvPicPr>
            <a:picLocks noChangeAspect="1" noChangeArrowheads="1"/>
          </p:cNvPicPr>
          <p:nvPr/>
        </p:nvPicPr>
        <p:blipFill>
          <a:blip r:embed="rId7"/>
          <a:srcRect/>
          <a:stretch>
            <a:fillRect/>
          </a:stretch>
        </p:blipFill>
        <p:spPr bwMode="auto">
          <a:xfrm rot="16200000">
            <a:off x="9164060" y="1016525"/>
            <a:ext cx="1390664" cy="18542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5468" y="135467"/>
            <a:ext cx="12056532" cy="4458656"/>
          </a:xfrm>
          <a:prstGeom prst="rect">
            <a:avLst/>
          </a:prstGeom>
        </p:spPr>
        <p:txBody>
          <a:bodyPr wrap="square">
            <a:spAutoFit/>
          </a:bodyPr>
          <a:lstStyle/>
          <a:p>
            <a:pPr marL="228600" indent="-228600" algn="ctr">
              <a:lnSpc>
                <a:spcPct val="115000"/>
              </a:lnSpc>
              <a:spcAft>
                <a:spcPts val="1000"/>
              </a:spcAft>
            </a:pPr>
            <a:r>
              <a:rPr lang="ru-RU" b="1" dirty="0">
                <a:latin typeface="Times New Roman" pitchFamily="18" charset="0"/>
                <a:ea typeface="SimSun" panose="02010600030101010101" pitchFamily="2" charset="-122"/>
                <a:cs typeface="Times New Roman" pitchFamily="18" charset="0"/>
              </a:rPr>
              <a:t>ВЫВОДЫ</a:t>
            </a:r>
          </a:p>
          <a:p>
            <a:pPr lvl="0"/>
            <a:r>
              <a:rPr lang="ru-RU" dirty="0">
                <a:latin typeface="Times New Roman" pitchFamily="18" charset="0"/>
                <a:cs typeface="Times New Roman" pitchFamily="18" charset="0"/>
              </a:rPr>
              <a:t>1. В среднем за одни сутки в  городе Воронеже по модельным улицам проезжает 1 351 320 автомобилей. Доля легкового транспорта около 80%. Интенсивность потока автомобильного транспорта  на всех модельных улицах города – высокая. 2. Самая высокая средняя интенсивность движения автомобильного транспорта в Советском районе (92 352 автомобилей), самая низкая в Ленинском (55 216 автомобилей). Динамика изменения интенсивности движения автомобильного транспорта отрицательная, количество автомобилей увеличивается. </a:t>
            </a:r>
          </a:p>
          <a:p>
            <a:r>
              <a:rPr lang="ru-RU" dirty="0">
                <a:latin typeface="Times New Roman" pitchFamily="18" charset="0"/>
                <a:cs typeface="Times New Roman" pitchFamily="18" charset="0"/>
              </a:rPr>
              <a:t>3. За сутки на 1 км движения автотранспорта в атмосферу г. Воронежа поступает в среднем 3 т 068 кг 409 г газообразных веществ, сажи 6 кг 631 г сажи.</a:t>
            </a:r>
          </a:p>
          <a:p>
            <a:pPr lvl="0"/>
            <a:r>
              <a:rPr lang="ru-RU" dirty="0">
                <a:latin typeface="Times New Roman" pitchFamily="18" charset="0"/>
                <a:cs typeface="Times New Roman" pitchFamily="18" charset="0"/>
              </a:rPr>
              <a:t>4. Техногенное воздействие автомобильного транспорта отрицательно влияет на экологическое состояние  г. Воронежа. Количество выбросов исследуемых веществ значительно превышает  среднесуточное ПДК. Автотранспорт оказывает техногенное воздействие на воды Воронежского водохранилища, является источником значительного шумового и теплового загрязнения;</a:t>
            </a:r>
          </a:p>
          <a:p>
            <a:pPr lvl="0"/>
            <a:r>
              <a:rPr lang="ru-RU" dirty="0">
                <a:latin typeface="Times New Roman" pitchFamily="18" charset="0"/>
                <a:cs typeface="Times New Roman" pitchFamily="18" charset="0"/>
              </a:rPr>
              <a:t>5. В среднем за сутки в городе Воронеже 2640 велосипедистов и самокатчиков  являются участниками движения, притом, что в городе нет оборудованных велосипедных дорожек.</a:t>
            </a:r>
          </a:p>
          <a:p>
            <a:pPr marL="228600" indent="-228600" algn="ctr">
              <a:lnSpc>
                <a:spcPct val="115000"/>
              </a:lnSpc>
              <a:spcAft>
                <a:spcPts val="1000"/>
              </a:spcAft>
            </a:pPr>
            <a:endParaRPr lang="ru-RU" b="1" dirty="0">
              <a:latin typeface="Times New Roman" pitchFamily="18" charset="0"/>
              <a:ea typeface="SimSun" panose="02010600030101010101" pitchFamily="2" charset="-122"/>
              <a:cs typeface="Times New Roman" pitchFamily="18" charset="0"/>
            </a:endParaRPr>
          </a:p>
        </p:txBody>
      </p:sp>
      <p:sp>
        <p:nvSpPr>
          <p:cNvPr id="4" name="Прямоугольник 3"/>
          <p:cNvSpPr/>
          <p:nvPr/>
        </p:nvSpPr>
        <p:spPr>
          <a:xfrm>
            <a:off x="254000" y="4199228"/>
            <a:ext cx="11091334" cy="2092881"/>
          </a:xfrm>
          <a:prstGeom prst="rect">
            <a:avLst/>
          </a:prstGeom>
        </p:spPr>
        <p:txBody>
          <a:bodyPr wrap="square">
            <a:spAutoFit/>
          </a:bodyPr>
          <a:lstStyle/>
          <a:p>
            <a:pPr lvl="0" algn="ctr" defTabSz="914400" fontAlgn="base">
              <a:spcBef>
                <a:spcPct val="0"/>
              </a:spcBef>
              <a:spcAft>
                <a:spcPct val="0"/>
              </a:spcAft>
              <a:tabLst>
                <a:tab pos="1435100" algn="l"/>
              </a:tabLst>
            </a:pPr>
            <a:r>
              <a:rPr lang="ru-RU" sz="2000" b="1" dirty="0">
                <a:latin typeface="Times New Roman" pitchFamily="18" charset="0"/>
                <a:ea typeface="Calibri" pitchFamily="34" charset="0"/>
                <a:cs typeface="Times New Roman" pitchFamily="18" charset="0"/>
              </a:rPr>
              <a:t>Рекомендации:	</a:t>
            </a:r>
            <a:endParaRPr lang="ru-RU" sz="2000" dirty="0">
              <a:latin typeface="Times New Roman" pitchFamily="18" charset="0"/>
              <a:cs typeface="Times New Roman" pitchFamily="18" charset="0"/>
            </a:endParaRPr>
          </a:p>
          <a:p>
            <a:pPr algn="ctr" defTabSz="914400" eaLnBrk="0" fontAlgn="base" hangingPunct="0">
              <a:spcBef>
                <a:spcPct val="0"/>
              </a:spcBef>
              <a:spcAft>
                <a:spcPct val="0"/>
              </a:spcAft>
              <a:tabLst>
                <a:tab pos="1435100" algn="l"/>
              </a:tabLst>
            </a:pPr>
            <a:r>
              <a:rPr lang="ru-RU" dirty="0">
                <a:latin typeface="Times New Roman" pitchFamily="18" charset="0"/>
                <a:cs typeface="Times New Roman" pitchFamily="18" charset="0"/>
              </a:rPr>
              <a:t>Для улучшения экологической ситуации в городе Воронеже необходимо: увеличивать площадь растительных насаждений,  число парков; в план реконструкции города необходимо заложить велосипедные дорожки; увеличить долю перевозок общественного транспорта путем создания «легкого метро»; увеличивать парк электромобилей; в наиболее оживленных местах и на участках дороги близко расположенных к жилым домам установить </a:t>
            </a:r>
            <a:r>
              <a:rPr lang="ru-RU" dirty="0" err="1">
                <a:latin typeface="Times New Roman" pitchFamily="18" charset="0"/>
                <a:cs typeface="Times New Roman" pitchFamily="18" charset="0"/>
              </a:rPr>
              <a:t>шумозащитные</a:t>
            </a:r>
            <a:r>
              <a:rPr lang="ru-RU" dirty="0">
                <a:latin typeface="Times New Roman" pitchFamily="18" charset="0"/>
                <a:cs typeface="Times New Roman" pitchFamily="18" charset="0"/>
              </a:rPr>
              <a:t> экраны. </a:t>
            </a:r>
          </a:p>
          <a:p>
            <a:pPr algn="ctr" defTabSz="914400" eaLnBrk="0" fontAlgn="base" hangingPunct="0">
              <a:spcBef>
                <a:spcPct val="0"/>
              </a:spcBef>
              <a:spcAft>
                <a:spcPct val="0"/>
              </a:spcAft>
              <a:tabLst>
                <a:tab pos="1435100" algn="l"/>
              </a:tabLst>
            </a:pPr>
            <a:r>
              <a:rPr lang="ru-RU" sz="2000" u="sng" dirty="0">
                <a:latin typeface="Times New Roman" pitchFamily="18" charset="0"/>
                <a:cs typeface="Times New Roman" pitchFamily="18" charset="0"/>
              </a:rPr>
              <a:t>Вести экологическое просвещение населения.</a:t>
            </a:r>
          </a:p>
        </p:txBody>
      </p:sp>
    </p:spTree>
    <p:extLst>
      <p:ext uri="{BB962C8B-B14F-4D97-AF65-F5344CB8AC3E}">
        <p14:creationId xmlns:p14="http://schemas.microsoft.com/office/powerpoint/2010/main" val="29111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9667" y="1644133"/>
            <a:ext cx="5958908" cy="1754326"/>
          </a:xfrm>
          <a:prstGeom prst="rect">
            <a:avLst/>
          </a:prstGeom>
        </p:spPr>
        <p:txBody>
          <a:bodyPr wrap="square">
            <a:spAutoFit/>
          </a:bodyPr>
          <a:lstStyle/>
          <a:p>
            <a:pPr lvl="0" algn="ctr" defTabSz="914400" fontAlgn="base">
              <a:spcBef>
                <a:spcPct val="0"/>
              </a:spcBef>
              <a:spcAft>
                <a:spcPct val="0"/>
              </a:spcAft>
              <a:tabLst>
                <a:tab pos="450850" algn="l"/>
              </a:tabLst>
            </a:pPr>
            <a:r>
              <a:rPr lang="ru-RU" sz="5400" b="1" dirty="0">
                <a:solidFill>
                  <a:srgbClr val="FF0000"/>
                </a:solidFill>
                <a:latin typeface="Times New Roman" pitchFamily="18" charset="0"/>
                <a:cs typeface="Times New Roman" pitchFamily="18" charset="0"/>
              </a:rPr>
              <a:t>СПАСИБО ЗА ВНИМАНИЕ!</a:t>
            </a:r>
          </a:p>
        </p:txBody>
      </p:sp>
      <p:sp>
        <p:nvSpPr>
          <p:cNvPr id="3073" name="Rectangle 1"/>
          <p:cNvSpPr>
            <a:spLocks noChangeArrowheads="1"/>
          </p:cNvSpPr>
          <p:nvPr/>
        </p:nvSpPr>
        <p:spPr bwMode="auto">
          <a:xfrm>
            <a:off x="1041402" y="5603444"/>
            <a:ext cx="231024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dirty="0">
                <a:solidFill>
                  <a:srgbClr val="000000"/>
                </a:solidFill>
                <a:latin typeface="Times New Roman" pitchFamily="18" charset="0"/>
                <a:ea typeface="Calibri" pitchFamily="34" charset="0"/>
                <a:cs typeface="Times New Roman" pitchFamily="18" charset="0"/>
              </a:rPr>
              <a:t>е</a:t>
            </a:r>
            <a:r>
              <a:rPr kumimoji="0" lang="en-US" sz="1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-mail</a:t>
            </a:r>
            <a:r>
              <a:rPr kumimoji="0" lang="ru-RU" sz="1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:18reshms@gmail.com</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3075" name="Picture 3"/>
          <p:cNvPicPr>
            <a:picLocks noChangeAspect="1" noChangeArrowheads="1"/>
          </p:cNvPicPr>
          <p:nvPr/>
        </p:nvPicPr>
        <p:blipFill>
          <a:blip r:embed="rId2"/>
          <a:srcRect/>
          <a:stretch>
            <a:fillRect/>
          </a:stretch>
        </p:blipFill>
        <p:spPr bwMode="auto">
          <a:xfrm>
            <a:off x="567133" y="808326"/>
            <a:ext cx="3521133" cy="469500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7547" y="554488"/>
            <a:ext cx="10769760" cy="1751161"/>
          </a:xfrm>
          <a:prstGeom prst="rect">
            <a:avLst/>
          </a:prstGeom>
        </p:spPr>
        <p:txBody>
          <a:bodyPr wrap="square">
            <a:spAutoFit/>
          </a:bodyPr>
          <a:lstStyle/>
          <a:p>
            <a:pPr algn="ctr"/>
            <a:r>
              <a:rPr lang="ru-RU" dirty="0">
                <a:latin typeface="Times New Roman" pitchFamily="18" charset="0"/>
                <a:cs typeface="Times New Roman" pitchFamily="18" charset="0"/>
              </a:rPr>
              <a:t>Последствия загрязнения природной среды это одна  из важнейших экологических проблем. В больших городах основной составляющей загрязнения окружающей среды является автомобильный транспорт. Автомобили выбрасывают в атмосферу более 200 химических веществ. Значительная часть вредных компонентов топлива накапливается на полотне дороги и прилегающих территориях в радиусе до 200 м. В связи с этим мы решили изучить техногенное воздействие автомобильного транспорта на экологическое состояние города Воронежа. </a:t>
            </a:r>
          </a:p>
        </p:txBody>
      </p:sp>
      <p:sp>
        <p:nvSpPr>
          <p:cNvPr id="5" name="Стрелка вправо 4"/>
          <p:cNvSpPr/>
          <p:nvPr/>
        </p:nvSpPr>
        <p:spPr>
          <a:xfrm>
            <a:off x="668867" y="2556932"/>
            <a:ext cx="3742266" cy="2700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latin typeface="Times New Roman" panose="02020603050405020304" pitchFamily="18" charset="0"/>
                <a:ea typeface="Calibri" panose="020F0502020204030204" pitchFamily="34" charset="0"/>
              </a:rPr>
              <a:t>В  г. Воронеже 85 % всех загрязнений составляют продукты распада автомобильного транспорта</a:t>
            </a:r>
            <a:endParaRPr lang="ru-RU" dirty="0">
              <a:solidFill>
                <a:srgbClr val="FF0000"/>
              </a:solidFill>
            </a:endParaRPr>
          </a:p>
        </p:txBody>
      </p:sp>
      <p:pic>
        <p:nvPicPr>
          <p:cNvPr id="8" name="Рисунок 7"/>
          <p:cNvPicPr>
            <a:picLocks noChangeAspect="1"/>
          </p:cNvPicPr>
          <p:nvPr/>
        </p:nvPicPr>
        <p:blipFill>
          <a:blip r:embed="rId2"/>
          <a:stretch>
            <a:fillRect/>
          </a:stretch>
        </p:blipFill>
        <p:spPr>
          <a:xfrm>
            <a:off x="4872566" y="2641601"/>
            <a:ext cx="3880346" cy="258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523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863600"/>
            <a:ext cx="9491133" cy="4247317"/>
          </a:xfrm>
          <a:prstGeom prst="rect">
            <a:avLst/>
          </a:prstGeom>
        </p:spPr>
        <p:txBody>
          <a:bodyPr wrap="square">
            <a:spAutoFit/>
          </a:bodyPr>
          <a:lstStyle/>
          <a:p>
            <a:pPr lvl="0" defTabSz="914400" fontAlgn="base">
              <a:spcBef>
                <a:spcPct val="0"/>
              </a:spcBef>
              <a:spcAft>
                <a:spcPct val="0"/>
              </a:spcAft>
              <a:tabLst>
                <a:tab pos="450850" algn="l"/>
              </a:tabLst>
            </a:pPr>
            <a:r>
              <a:rPr lang="ru-RU" b="1" dirty="0">
                <a:solidFill>
                  <a:srgbClr val="000000"/>
                </a:solidFill>
                <a:latin typeface="Times New Roman" pitchFamily="18" charset="0"/>
                <a:ea typeface="Times New Roman" pitchFamily="18" charset="0"/>
                <a:cs typeface="Times New Roman" pitchFamily="18" charset="0"/>
              </a:rPr>
              <a:t>Цель исследования</a:t>
            </a:r>
            <a:r>
              <a:rPr lang="ru-RU" dirty="0">
                <a:solidFill>
                  <a:srgbClr val="000000"/>
                </a:solidFill>
                <a:latin typeface="Times New Roman" pitchFamily="18" charset="0"/>
                <a:ea typeface="Times New Roman" pitchFamily="18" charset="0"/>
                <a:cs typeface="Times New Roman" pitchFamily="18" charset="0"/>
              </a:rPr>
              <a:t>: Оценить степень </a:t>
            </a:r>
            <a:r>
              <a:rPr lang="ru-RU" altLang="zh-CN" dirty="0">
                <a:solidFill>
                  <a:srgbClr val="000000"/>
                </a:solidFill>
                <a:latin typeface="Times New Roman" pitchFamily="18" charset="0"/>
                <a:ea typeface="Times New Roman" pitchFamily="18" charset="0"/>
                <a:cs typeface="Times New Roman" pitchFamily="18" charset="0"/>
              </a:rPr>
              <a:t>техногенного воздействие автомобильного транспорта</a:t>
            </a:r>
            <a:r>
              <a:rPr lang="ru-RU" altLang="zh-CN" dirty="0">
                <a:latin typeface="Times New Roman" pitchFamily="18" charset="0"/>
                <a:ea typeface="Times New Roman" pitchFamily="18" charset="0"/>
                <a:cs typeface="Times New Roman" pitchFamily="18" charset="0"/>
              </a:rPr>
              <a:t> на экологическое состояние города Воронежа.</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b="1" dirty="0">
                <a:solidFill>
                  <a:srgbClr val="000000"/>
                </a:solidFill>
                <a:latin typeface="Times New Roman" pitchFamily="18" charset="0"/>
                <a:ea typeface="Times New Roman" pitchFamily="18" charset="0"/>
                <a:cs typeface="Times New Roman" pitchFamily="18" charset="0"/>
              </a:rPr>
              <a:t>Задачи исследования: </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latin typeface="Times New Roman" pitchFamily="18" charset="0"/>
                <a:ea typeface="Times New Roman" pitchFamily="18" charset="0"/>
                <a:cs typeface="Times New Roman" pitchFamily="18" charset="0"/>
              </a:rPr>
              <a:t>1. Определив интенсивность движения автомобилей в 6 районах города Воронежа и на мостах Воронежского водохранилища, соединяющих правый и левый берег, рассчитать среднее количество загрязняющих веществ, поступающих в атмосферный воздух в процессе сгорания автомобильного топлива; 	</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solidFill>
                  <a:srgbClr val="000000"/>
                </a:solidFill>
                <a:latin typeface="Times New Roman" pitchFamily="18" charset="0"/>
                <a:ea typeface="Calibri" pitchFamily="34" charset="0"/>
                <a:cs typeface="Times New Roman" pitchFamily="18" charset="0"/>
              </a:rPr>
              <a:t>2. Определить степень техногенного воздействия автомобильного транспорта </a:t>
            </a:r>
            <a:r>
              <a:rPr lang="ru-RU" altLang="zh-CN" dirty="0">
                <a:solidFill>
                  <a:srgbClr val="000000"/>
                </a:solidFill>
                <a:latin typeface="Times New Roman" pitchFamily="18" charset="0"/>
                <a:ea typeface="Times New Roman" pitchFamily="18" charset="0"/>
                <a:cs typeface="Times New Roman" pitchFamily="18" charset="0"/>
              </a:rPr>
              <a:t>на уровень теплового и шумового загрязнения;</a:t>
            </a:r>
            <a:r>
              <a:rPr lang="ru-RU" altLang="zh-CN" dirty="0">
                <a:solidFill>
                  <a:srgbClr val="000000"/>
                </a:solidFill>
                <a:latin typeface="Times New Roman" pitchFamily="18" charset="0"/>
                <a:ea typeface="Calibri" pitchFamily="34" charset="0"/>
                <a:cs typeface="Times New Roman" pitchFamily="18" charset="0"/>
              </a:rPr>
              <a:t> </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solidFill>
                  <a:srgbClr val="000000"/>
                </a:solidFill>
                <a:latin typeface="Times New Roman" pitchFamily="18" charset="0"/>
                <a:ea typeface="Calibri" pitchFamily="34" charset="0"/>
                <a:cs typeface="Times New Roman" pitchFamily="18" charset="0"/>
              </a:rPr>
              <a:t>3. Определить степень техногенного воздействия автомобильного транспорта </a:t>
            </a:r>
            <a:r>
              <a:rPr lang="ru-RU" altLang="zh-CN" dirty="0">
                <a:solidFill>
                  <a:srgbClr val="000000"/>
                </a:solidFill>
                <a:latin typeface="Times New Roman" pitchFamily="18" charset="0"/>
                <a:ea typeface="Times New Roman" pitchFamily="18" charset="0"/>
                <a:cs typeface="Times New Roman" pitchFamily="18" charset="0"/>
              </a:rPr>
              <a:t>на Воронежское водохранилище;</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latin typeface="Times New Roman" pitchFamily="18" charset="0"/>
                <a:ea typeface="Times New Roman" pitchFamily="18" charset="0"/>
                <a:cs typeface="Times New Roman" pitchFamily="18" charset="0"/>
              </a:rPr>
              <a:t>4. Дать оценку степени техногенного влияния автомобильного транспорта на  экологическое состояние г.  Воронежа;</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latin typeface="Times New Roman" pitchFamily="18" charset="0"/>
                <a:ea typeface="Times New Roman" pitchFamily="18" charset="0"/>
                <a:cs typeface="Times New Roman" pitchFamily="18" charset="0"/>
              </a:rPr>
              <a:t>5. Произвести подсчёт велосипедистов и самокатчиков - участников дорожного движения; </a:t>
            </a:r>
            <a:endParaRPr lang="ru-RU" altLang="zh-CN" dirty="0">
              <a:latin typeface="Times New Roman" pitchFamily="18" charset="0"/>
              <a:cs typeface="Times New Roman" pitchFamily="18" charset="0"/>
            </a:endParaRPr>
          </a:p>
          <a:p>
            <a:pPr lvl="0" defTabSz="914400" eaLnBrk="0" fontAlgn="base" hangingPunct="0">
              <a:spcBef>
                <a:spcPct val="0"/>
              </a:spcBef>
              <a:spcAft>
                <a:spcPct val="0"/>
              </a:spcAft>
              <a:tabLst>
                <a:tab pos="450850" algn="l"/>
              </a:tabLst>
            </a:pPr>
            <a:r>
              <a:rPr lang="ru-RU" altLang="zh-CN" dirty="0">
                <a:latin typeface="Times New Roman" pitchFamily="18" charset="0"/>
                <a:ea typeface="Times New Roman" pitchFamily="18" charset="0"/>
                <a:cs typeface="Times New Roman" pitchFamily="18" charset="0"/>
              </a:rPr>
              <a:t>6. Дать рекомендации по улучшению экологического состояния г. Воронежа.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Алексей\Desktop\0-02-05-5d7dd0009389b85748e7d4bec2e790760799bf28116dec7f219d82511dd4e8e2_f1e089b2.jpg"/>
          <p:cNvPicPr>
            <a:picLocks noChangeAspect="1" noChangeArrowheads="1"/>
          </p:cNvPicPr>
          <p:nvPr/>
        </p:nvPicPr>
        <p:blipFill>
          <a:blip r:embed="rId2" cstate="print"/>
          <a:srcRect/>
          <a:stretch>
            <a:fillRect/>
          </a:stretch>
        </p:blipFill>
        <p:spPr bwMode="auto">
          <a:xfrm>
            <a:off x="195854" y="152400"/>
            <a:ext cx="1794932" cy="2393243"/>
          </a:xfrm>
          <a:prstGeom prst="rect">
            <a:avLst/>
          </a:prstGeom>
          <a:ln>
            <a:solidFill>
              <a:srgbClr val="7030A0"/>
            </a:solidFill>
          </a:ln>
          <a:effectLst>
            <a:outerShdw blurRad="190500" algn="tl" rotWithShape="0">
              <a:srgbClr val="000000">
                <a:alpha val="70000"/>
              </a:srgbClr>
            </a:outerShdw>
          </a:effectLst>
        </p:spPr>
      </p:pic>
      <p:pic>
        <p:nvPicPr>
          <p:cNvPr id="5" name="Picture 2" descr="C:\Users\Алексей\Desktop\0-02-0a-9542602ee9f2c73ff4a1492347c5d1f3d7d8733924e13e8dd2960e57e1243504_7a8b649d.jpg"/>
          <p:cNvPicPr>
            <a:picLocks noChangeAspect="1" noChangeArrowheads="1"/>
          </p:cNvPicPr>
          <p:nvPr/>
        </p:nvPicPr>
        <p:blipFill>
          <a:blip r:embed="rId3"/>
          <a:srcRect/>
          <a:stretch>
            <a:fillRect/>
          </a:stretch>
        </p:blipFill>
        <p:spPr bwMode="auto">
          <a:xfrm>
            <a:off x="10459047" y="3430841"/>
            <a:ext cx="1624220" cy="2165626"/>
          </a:xfrm>
          <a:prstGeom prst="rect">
            <a:avLst/>
          </a:prstGeom>
          <a:ln>
            <a:solidFill>
              <a:srgbClr val="7030A0"/>
            </a:solidFill>
          </a:ln>
          <a:effectLst>
            <a:outerShdw blurRad="292100" dist="139700" dir="2700000" algn="tl" rotWithShape="0">
              <a:srgbClr val="333333">
                <a:alpha val="65000"/>
              </a:srgbClr>
            </a:outerShdw>
          </a:effectLst>
        </p:spPr>
      </p:pic>
      <p:pic>
        <p:nvPicPr>
          <p:cNvPr id="3" name="Picture 2" descr="C:\Users\Алексей\Desktop\РАБОТА\0-02-05-0a110972a5daf80d6591835440b2ea6f7f78d58c12294da0a79966e6f08dd5df_4b95fa97.jpg"/>
          <p:cNvPicPr>
            <a:picLocks noChangeAspect="1" noChangeArrowheads="1"/>
          </p:cNvPicPr>
          <p:nvPr/>
        </p:nvPicPr>
        <p:blipFill>
          <a:blip r:embed="rId4"/>
          <a:srcRect l="9409" t="23500" r="24737" b="8203"/>
          <a:stretch>
            <a:fillRect/>
          </a:stretch>
        </p:blipFill>
        <p:spPr bwMode="auto">
          <a:xfrm>
            <a:off x="10287777" y="560338"/>
            <a:ext cx="1701023" cy="2352195"/>
          </a:xfrm>
          <a:prstGeom prst="rect">
            <a:avLst/>
          </a:prstGeom>
          <a:noFill/>
        </p:spPr>
      </p:pic>
      <p:pic>
        <p:nvPicPr>
          <p:cNvPr id="1027" name="Picture 3" descr="C:\Users\Алексей\Desktop\РАБОТА\0-02-05-66b13bafd690d0b55a99dc71b7774d161377f395ae17274374f360038824e2ad_e2626a25.jpg"/>
          <p:cNvPicPr>
            <a:picLocks noChangeAspect="1" noChangeArrowheads="1"/>
          </p:cNvPicPr>
          <p:nvPr/>
        </p:nvPicPr>
        <p:blipFill>
          <a:blip r:embed="rId5"/>
          <a:srcRect/>
          <a:stretch>
            <a:fillRect/>
          </a:stretch>
        </p:blipFill>
        <p:spPr bwMode="auto">
          <a:xfrm>
            <a:off x="146650" y="3047885"/>
            <a:ext cx="1981200" cy="2641600"/>
          </a:xfrm>
          <a:prstGeom prst="rect">
            <a:avLst/>
          </a:prstGeom>
          <a:ln>
            <a:solidFill>
              <a:srgbClr val="7030A0"/>
            </a:solidFill>
          </a:ln>
          <a:effectLst>
            <a:outerShdw blurRad="190500" algn="tl" rotWithShape="0">
              <a:srgbClr val="000000">
                <a:alpha val="70000"/>
              </a:srgbClr>
            </a:outerShdw>
          </a:effectLst>
        </p:spPr>
      </p:pic>
      <p:sp>
        <p:nvSpPr>
          <p:cNvPr id="13313" name="Rectangle 1"/>
          <p:cNvSpPr>
            <a:spLocks noChangeArrowheads="1"/>
          </p:cNvSpPr>
          <p:nvPr/>
        </p:nvSpPr>
        <p:spPr bwMode="auto">
          <a:xfrm>
            <a:off x="2345265" y="236837"/>
            <a:ext cx="7552267" cy="923330"/>
          </a:xfrm>
          <a:prstGeom prst="rect">
            <a:avLst/>
          </a:prstGeom>
          <a:solidFill>
            <a:schemeClr val="accent6">
              <a:lumMod val="60000"/>
              <a:lumOff val="4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lang="ru-RU" b="1" dirty="0">
                <a:solidFill>
                  <a:srgbClr val="000000"/>
                </a:solidFill>
                <a:latin typeface="Times New Roman" pitchFamily="18" charset="0"/>
                <a:ea typeface="Calibri" pitchFamily="34" charset="0"/>
                <a:cs typeface="Times New Roman" pitchFamily="18" charset="0"/>
              </a:rPr>
              <a:t>Т</a:t>
            </a:r>
            <a:r>
              <a:rPr kumimoji="0" lang="ru-RU"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ЕХНОГЕННОЕ</a:t>
            </a:r>
            <a:r>
              <a:rPr lang="ru-RU" b="1" dirty="0">
                <a:solidFill>
                  <a:srgbClr val="000000"/>
                </a:solidFill>
                <a:latin typeface="Times New Roman" pitchFamily="18" charset="0"/>
                <a:ea typeface="Calibri" pitchFamily="34" charset="0"/>
                <a:cs typeface="Times New Roman" pitchFamily="18" charset="0"/>
              </a:rPr>
              <a:t> </a:t>
            </a:r>
            <a:r>
              <a:rPr kumimoji="0" lang="ru-RU"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ВОЗДЕЙСТВИЕ АВТОМОБИЛЬНОГО </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ru-RU"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ТРАНСПОРТА </a:t>
            </a:r>
            <a:r>
              <a:rPr lang="ru-RU" b="1" dirty="0">
                <a:solidFill>
                  <a:srgbClr val="000000"/>
                </a:solidFill>
                <a:latin typeface="Times New Roman" pitchFamily="18" charset="0"/>
                <a:ea typeface="Calibri" pitchFamily="34" charset="0"/>
                <a:cs typeface="Times New Roman" pitchFamily="18" charset="0"/>
              </a:rPr>
              <a:t> НА СОСТАВ АТМОСФЕРНОГО ВОЗДУХА </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lang="ru-RU" b="1" dirty="0">
                <a:solidFill>
                  <a:srgbClr val="000000"/>
                </a:solidFill>
                <a:latin typeface="Times New Roman" pitchFamily="18" charset="0"/>
                <a:ea typeface="Calibri" pitchFamily="34" charset="0"/>
                <a:cs typeface="Times New Roman" pitchFamily="18" charset="0"/>
              </a:rPr>
              <a:t>Г. ВОРОНЕЖА</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713277" y="2591121"/>
            <a:ext cx="745066" cy="276999"/>
          </a:xfrm>
          <a:prstGeom prst="rect">
            <a:avLst/>
          </a:prstGeom>
          <a:noFill/>
          <a:ln>
            <a:solidFill>
              <a:srgbClr val="7030A0"/>
            </a:solidFill>
          </a:ln>
        </p:spPr>
        <p:txBody>
          <a:bodyPr wrap="square" rtlCol="0">
            <a:spAutoFit/>
          </a:bodyPr>
          <a:lstStyle/>
          <a:p>
            <a:r>
              <a:rPr lang="ru-RU" sz="1200" dirty="0">
                <a:latin typeface="Times New Roman" pitchFamily="18" charset="0"/>
                <a:cs typeface="Times New Roman" pitchFamily="18" charset="0"/>
              </a:rPr>
              <a:t>Рис. 1.</a:t>
            </a:r>
          </a:p>
        </p:txBody>
      </p:sp>
      <p:sp>
        <p:nvSpPr>
          <p:cNvPr id="9" name="TextBox 8"/>
          <p:cNvSpPr txBox="1"/>
          <p:nvPr/>
        </p:nvSpPr>
        <p:spPr>
          <a:xfrm>
            <a:off x="679571" y="5807333"/>
            <a:ext cx="745066" cy="276999"/>
          </a:xfrm>
          <a:prstGeom prst="rect">
            <a:avLst/>
          </a:prstGeom>
          <a:noFill/>
          <a:ln>
            <a:solidFill>
              <a:srgbClr val="7030A0"/>
            </a:solidFill>
          </a:ln>
        </p:spPr>
        <p:txBody>
          <a:bodyPr wrap="square" rtlCol="0">
            <a:spAutoFit/>
          </a:bodyPr>
          <a:lstStyle/>
          <a:p>
            <a:r>
              <a:rPr lang="ru-RU" sz="1200" dirty="0">
                <a:latin typeface="Times New Roman" pitchFamily="18" charset="0"/>
                <a:cs typeface="Times New Roman" pitchFamily="18" charset="0"/>
              </a:rPr>
              <a:t>Рис. 2.</a:t>
            </a:r>
          </a:p>
        </p:txBody>
      </p:sp>
      <p:sp>
        <p:nvSpPr>
          <p:cNvPr id="10" name="TextBox 9"/>
          <p:cNvSpPr txBox="1"/>
          <p:nvPr/>
        </p:nvSpPr>
        <p:spPr>
          <a:xfrm>
            <a:off x="10846918" y="2980268"/>
            <a:ext cx="745066" cy="276999"/>
          </a:xfrm>
          <a:prstGeom prst="rect">
            <a:avLst/>
          </a:prstGeom>
          <a:noFill/>
          <a:ln>
            <a:solidFill>
              <a:srgbClr val="7030A0"/>
            </a:solidFill>
          </a:ln>
        </p:spPr>
        <p:txBody>
          <a:bodyPr wrap="square" rtlCol="0">
            <a:spAutoFit/>
          </a:bodyPr>
          <a:lstStyle/>
          <a:p>
            <a:r>
              <a:rPr lang="ru-RU" sz="1200" dirty="0">
                <a:latin typeface="Times New Roman" pitchFamily="18" charset="0"/>
                <a:cs typeface="Times New Roman" pitchFamily="18" charset="0"/>
              </a:rPr>
              <a:t>Рис. 3.</a:t>
            </a:r>
          </a:p>
        </p:txBody>
      </p:sp>
      <p:sp>
        <p:nvSpPr>
          <p:cNvPr id="11" name="TextBox 10"/>
          <p:cNvSpPr txBox="1"/>
          <p:nvPr/>
        </p:nvSpPr>
        <p:spPr>
          <a:xfrm>
            <a:off x="11135425" y="5692956"/>
            <a:ext cx="745066" cy="276999"/>
          </a:xfrm>
          <a:prstGeom prst="rect">
            <a:avLst/>
          </a:prstGeom>
          <a:noFill/>
          <a:ln>
            <a:solidFill>
              <a:srgbClr val="7030A0"/>
            </a:solidFill>
          </a:ln>
        </p:spPr>
        <p:txBody>
          <a:bodyPr wrap="square" rtlCol="0">
            <a:spAutoFit/>
          </a:bodyPr>
          <a:lstStyle/>
          <a:p>
            <a:r>
              <a:rPr lang="ru-RU" sz="1200" dirty="0">
                <a:latin typeface="Times New Roman" pitchFamily="18" charset="0"/>
                <a:cs typeface="Times New Roman" pitchFamily="18" charset="0"/>
              </a:rPr>
              <a:t>Рис. 4.</a:t>
            </a:r>
          </a:p>
        </p:txBody>
      </p:sp>
      <p:pic>
        <p:nvPicPr>
          <p:cNvPr id="12" name="Picture 2"/>
          <p:cNvPicPr>
            <a:picLocks noChangeAspect="1" noChangeArrowheads="1"/>
          </p:cNvPicPr>
          <p:nvPr/>
        </p:nvPicPr>
        <p:blipFill>
          <a:blip r:embed="rId6"/>
          <a:srcRect/>
          <a:stretch>
            <a:fillRect/>
          </a:stretch>
        </p:blipFill>
        <p:spPr bwMode="auto">
          <a:xfrm>
            <a:off x="4368276" y="1281818"/>
            <a:ext cx="1454063" cy="2189516"/>
          </a:xfrm>
          <a:prstGeom prst="rect">
            <a:avLst/>
          </a:prstGeom>
          <a:noFill/>
          <a:ln w="9525">
            <a:noFill/>
            <a:miter lim="800000"/>
            <a:headEnd/>
            <a:tailEnd/>
          </a:ln>
        </p:spPr>
      </p:pic>
      <p:pic>
        <p:nvPicPr>
          <p:cNvPr id="13" name="Picture 3"/>
          <p:cNvPicPr>
            <a:picLocks noChangeAspect="1" noChangeArrowheads="1"/>
          </p:cNvPicPr>
          <p:nvPr/>
        </p:nvPicPr>
        <p:blipFill>
          <a:blip r:embed="rId7"/>
          <a:srcRect/>
          <a:stretch>
            <a:fillRect/>
          </a:stretch>
        </p:blipFill>
        <p:spPr bwMode="auto">
          <a:xfrm>
            <a:off x="6015567" y="1366368"/>
            <a:ext cx="1824566" cy="2012389"/>
          </a:xfrm>
          <a:prstGeom prst="rect">
            <a:avLst/>
          </a:prstGeom>
          <a:noFill/>
          <a:ln w="9525">
            <a:noFill/>
            <a:miter lim="800000"/>
            <a:headEnd/>
            <a:tailEnd/>
          </a:ln>
        </p:spPr>
      </p:pic>
      <p:pic>
        <p:nvPicPr>
          <p:cNvPr id="14" name="Picture 4"/>
          <p:cNvPicPr>
            <a:picLocks noChangeAspect="1" noChangeArrowheads="1"/>
          </p:cNvPicPr>
          <p:nvPr/>
        </p:nvPicPr>
        <p:blipFill>
          <a:blip r:embed="rId8"/>
          <a:srcRect/>
          <a:stretch>
            <a:fillRect/>
          </a:stretch>
        </p:blipFill>
        <p:spPr bwMode="auto">
          <a:xfrm>
            <a:off x="8266111" y="1345990"/>
            <a:ext cx="1539935" cy="1989876"/>
          </a:xfrm>
          <a:prstGeom prst="rect">
            <a:avLst/>
          </a:prstGeom>
          <a:noFill/>
          <a:ln w="9525">
            <a:noFill/>
            <a:miter lim="800000"/>
            <a:headEnd/>
            <a:tailEnd/>
          </a:ln>
        </p:spPr>
      </p:pic>
      <p:pic>
        <p:nvPicPr>
          <p:cNvPr id="15" name="Picture 5"/>
          <p:cNvPicPr>
            <a:picLocks noChangeAspect="1" noChangeArrowheads="1"/>
          </p:cNvPicPr>
          <p:nvPr/>
        </p:nvPicPr>
        <p:blipFill>
          <a:blip r:embed="rId9"/>
          <a:srcRect/>
          <a:stretch>
            <a:fillRect/>
          </a:stretch>
        </p:blipFill>
        <p:spPr bwMode="auto">
          <a:xfrm>
            <a:off x="3437996" y="3534834"/>
            <a:ext cx="1498071" cy="1899229"/>
          </a:xfrm>
          <a:prstGeom prst="rect">
            <a:avLst/>
          </a:prstGeom>
          <a:noFill/>
          <a:ln w="9525">
            <a:noFill/>
            <a:miter lim="800000"/>
            <a:headEnd/>
            <a:tailEnd/>
          </a:ln>
        </p:spPr>
      </p:pic>
      <p:pic>
        <p:nvPicPr>
          <p:cNvPr id="16" name="Picture 6"/>
          <p:cNvPicPr>
            <a:picLocks noChangeAspect="1" noChangeArrowheads="1"/>
          </p:cNvPicPr>
          <p:nvPr/>
        </p:nvPicPr>
        <p:blipFill>
          <a:blip r:embed="rId10"/>
          <a:srcRect/>
          <a:stretch>
            <a:fillRect/>
          </a:stretch>
        </p:blipFill>
        <p:spPr bwMode="auto">
          <a:xfrm>
            <a:off x="5164666" y="3454400"/>
            <a:ext cx="1436387" cy="1999551"/>
          </a:xfrm>
          <a:prstGeom prst="rect">
            <a:avLst/>
          </a:prstGeom>
          <a:noFill/>
          <a:ln w="9525">
            <a:noFill/>
            <a:miter lim="800000"/>
            <a:headEnd/>
            <a:tailEnd/>
          </a:ln>
        </p:spPr>
      </p:pic>
      <p:pic>
        <p:nvPicPr>
          <p:cNvPr id="17" name="Picture 7"/>
          <p:cNvPicPr>
            <a:picLocks noChangeAspect="1" noChangeArrowheads="1"/>
          </p:cNvPicPr>
          <p:nvPr/>
        </p:nvPicPr>
        <p:blipFill>
          <a:blip r:embed="rId11"/>
          <a:srcRect/>
          <a:stretch>
            <a:fillRect/>
          </a:stretch>
        </p:blipFill>
        <p:spPr bwMode="auto">
          <a:xfrm>
            <a:off x="7115706" y="3526368"/>
            <a:ext cx="1680603" cy="1917700"/>
          </a:xfrm>
          <a:prstGeom prst="rect">
            <a:avLst/>
          </a:prstGeom>
          <a:noFill/>
          <a:ln w="9525">
            <a:noFill/>
            <a:miter lim="800000"/>
            <a:headEnd/>
            <a:tailEnd/>
          </a:ln>
        </p:spPr>
      </p:pic>
      <p:pic>
        <p:nvPicPr>
          <p:cNvPr id="19" name="Рисунок 18"/>
          <p:cNvPicPr/>
          <p:nvPr/>
        </p:nvPicPr>
        <p:blipFill>
          <a:blip r:embed="rId12"/>
          <a:srcRect/>
          <a:stretch>
            <a:fillRect/>
          </a:stretch>
        </p:blipFill>
        <p:spPr bwMode="auto">
          <a:xfrm>
            <a:off x="2585405" y="1634067"/>
            <a:ext cx="1114528" cy="1888066"/>
          </a:xfrm>
          <a:prstGeom prst="rect">
            <a:avLst/>
          </a:prstGeom>
          <a:noFill/>
          <a:ln w="9525">
            <a:noFill/>
            <a:miter lim="800000"/>
            <a:headEnd/>
            <a:tailEnd/>
          </a:ln>
        </p:spPr>
      </p:pic>
      <p:sp>
        <p:nvSpPr>
          <p:cNvPr id="20" name="TextBox 19"/>
          <p:cNvSpPr txBox="1"/>
          <p:nvPr/>
        </p:nvSpPr>
        <p:spPr>
          <a:xfrm>
            <a:off x="2616200" y="1270001"/>
            <a:ext cx="1346200" cy="307777"/>
          </a:xfrm>
          <a:prstGeom prst="rect">
            <a:avLst/>
          </a:prstGeom>
          <a:noFill/>
        </p:spPr>
        <p:txBody>
          <a:bodyPr wrap="square" rtlCol="0">
            <a:spAutoFit/>
          </a:bodyPr>
          <a:lstStyle/>
          <a:p>
            <a:r>
              <a:rPr lang="ru-RU" sz="1400" dirty="0">
                <a:latin typeface="Times New Roman" pitchFamily="18" charset="0"/>
                <a:cs typeface="Times New Roman" pitchFamily="18" charset="0"/>
              </a:rPr>
              <a:t>г. Воронеж</a:t>
            </a:r>
          </a:p>
        </p:txBody>
      </p:sp>
      <p:sp>
        <p:nvSpPr>
          <p:cNvPr id="21" name="Прямоугольник 20"/>
          <p:cNvSpPr/>
          <p:nvPr/>
        </p:nvSpPr>
        <p:spPr>
          <a:xfrm>
            <a:off x="1744134" y="5492803"/>
            <a:ext cx="8652932" cy="1077218"/>
          </a:xfrm>
          <a:prstGeom prst="rect">
            <a:avLst/>
          </a:prstGeom>
          <a:solidFill>
            <a:schemeClr val="bg1"/>
          </a:solidFill>
        </p:spPr>
        <p:txBody>
          <a:bodyPr wrap="square">
            <a:spAutoFit/>
          </a:bodyPr>
          <a:lstStyle/>
          <a:p>
            <a:pPr lvl="0" algn="just" defTabSz="914400" fontAlgn="base">
              <a:spcBef>
                <a:spcPct val="0"/>
              </a:spcBef>
              <a:spcAft>
                <a:spcPct val="0"/>
              </a:spcAft>
            </a:pPr>
            <a:r>
              <a:rPr lang="ru-RU" sz="1600" dirty="0">
                <a:latin typeface="Times New Roman" pitchFamily="18" charset="0"/>
                <a:ea typeface="Calibri" pitchFamily="34" charset="0"/>
                <a:cs typeface="Times New Roman" pitchFamily="18" charset="0"/>
              </a:rPr>
              <a:t>В августе 2020 года была определена интенсивность движения автомобильного транспорта в 6 районах города Воронежа и по мостам Воронежского водохранилища по методике Фёдоровой А.И. и Никольской  А.Н..  В каждом из 6 районов города было выбрано по 3  улицы с наиболее интенсивным движением.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право 4"/>
          <p:cNvSpPr/>
          <p:nvPr/>
        </p:nvSpPr>
        <p:spPr>
          <a:xfrm>
            <a:off x="7340599" y="4408052"/>
            <a:ext cx="2802467" cy="204354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solidFill>
                  <a:srgbClr val="C00000"/>
                </a:solidFill>
                <a:latin typeface="Times New Roman" pitchFamily="18" charset="0"/>
                <a:cs typeface="Times New Roman" pitchFamily="18" charset="0"/>
              </a:rPr>
              <a:t>В среднем за сутки в </a:t>
            </a:r>
          </a:p>
          <a:p>
            <a:pPr algn="ctr"/>
            <a:r>
              <a:rPr lang="ru-RU" sz="1400" dirty="0">
                <a:solidFill>
                  <a:srgbClr val="C00000"/>
                </a:solidFill>
                <a:latin typeface="Times New Roman" pitchFamily="18" charset="0"/>
                <a:cs typeface="Times New Roman" pitchFamily="18" charset="0"/>
              </a:rPr>
              <a:t>городе Воронеже </a:t>
            </a:r>
          </a:p>
          <a:p>
            <a:pPr algn="ctr"/>
            <a:r>
              <a:rPr lang="ru-RU" sz="1400" dirty="0">
                <a:solidFill>
                  <a:srgbClr val="C00000"/>
                </a:solidFill>
                <a:latin typeface="Times New Roman" pitchFamily="18" charset="0"/>
                <a:cs typeface="Times New Roman" pitchFamily="18" charset="0"/>
              </a:rPr>
              <a:t>2640 велосипедистов и самокатчиков являются участниками движения.</a:t>
            </a:r>
            <a:endParaRPr lang="ru-RU" sz="1400" dirty="0">
              <a:solidFill>
                <a:srgbClr val="C00000"/>
              </a:solidFill>
            </a:endParaRPr>
          </a:p>
        </p:txBody>
      </p:sp>
      <p:pic>
        <p:nvPicPr>
          <p:cNvPr id="2050" name="Picture 2" descr="C:\Users\Алексей\Desktop\РАБОТА\0-02-05-2cd71fd7f62507877c865dd4061df0dfca7d6062fae6f344d968bd96b139b4a5_cd5ea274.jpg"/>
          <p:cNvPicPr>
            <a:picLocks noChangeAspect="1" noChangeArrowheads="1"/>
          </p:cNvPicPr>
          <p:nvPr/>
        </p:nvPicPr>
        <p:blipFill>
          <a:blip r:embed="rId2"/>
          <a:srcRect r="25" b="19"/>
          <a:stretch>
            <a:fillRect/>
          </a:stretch>
        </p:blipFill>
        <p:spPr bwMode="auto">
          <a:xfrm>
            <a:off x="10074885" y="1171956"/>
            <a:ext cx="1809147" cy="1909911"/>
          </a:xfrm>
          <a:prstGeom prst="rect">
            <a:avLst/>
          </a:prstGeom>
          <a:noFill/>
          <a:ln>
            <a:solidFill>
              <a:srgbClr val="7030A0"/>
            </a:solidFill>
          </a:ln>
        </p:spPr>
      </p:pic>
      <p:pic>
        <p:nvPicPr>
          <p:cNvPr id="7" name="Picture 2" descr="C:\Users\Алексей\Desktop\РАБОТА\0-02-05-0a110972a5daf80d6591835440b2ea6f7f78d58c12294da0a79966e6f08dd5df_4b95fa97.jpg"/>
          <p:cNvPicPr>
            <a:picLocks noChangeAspect="1" noChangeArrowheads="1"/>
          </p:cNvPicPr>
          <p:nvPr/>
        </p:nvPicPr>
        <p:blipFill>
          <a:blip r:embed="rId3"/>
          <a:srcRect/>
          <a:stretch>
            <a:fillRect/>
          </a:stretch>
        </p:blipFill>
        <p:spPr bwMode="auto">
          <a:xfrm>
            <a:off x="245532" y="1194282"/>
            <a:ext cx="1642535" cy="2190047"/>
          </a:xfrm>
          <a:prstGeom prst="rect">
            <a:avLst/>
          </a:prstGeom>
          <a:noFill/>
          <a:ln>
            <a:solidFill>
              <a:srgbClr val="7030A0"/>
            </a:solidFill>
          </a:ln>
        </p:spPr>
      </p:pic>
      <p:pic>
        <p:nvPicPr>
          <p:cNvPr id="8" name="Picture 2"/>
          <p:cNvPicPr>
            <a:picLocks noChangeAspect="1" noChangeArrowheads="1"/>
          </p:cNvPicPr>
          <p:nvPr/>
        </p:nvPicPr>
        <p:blipFill>
          <a:blip r:embed="rId4"/>
          <a:srcRect r="31" b="-13"/>
          <a:stretch>
            <a:fillRect/>
          </a:stretch>
        </p:blipFill>
        <p:spPr bwMode="auto">
          <a:xfrm>
            <a:off x="321733" y="3873563"/>
            <a:ext cx="1623685" cy="2095438"/>
          </a:xfrm>
          <a:prstGeom prst="rect">
            <a:avLst/>
          </a:prstGeom>
          <a:noFill/>
          <a:ln w="9525">
            <a:solidFill>
              <a:srgbClr val="7030A0"/>
            </a:solidFill>
            <a:miter lim="800000"/>
            <a:headEnd/>
            <a:tailEnd/>
          </a:ln>
        </p:spPr>
      </p:pic>
      <p:graphicFrame>
        <p:nvGraphicFramePr>
          <p:cNvPr id="9" name="Таблица 8"/>
          <p:cNvGraphicFramePr>
            <a:graphicFrameLocks noGrp="1"/>
          </p:cNvGraphicFramePr>
          <p:nvPr>
            <p:extLst>
              <p:ext uri="{D42A27DB-BD31-4B8C-83A1-F6EECF244321}">
                <p14:modId xmlns:p14="http://schemas.microsoft.com/office/powerpoint/2010/main" val="2795485455"/>
              </p:ext>
            </p:extLst>
          </p:nvPr>
        </p:nvGraphicFramePr>
        <p:xfrm>
          <a:off x="2700867" y="2099733"/>
          <a:ext cx="5994400" cy="2751545"/>
        </p:xfrm>
        <a:graphic>
          <a:graphicData uri="http://schemas.openxmlformats.org/drawingml/2006/table">
            <a:tbl>
              <a:tblPr/>
              <a:tblGrid>
                <a:gridCol w="3110038">
                  <a:extLst>
                    <a:ext uri="{9D8B030D-6E8A-4147-A177-3AD203B41FA5}">
                      <a16:colId xmlns:a16="http://schemas.microsoft.com/office/drawing/2014/main" val="20000"/>
                    </a:ext>
                  </a:extLst>
                </a:gridCol>
                <a:gridCol w="2884362">
                  <a:extLst>
                    <a:ext uri="{9D8B030D-6E8A-4147-A177-3AD203B41FA5}">
                      <a16:colId xmlns:a16="http://schemas.microsoft.com/office/drawing/2014/main" val="20001"/>
                    </a:ext>
                  </a:extLst>
                </a:gridCol>
              </a:tblGrid>
              <a:tr h="449264">
                <a:tc>
                  <a:txBody>
                    <a:bodyPr/>
                    <a:lstStyle/>
                    <a:p>
                      <a:pPr algn="just">
                        <a:lnSpc>
                          <a:spcPct val="115000"/>
                        </a:lnSpc>
                        <a:spcAft>
                          <a:spcPts val="0"/>
                        </a:spcAft>
                        <a:tabLst>
                          <a:tab pos="450215" algn="l"/>
                        </a:tabLst>
                      </a:pPr>
                      <a:r>
                        <a:rPr lang="ru-RU" sz="1600" kern="1200" dirty="0">
                          <a:solidFill>
                            <a:srgbClr val="000000"/>
                          </a:solidFill>
                          <a:latin typeface="Times New Roman"/>
                          <a:ea typeface="Calibri"/>
                          <a:cs typeface="Times New Roman"/>
                        </a:rPr>
                        <a:t>Районы города Воронежа</a:t>
                      </a:r>
                      <a:r>
                        <a:rPr lang="ru-RU" sz="1600" kern="1200" dirty="0">
                          <a:solidFill>
                            <a:srgbClr val="000000"/>
                          </a:solidFill>
                          <a:latin typeface="Calibri"/>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600" kern="1200" dirty="0">
                          <a:solidFill>
                            <a:srgbClr val="000000"/>
                          </a:solidFill>
                          <a:latin typeface="Times New Roman"/>
                          <a:ea typeface="Calibri"/>
                          <a:cs typeface="Times New Roman"/>
                        </a:rPr>
                        <a:t>Среднее</a:t>
                      </a:r>
                      <a:r>
                        <a:rPr lang="ru-RU" sz="1600" kern="1200" baseline="0" dirty="0">
                          <a:solidFill>
                            <a:srgbClr val="000000"/>
                          </a:solidFill>
                          <a:latin typeface="Times New Roman"/>
                          <a:ea typeface="Calibri"/>
                          <a:cs typeface="Times New Roman"/>
                        </a:rPr>
                        <a:t>   </a:t>
                      </a:r>
                      <a:r>
                        <a:rPr lang="ru-RU" sz="1600" kern="1200" dirty="0">
                          <a:solidFill>
                            <a:srgbClr val="000000"/>
                          </a:solidFill>
                          <a:latin typeface="Times New Roman"/>
                          <a:ea typeface="Calibri"/>
                          <a:cs typeface="Times New Roman"/>
                        </a:rPr>
                        <a:t>автомобилей за сутки</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442">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Коминтерновский район</a:t>
                      </a:r>
                      <a:r>
                        <a:rPr lang="ru-RU" sz="1600" kern="1200" dirty="0">
                          <a:solidFill>
                            <a:srgbClr val="000000"/>
                          </a:solidFill>
                          <a:latin typeface="Times New Roman"/>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dirty="0">
                          <a:solidFill>
                            <a:srgbClr val="000000"/>
                          </a:solidFill>
                          <a:latin typeface="Times New Roman"/>
                          <a:ea typeface="Times New Roman"/>
                          <a:cs typeface="Times New Roman"/>
                        </a:rPr>
                        <a:t>243 984 </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862">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Центральный район</a:t>
                      </a:r>
                      <a:r>
                        <a:rPr lang="ru-RU" sz="1600" kern="1200" dirty="0">
                          <a:solidFill>
                            <a:srgbClr val="000000"/>
                          </a:solidFill>
                          <a:latin typeface="Times New Roman"/>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a:solidFill>
                            <a:srgbClr val="000000"/>
                          </a:solidFill>
                          <a:latin typeface="Times New Roman"/>
                          <a:ea typeface="Times New Roman"/>
                          <a:cs typeface="Times New Roman"/>
                        </a:rPr>
                        <a:t>191 664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014">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Советский район</a:t>
                      </a:r>
                      <a:r>
                        <a:rPr lang="ru-RU" sz="1600" kern="1200" dirty="0">
                          <a:solidFill>
                            <a:srgbClr val="000000"/>
                          </a:solidFill>
                          <a:latin typeface="Times New Roman"/>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a:solidFill>
                            <a:srgbClr val="000000"/>
                          </a:solidFill>
                          <a:latin typeface="Times New Roman"/>
                          <a:ea typeface="Times New Roman"/>
                          <a:cs typeface="Times New Roman"/>
                        </a:rPr>
                        <a:t>277 056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014">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Ленинский район</a:t>
                      </a:r>
                      <a:r>
                        <a:rPr lang="ru-RU" sz="1600" kern="1200" dirty="0">
                          <a:solidFill>
                            <a:srgbClr val="000000"/>
                          </a:solidFill>
                          <a:latin typeface="Times New Roman"/>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a:solidFill>
                            <a:srgbClr val="000000"/>
                          </a:solidFill>
                          <a:latin typeface="Times New Roman"/>
                          <a:ea typeface="Times New Roman"/>
                          <a:cs typeface="Times New Roman"/>
                        </a:rPr>
                        <a:t>165 648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014">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Левобережный район</a:t>
                      </a:r>
                      <a:r>
                        <a:rPr lang="ru-RU" sz="1600" kern="1200" dirty="0">
                          <a:solidFill>
                            <a:srgbClr val="000000"/>
                          </a:solidFill>
                          <a:latin typeface="Times New Roman"/>
                          <a:ea typeface="Times New Roman"/>
                          <a:cs typeface="Times New Roman"/>
                        </a:rPr>
                        <a:t> </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a:solidFill>
                            <a:srgbClr val="000000"/>
                          </a:solidFill>
                          <a:latin typeface="Times New Roman"/>
                          <a:ea typeface="Times New Roman"/>
                          <a:cs typeface="Times New Roman"/>
                        </a:rPr>
                        <a:t>169 896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523">
                <a:tc>
                  <a:txBody>
                    <a:bodyPr/>
                    <a:lstStyle/>
                    <a:p>
                      <a:pPr algn="just">
                        <a:spcAft>
                          <a:spcPts val="0"/>
                        </a:spcAft>
                        <a:tabLst>
                          <a:tab pos="450215" algn="l"/>
                        </a:tabLst>
                      </a:pPr>
                      <a:r>
                        <a:rPr lang="ru-RU" sz="1600" kern="1200">
                          <a:solidFill>
                            <a:srgbClr val="000000"/>
                          </a:solidFill>
                          <a:latin typeface="Times New Roman"/>
                          <a:ea typeface="Calibri"/>
                          <a:cs typeface="Times New Roman"/>
                        </a:rPr>
                        <a:t>Железнодорожный район</a:t>
                      </a:r>
                      <a:r>
                        <a:rPr lang="ru-RU" sz="1600" kern="1200">
                          <a:solidFill>
                            <a:srgbClr val="000000"/>
                          </a:solidFill>
                          <a:latin typeface="Times New Roman"/>
                          <a:ea typeface="Times New Roman"/>
                          <a:cs typeface="Times New Roman"/>
                        </a:rPr>
                        <a:t> </a:t>
                      </a:r>
                      <a:endParaRPr lang="ru-RU" sz="16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a:solidFill>
                            <a:srgbClr val="000000"/>
                          </a:solidFill>
                          <a:latin typeface="Times New Roman"/>
                          <a:ea typeface="Times New Roman"/>
                          <a:cs typeface="Times New Roman"/>
                        </a:rPr>
                        <a:t>225 024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523">
                <a:tc>
                  <a:txBody>
                    <a:bodyPr/>
                    <a:lstStyle/>
                    <a:p>
                      <a:pPr algn="just">
                        <a:spcAft>
                          <a:spcPts val="0"/>
                        </a:spcAft>
                        <a:tabLst>
                          <a:tab pos="450215" algn="l"/>
                        </a:tabLst>
                      </a:pPr>
                      <a:r>
                        <a:rPr lang="ru-RU" sz="1600" dirty="0">
                          <a:latin typeface="Calibri"/>
                          <a:ea typeface="Times New Roman"/>
                          <a:cs typeface="Times New Roman"/>
                        </a:rPr>
                        <a:t>Всего</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solidFill>
                            <a:srgbClr val="000000"/>
                          </a:solidFill>
                          <a:latin typeface="Times New Roman"/>
                          <a:ea typeface="Times New Roman"/>
                          <a:cs typeface="Times New Roman"/>
                        </a:rPr>
                        <a:t>1 </a:t>
                      </a:r>
                      <a:r>
                        <a:rPr lang="en-US" sz="1400" dirty="0">
                          <a:solidFill>
                            <a:srgbClr val="000000"/>
                          </a:solidFill>
                          <a:latin typeface="Times New Roman"/>
                          <a:ea typeface="Times New Roman"/>
                          <a:cs typeface="Times New Roman"/>
                        </a:rPr>
                        <a:t>351 320</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467">
                <a:tc>
                  <a:txBody>
                    <a:bodyPr/>
                    <a:lstStyle/>
                    <a:p>
                      <a:pPr algn="just">
                        <a:spcAft>
                          <a:spcPts val="0"/>
                        </a:spcAft>
                        <a:tabLst>
                          <a:tab pos="450215" algn="l"/>
                        </a:tabLst>
                      </a:pPr>
                      <a:r>
                        <a:rPr lang="ru-RU" sz="1600" kern="1200" dirty="0">
                          <a:solidFill>
                            <a:srgbClr val="000000"/>
                          </a:solidFill>
                          <a:latin typeface="Times New Roman"/>
                          <a:ea typeface="Calibri"/>
                          <a:cs typeface="Times New Roman"/>
                        </a:rPr>
                        <a:t>Мосты</a:t>
                      </a:r>
                      <a:r>
                        <a:rPr lang="ru-RU" sz="1600" kern="1200" baseline="0" dirty="0">
                          <a:solidFill>
                            <a:srgbClr val="000000"/>
                          </a:solidFill>
                          <a:latin typeface="Times New Roman"/>
                          <a:ea typeface="Calibri"/>
                          <a:cs typeface="Times New Roman"/>
                        </a:rPr>
                        <a:t> </a:t>
                      </a:r>
                      <a:r>
                        <a:rPr lang="ru-RU" sz="1600" kern="1200" dirty="0">
                          <a:solidFill>
                            <a:srgbClr val="000000"/>
                          </a:solidFill>
                          <a:latin typeface="Times New Roman"/>
                          <a:ea typeface="Calibri"/>
                          <a:cs typeface="Times New Roman"/>
                        </a:rPr>
                        <a:t>Воронежского водохранилища</a:t>
                      </a:r>
                      <a:endParaRPr lang="ru-RU" sz="16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0215" algn="l"/>
                        </a:tabLst>
                      </a:pPr>
                      <a:r>
                        <a:rPr lang="ru-RU" sz="1400" kern="1200" dirty="0">
                          <a:solidFill>
                            <a:srgbClr val="000000"/>
                          </a:solidFill>
                          <a:latin typeface="Times New Roman"/>
                          <a:ea typeface="Times New Roman"/>
                          <a:cs typeface="Times New Roman"/>
                        </a:rPr>
                        <a:t>371 040</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Прямоугольник 9"/>
          <p:cNvSpPr/>
          <p:nvPr/>
        </p:nvSpPr>
        <p:spPr>
          <a:xfrm>
            <a:off x="2582336" y="1121603"/>
            <a:ext cx="6011332" cy="923330"/>
          </a:xfrm>
          <a:prstGeom prst="rect">
            <a:avLst/>
          </a:prstGeom>
          <a:ln>
            <a:solidFill>
              <a:srgbClr val="7030A0"/>
            </a:solidFill>
          </a:ln>
        </p:spPr>
        <p:txBody>
          <a:bodyPr wrap="square">
            <a:spAutoFit/>
          </a:bodyPr>
          <a:lstStyle/>
          <a:p>
            <a:pPr lvl="0" algn="r" defTabSz="914400" fontAlgn="base">
              <a:spcBef>
                <a:spcPct val="0"/>
              </a:spcBef>
              <a:spcAft>
                <a:spcPct val="0"/>
              </a:spcAft>
              <a:tabLst>
                <a:tab pos="450850" algn="l"/>
              </a:tabLst>
            </a:pPr>
            <a:r>
              <a:rPr lang="ru-RU" i="1" dirty="0">
                <a:latin typeface="Times New Roman" pitchFamily="18" charset="0"/>
                <a:ea typeface="Calibri" pitchFamily="34" charset="0"/>
                <a:cs typeface="Times New Roman" pitchFamily="18" charset="0"/>
              </a:rPr>
              <a:t>Таблица 1 </a:t>
            </a:r>
          </a:p>
          <a:p>
            <a:pPr lvl="0" algn="ctr" defTabSz="914400" fontAlgn="base">
              <a:spcBef>
                <a:spcPct val="0"/>
              </a:spcBef>
              <a:spcAft>
                <a:spcPct val="0"/>
              </a:spcAft>
              <a:tabLst>
                <a:tab pos="450850" algn="l"/>
              </a:tabLst>
            </a:pPr>
            <a:r>
              <a:rPr lang="ru-RU" i="1" dirty="0">
                <a:latin typeface="Times New Roman" pitchFamily="18" charset="0"/>
                <a:ea typeface="Calibri" pitchFamily="34" charset="0"/>
                <a:cs typeface="Times New Roman" pitchFamily="18" charset="0"/>
              </a:rPr>
              <a:t>Средняя интенсивность движения автомобилей </a:t>
            </a:r>
          </a:p>
          <a:p>
            <a:pPr lvl="0" algn="ctr" defTabSz="914400" fontAlgn="base">
              <a:spcBef>
                <a:spcPct val="0"/>
              </a:spcBef>
              <a:spcAft>
                <a:spcPct val="0"/>
              </a:spcAft>
              <a:tabLst>
                <a:tab pos="450850" algn="l"/>
              </a:tabLst>
            </a:pPr>
            <a:r>
              <a:rPr lang="ru-RU" i="1" dirty="0">
                <a:latin typeface="Times New Roman" pitchFamily="18" charset="0"/>
                <a:ea typeface="Calibri" pitchFamily="34" charset="0"/>
                <a:cs typeface="Times New Roman" pitchFamily="18" charset="0"/>
              </a:rPr>
              <a:t>на улицах  г. Воронежа за сутки</a:t>
            </a:r>
            <a:endParaRPr lang="ru-RU" dirty="0">
              <a:latin typeface="Times New Roman" pitchFamily="18" charset="0"/>
              <a:cs typeface="Times New Roman" pitchFamily="18" charset="0"/>
            </a:endParaRPr>
          </a:p>
        </p:txBody>
      </p:sp>
      <p:sp>
        <p:nvSpPr>
          <p:cNvPr id="11" name="Прямоугольник 10"/>
          <p:cNvSpPr/>
          <p:nvPr/>
        </p:nvSpPr>
        <p:spPr>
          <a:xfrm>
            <a:off x="296333" y="227170"/>
            <a:ext cx="11480799" cy="830997"/>
          </a:xfrm>
          <a:prstGeom prst="rect">
            <a:avLst/>
          </a:prstGeom>
          <a:solidFill>
            <a:schemeClr val="accent1">
              <a:lumMod val="20000"/>
              <a:lumOff val="80000"/>
            </a:schemeClr>
          </a:solidFill>
        </p:spPr>
        <p:txBody>
          <a:bodyPr wrap="square">
            <a:spAutoFit/>
          </a:bodyPr>
          <a:lstStyle/>
          <a:p>
            <a:pPr algn="ctr"/>
            <a:r>
              <a:rPr lang="ru-RU" sz="2400" dirty="0">
                <a:solidFill>
                  <a:srgbClr val="FF0000"/>
                </a:solidFill>
                <a:latin typeface="Times New Roman" pitchFamily="18" charset="0"/>
                <a:cs typeface="Times New Roman" pitchFamily="18" charset="0"/>
              </a:rPr>
              <a:t>В среднем за одни сутки в  городе Воронеже по модельным улицам проезжает</a:t>
            </a:r>
          </a:p>
          <a:p>
            <a:pPr algn="ctr"/>
            <a:r>
              <a:rPr lang="ru-RU" sz="2400" dirty="0">
                <a:solidFill>
                  <a:srgbClr val="FF0000"/>
                </a:solidFill>
                <a:latin typeface="Times New Roman" pitchFamily="18" charset="0"/>
                <a:cs typeface="Times New Roman" pitchFamily="18" charset="0"/>
              </a:rPr>
              <a:t>автомобилей</a:t>
            </a:r>
            <a:r>
              <a:rPr lang="ru-RU" dirty="0">
                <a:solidFill>
                  <a:srgbClr val="FF0000"/>
                </a:solidFill>
                <a:latin typeface="Times New Roman" pitchFamily="18" charset="0"/>
                <a:cs typeface="Times New Roman" pitchFamily="18" charset="0"/>
              </a:rPr>
              <a:t>.</a:t>
            </a:r>
          </a:p>
        </p:txBody>
      </p:sp>
      <p:pic>
        <p:nvPicPr>
          <p:cNvPr id="1026" name="Picture 2" descr="C:\Users\Алексей\Desktop\РАБОТА\0-02-05-7b17475064d24faa22ec88cfda543e93beb1ee78b8e74b39668f6dd5bb6c2af9_4322389d.jpg"/>
          <p:cNvPicPr>
            <a:picLocks noChangeAspect="1" noChangeArrowheads="1"/>
          </p:cNvPicPr>
          <p:nvPr/>
        </p:nvPicPr>
        <p:blipFill>
          <a:blip r:embed="rId5"/>
          <a:srcRect/>
          <a:stretch>
            <a:fillRect/>
          </a:stretch>
        </p:blipFill>
        <p:spPr bwMode="auto">
          <a:xfrm>
            <a:off x="10204049" y="3510311"/>
            <a:ext cx="1818617" cy="2424822"/>
          </a:xfrm>
          <a:prstGeom prst="rect">
            <a:avLst/>
          </a:prstGeom>
          <a:noFill/>
          <a:ln>
            <a:solidFill>
              <a:srgbClr val="7030A0"/>
            </a:solidFill>
          </a:ln>
        </p:spPr>
      </p:pic>
      <p:sp>
        <p:nvSpPr>
          <p:cNvPr id="12" name="TextBox 11"/>
          <p:cNvSpPr txBox="1"/>
          <p:nvPr/>
        </p:nvSpPr>
        <p:spPr>
          <a:xfrm>
            <a:off x="821268" y="3462867"/>
            <a:ext cx="745066" cy="307777"/>
          </a:xfrm>
          <a:prstGeom prst="rect">
            <a:avLst/>
          </a:prstGeom>
          <a:noFill/>
          <a:ln>
            <a:solidFill>
              <a:srgbClr val="7030A0"/>
            </a:solidFill>
          </a:ln>
        </p:spPr>
        <p:txBody>
          <a:bodyPr wrap="square" rtlCol="0">
            <a:spAutoFit/>
          </a:bodyPr>
          <a:lstStyle/>
          <a:p>
            <a:r>
              <a:rPr lang="ru-RU" sz="1200" i="1" dirty="0">
                <a:latin typeface="Times New Roman" pitchFamily="18" charset="0"/>
                <a:cs typeface="Times New Roman" pitchFamily="18" charset="0"/>
              </a:rPr>
              <a:t>Рис. </a:t>
            </a:r>
            <a:r>
              <a:rPr lang="ru-RU" sz="1400" i="1" dirty="0">
                <a:latin typeface="Times New Roman" pitchFamily="18" charset="0"/>
                <a:cs typeface="Times New Roman" pitchFamily="18" charset="0"/>
              </a:rPr>
              <a:t>5.</a:t>
            </a:r>
          </a:p>
        </p:txBody>
      </p:sp>
      <p:sp>
        <p:nvSpPr>
          <p:cNvPr id="13" name="TextBox 12"/>
          <p:cNvSpPr txBox="1"/>
          <p:nvPr/>
        </p:nvSpPr>
        <p:spPr>
          <a:xfrm>
            <a:off x="719667" y="6045200"/>
            <a:ext cx="745066" cy="307777"/>
          </a:xfrm>
          <a:prstGeom prst="rect">
            <a:avLst/>
          </a:prstGeom>
          <a:noFill/>
          <a:ln>
            <a:solidFill>
              <a:srgbClr val="7030A0"/>
            </a:solidFill>
          </a:ln>
        </p:spPr>
        <p:txBody>
          <a:bodyPr wrap="square" rtlCol="0">
            <a:spAutoFit/>
          </a:bodyPr>
          <a:lstStyle/>
          <a:p>
            <a:r>
              <a:rPr lang="ru-RU" sz="1400" i="1" dirty="0">
                <a:latin typeface="Times New Roman" pitchFamily="18" charset="0"/>
                <a:cs typeface="Times New Roman" pitchFamily="18" charset="0"/>
              </a:rPr>
              <a:t>Рис. 6.</a:t>
            </a:r>
          </a:p>
        </p:txBody>
      </p:sp>
      <p:sp>
        <p:nvSpPr>
          <p:cNvPr id="14" name="TextBox 13"/>
          <p:cNvSpPr txBox="1"/>
          <p:nvPr/>
        </p:nvSpPr>
        <p:spPr>
          <a:xfrm>
            <a:off x="10761134" y="3124201"/>
            <a:ext cx="745066" cy="276999"/>
          </a:xfrm>
          <a:prstGeom prst="rect">
            <a:avLst/>
          </a:prstGeom>
          <a:noFill/>
          <a:ln>
            <a:solidFill>
              <a:srgbClr val="7030A0"/>
            </a:solidFill>
          </a:ln>
        </p:spPr>
        <p:txBody>
          <a:bodyPr wrap="square" rtlCol="0">
            <a:spAutoFit/>
          </a:bodyPr>
          <a:lstStyle/>
          <a:p>
            <a:r>
              <a:rPr lang="ru-RU" sz="1200" dirty="0">
                <a:latin typeface="Times New Roman" pitchFamily="18" charset="0"/>
                <a:cs typeface="Times New Roman" pitchFamily="18" charset="0"/>
              </a:rPr>
              <a:t>Рис. 7.</a:t>
            </a:r>
          </a:p>
        </p:txBody>
      </p:sp>
      <p:sp>
        <p:nvSpPr>
          <p:cNvPr id="15" name="TextBox 14"/>
          <p:cNvSpPr txBox="1"/>
          <p:nvPr/>
        </p:nvSpPr>
        <p:spPr>
          <a:xfrm>
            <a:off x="10972800" y="5985933"/>
            <a:ext cx="745066" cy="276999"/>
          </a:xfrm>
          <a:prstGeom prst="rect">
            <a:avLst/>
          </a:prstGeom>
          <a:noFill/>
          <a:ln>
            <a:solidFill>
              <a:srgbClr val="7030A0"/>
            </a:solidFill>
          </a:ln>
        </p:spPr>
        <p:txBody>
          <a:bodyPr wrap="square" rtlCol="0">
            <a:spAutoFit/>
          </a:bodyPr>
          <a:lstStyle/>
          <a:p>
            <a:r>
              <a:rPr lang="ru-RU" sz="1200" i="1" dirty="0">
                <a:latin typeface="Times New Roman" pitchFamily="18" charset="0"/>
                <a:cs typeface="Times New Roman" pitchFamily="18" charset="0"/>
              </a:rPr>
              <a:t>Рис. 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830234" y="1803401"/>
          <a:ext cx="6415722" cy="2786372"/>
        </p:xfrm>
        <a:graphic>
          <a:graphicData uri="http://schemas.openxmlformats.org/drawingml/2006/table">
            <a:tbl>
              <a:tblPr/>
              <a:tblGrid>
                <a:gridCol w="2138312">
                  <a:extLst>
                    <a:ext uri="{9D8B030D-6E8A-4147-A177-3AD203B41FA5}">
                      <a16:colId xmlns:a16="http://schemas.microsoft.com/office/drawing/2014/main" val="20000"/>
                    </a:ext>
                  </a:extLst>
                </a:gridCol>
                <a:gridCol w="2138312">
                  <a:extLst>
                    <a:ext uri="{9D8B030D-6E8A-4147-A177-3AD203B41FA5}">
                      <a16:colId xmlns:a16="http://schemas.microsoft.com/office/drawing/2014/main" val="20001"/>
                    </a:ext>
                  </a:extLst>
                </a:gridCol>
                <a:gridCol w="2139098">
                  <a:extLst>
                    <a:ext uri="{9D8B030D-6E8A-4147-A177-3AD203B41FA5}">
                      <a16:colId xmlns:a16="http://schemas.microsoft.com/office/drawing/2014/main" val="20002"/>
                    </a:ext>
                  </a:extLst>
                </a:gridCol>
              </a:tblGrid>
              <a:tr h="427342">
                <a:tc>
                  <a:txBody>
                    <a:bodyPr/>
                    <a:lstStyle/>
                    <a:p>
                      <a:pPr algn="l">
                        <a:spcAft>
                          <a:spcPts val="0"/>
                        </a:spcAft>
                        <a:tabLst>
                          <a:tab pos="450215" algn="l"/>
                          <a:tab pos="737235" algn="l"/>
                        </a:tabLst>
                      </a:pPr>
                      <a:r>
                        <a:rPr lang="ru-RU" sz="1800" dirty="0">
                          <a:solidFill>
                            <a:srgbClr val="000000"/>
                          </a:solidFill>
                          <a:latin typeface="Times New Roman"/>
                          <a:ea typeface="Times New Roman"/>
                          <a:cs typeface="Times New Roman"/>
                        </a:rPr>
                        <a:t>Название улиц </a:t>
                      </a:r>
                      <a:endParaRPr lang="ru-RU"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0215" algn="l"/>
                          <a:tab pos="737235" algn="l"/>
                        </a:tabLst>
                      </a:pPr>
                      <a:r>
                        <a:rPr lang="ru-RU" sz="1800" dirty="0">
                          <a:solidFill>
                            <a:srgbClr val="000000"/>
                          </a:solidFill>
                          <a:latin typeface="Times New Roman"/>
                          <a:ea typeface="Times New Roman"/>
                          <a:cs typeface="Times New Roman"/>
                        </a:rPr>
                        <a:t>Данные 2020 г.</a:t>
                      </a:r>
                      <a:endParaRPr lang="ru-RU"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0215" algn="l"/>
                          <a:tab pos="737235" algn="l"/>
                        </a:tabLst>
                      </a:pPr>
                      <a:r>
                        <a:rPr lang="ru-RU" sz="1800" dirty="0">
                          <a:solidFill>
                            <a:srgbClr val="000000"/>
                          </a:solidFill>
                          <a:latin typeface="Times New Roman"/>
                          <a:ea typeface="Times New Roman"/>
                          <a:cs typeface="Times New Roman"/>
                        </a:rPr>
                        <a:t>Данные 2015 г</a:t>
                      </a:r>
                      <a:endParaRPr lang="ru-RU"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7342">
                <a:tc>
                  <a:txBody>
                    <a:bodyPr/>
                    <a:lstStyle/>
                    <a:p>
                      <a:pPr algn="l">
                        <a:spcAft>
                          <a:spcPts val="0"/>
                        </a:spcAft>
                        <a:tabLst>
                          <a:tab pos="450215" algn="l"/>
                          <a:tab pos="737235" algn="l"/>
                        </a:tabLst>
                      </a:pPr>
                      <a:r>
                        <a:rPr lang="ru-RU" sz="2000" i="1" dirty="0">
                          <a:solidFill>
                            <a:srgbClr val="000000"/>
                          </a:solidFill>
                          <a:latin typeface="Times New Roman"/>
                          <a:ea typeface="Times New Roman"/>
                          <a:cs typeface="Times New Roman"/>
                        </a:rPr>
                        <a:t>Бульвар Победы</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96 480</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a:solidFill>
                            <a:srgbClr val="000000"/>
                          </a:solidFill>
                          <a:latin typeface="Times New Roman"/>
                          <a:ea typeface="Times New Roman"/>
                          <a:cs typeface="Times New Roman"/>
                        </a:rPr>
                        <a:t>56 496</a:t>
                      </a:r>
                      <a:endParaRPr lang="ru-RU"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696">
                <a:tc>
                  <a:txBody>
                    <a:bodyPr/>
                    <a:lstStyle/>
                    <a:p>
                      <a:pPr algn="l">
                        <a:spcAft>
                          <a:spcPts val="0"/>
                        </a:spcAft>
                        <a:tabLst>
                          <a:tab pos="450215" algn="l"/>
                          <a:tab pos="737235" algn="l"/>
                        </a:tabLst>
                      </a:pPr>
                      <a:r>
                        <a:rPr lang="ru-RU" sz="2000" i="1" dirty="0" err="1">
                          <a:solidFill>
                            <a:srgbClr val="000000"/>
                          </a:solidFill>
                          <a:latin typeface="Times New Roman"/>
                          <a:ea typeface="Times New Roman"/>
                          <a:cs typeface="Times New Roman"/>
                        </a:rPr>
                        <a:t>Лизюкова</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46 704</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a:solidFill>
                            <a:srgbClr val="000000"/>
                          </a:solidFill>
                          <a:latin typeface="Times New Roman"/>
                          <a:ea typeface="Times New Roman"/>
                          <a:cs typeface="Times New Roman"/>
                        </a:rPr>
                        <a:t>49 632</a:t>
                      </a:r>
                      <a:endParaRPr lang="ru-RU"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696">
                <a:tc>
                  <a:txBody>
                    <a:bodyPr/>
                    <a:lstStyle/>
                    <a:p>
                      <a:pPr algn="l">
                        <a:spcAft>
                          <a:spcPts val="0"/>
                        </a:spcAft>
                        <a:tabLst>
                          <a:tab pos="450215" algn="l"/>
                          <a:tab pos="737235" algn="l"/>
                        </a:tabLst>
                      </a:pPr>
                      <a:r>
                        <a:rPr lang="ru-RU" sz="2000" i="1" dirty="0" err="1">
                          <a:solidFill>
                            <a:srgbClr val="000000"/>
                          </a:solidFill>
                          <a:latin typeface="Times New Roman"/>
                          <a:ea typeface="Times New Roman"/>
                          <a:cs typeface="Times New Roman"/>
                        </a:rPr>
                        <a:t>Хользунова</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34 752</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50 256</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0696">
                <a:tc>
                  <a:txBody>
                    <a:bodyPr/>
                    <a:lstStyle/>
                    <a:p>
                      <a:pPr algn="l">
                        <a:spcAft>
                          <a:spcPts val="0"/>
                        </a:spcAft>
                        <a:tabLst>
                          <a:tab pos="450215" algn="l"/>
                          <a:tab pos="737235" algn="l"/>
                        </a:tabLst>
                      </a:pPr>
                      <a:r>
                        <a:rPr lang="ru-RU" sz="2000" i="1" dirty="0">
                          <a:solidFill>
                            <a:srgbClr val="000000"/>
                          </a:solidFill>
                          <a:latin typeface="Times New Roman"/>
                          <a:ea typeface="Times New Roman"/>
                          <a:cs typeface="Times New Roman"/>
                        </a:rPr>
                        <a:t>Антонова - Овсеенко</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108 384</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96 000</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0696">
                <a:tc>
                  <a:txBody>
                    <a:bodyPr/>
                    <a:lstStyle/>
                    <a:p>
                      <a:pPr algn="l">
                        <a:spcAft>
                          <a:spcPts val="0"/>
                        </a:spcAft>
                        <a:tabLst>
                          <a:tab pos="450215" algn="l"/>
                          <a:tab pos="737235" algn="l"/>
                        </a:tabLst>
                      </a:pPr>
                      <a:r>
                        <a:rPr lang="ru-RU" sz="2000" i="1" dirty="0">
                          <a:solidFill>
                            <a:srgbClr val="000000"/>
                          </a:solidFill>
                          <a:latin typeface="Times New Roman"/>
                          <a:ea typeface="Times New Roman"/>
                          <a:cs typeface="Times New Roman"/>
                        </a:rPr>
                        <a:t>Всего</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a:solidFill>
                            <a:srgbClr val="000000"/>
                          </a:solidFill>
                          <a:latin typeface="Times New Roman"/>
                          <a:ea typeface="Times New Roman"/>
                          <a:cs typeface="Times New Roman"/>
                        </a:rPr>
                        <a:t>286 320</a:t>
                      </a:r>
                      <a:endParaRPr lang="ru-RU"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 pos="737235" algn="l"/>
                        </a:tabLst>
                      </a:pPr>
                      <a:r>
                        <a:rPr lang="ru-RU" sz="2000" dirty="0">
                          <a:solidFill>
                            <a:srgbClr val="000000"/>
                          </a:solidFill>
                          <a:latin typeface="Times New Roman"/>
                          <a:ea typeface="Times New Roman"/>
                          <a:cs typeface="Times New Roman"/>
                        </a:rPr>
                        <a:t>252 384</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17" name="Rectangle 1"/>
          <p:cNvSpPr>
            <a:spLocks noChangeArrowheads="1"/>
          </p:cNvSpPr>
          <p:nvPr/>
        </p:nvSpPr>
        <p:spPr bwMode="auto">
          <a:xfrm>
            <a:off x="3869267" y="504149"/>
            <a:ext cx="8102600" cy="923330"/>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50850" algn="l"/>
              </a:tabLst>
            </a:pPr>
            <a:r>
              <a:rPr kumimoji="0" lang="ru-RU" b="0" i="1" u="none" strike="noStrike" cap="none" normalizeH="0" baseline="0" dirty="0">
                <a:ln>
                  <a:noFill/>
                </a:ln>
                <a:effectLst/>
                <a:latin typeface="Times New Roman" pitchFamily="18" charset="0"/>
                <a:ea typeface="Calibri" pitchFamily="34" charset="0"/>
                <a:cs typeface="Times New Roman" pitchFamily="18" charset="0"/>
              </a:rPr>
              <a:t>Таблица </a:t>
            </a:r>
            <a:r>
              <a:rPr lang="ru-RU" i="1" dirty="0">
                <a:latin typeface="Times New Roman" pitchFamily="18" charset="0"/>
                <a:ea typeface="Calibri" pitchFamily="34" charset="0"/>
                <a:cs typeface="Times New Roman" pitchFamily="18" charset="0"/>
              </a:rPr>
              <a:t>2</a:t>
            </a:r>
            <a:endParaRPr kumimoji="0" lang="ru-RU" b="0" i="1"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ru-RU" b="0" i="1" u="none" strike="noStrike" cap="none" normalizeH="0" baseline="0" dirty="0">
                <a:ln>
                  <a:noFill/>
                </a:ln>
                <a:effectLst/>
                <a:latin typeface="Times New Roman" pitchFamily="18" charset="0"/>
                <a:ea typeface="Calibri" pitchFamily="34" charset="0"/>
                <a:cs typeface="Times New Roman" pitchFamily="18" charset="0"/>
              </a:rPr>
              <a:t>Средние показатели интенсивности движения автотранспорта в Северном микрорайоне Коминтерновского района  г. Воронежа в 2015 г., </a:t>
            </a:r>
            <a:r>
              <a:rPr kumimoji="0" lang="ru-RU" i="1" u="none" strike="noStrike" cap="none" normalizeH="0" baseline="0" dirty="0">
                <a:ln>
                  <a:noFill/>
                </a:ln>
                <a:effectLst/>
                <a:latin typeface="Times New Roman" pitchFamily="18" charset="0"/>
                <a:ea typeface="Calibri" pitchFamily="34" charset="0"/>
                <a:cs typeface="Times New Roman" pitchFamily="18" charset="0"/>
              </a:rPr>
              <a:t>2020 г (за сутки)</a:t>
            </a:r>
            <a:endParaRPr kumimoji="0" lang="ru-RU" i="1" u="none" strike="noStrike" cap="none" normalizeH="0" baseline="0" dirty="0">
              <a:ln>
                <a:noFill/>
              </a:ln>
              <a:effectLst/>
              <a:latin typeface="Times New Roman" pitchFamily="18" charset="0"/>
              <a:cs typeface="Times New Roman" pitchFamily="18" charset="0"/>
            </a:endParaRPr>
          </a:p>
        </p:txBody>
      </p:sp>
      <p:sp>
        <p:nvSpPr>
          <p:cNvPr id="34819" name="Rectangle 3"/>
          <p:cNvSpPr>
            <a:spLocks noChangeArrowheads="1"/>
          </p:cNvSpPr>
          <p:nvPr/>
        </p:nvSpPr>
        <p:spPr bwMode="auto">
          <a:xfrm>
            <a:off x="236330" y="5114944"/>
            <a:ext cx="11396870"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ru-RU" sz="24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В среднем интенсивность движения автотранспорта в Северном микрорайоне Коминтерновского района города Воронежа выросла на 12%. </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pic>
        <p:nvPicPr>
          <p:cNvPr id="6" name="Picture 5" descr="Рисунок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4167"/>
            <a:ext cx="3572463" cy="1968500"/>
          </a:xfrm>
          <a:prstGeom prst="rect">
            <a:avLst/>
          </a:prstGeom>
          <a:noFill/>
          <a:ln>
            <a:solidFill>
              <a:srgbClr val="0070C0"/>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27" y="196850"/>
            <a:ext cx="188747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525" y="739775"/>
            <a:ext cx="1736725"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38565" y="4472001"/>
            <a:ext cx="4174167" cy="523220"/>
          </a:xfrm>
          <a:prstGeom prst="rect">
            <a:avLst/>
          </a:prstGeom>
          <a:ln>
            <a:solidFill>
              <a:srgbClr val="7030A0"/>
            </a:solidFill>
          </a:ln>
        </p:spPr>
        <p:txBody>
          <a:bodyPr wrap="square">
            <a:spAutoFit/>
          </a:bodyPr>
          <a:lstStyle/>
          <a:p>
            <a:r>
              <a:rPr lang="ru-RU" sz="1400" dirty="0">
                <a:latin typeface="Times New Roman" pitchFamily="18" charset="0"/>
                <a:cs typeface="Times New Roman" pitchFamily="18" charset="0"/>
              </a:rPr>
              <a:t>Рис. 9. План автомобильных дорог Северного микрорайона Коминтерновского района г. Воронежа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2333" y="461202"/>
            <a:ext cx="9821334" cy="707886"/>
          </a:xfrm>
          <a:prstGeom prst="rect">
            <a:avLst/>
          </a:prstGeom>
          <a:solidFill>
            <a:schemeClr val="accent1">
              <a:lumMod val="20000"/>
              <a:lumOff val="80000"/>
            </a:schemeClr>
          </a:solidFill>
        </p:spPr>
        <p:txBody>
          <a:bodyPr wrap="square">
            <a:spAutoFit/>
          </a:bodyPr>
          <a:lstStyle/>
          <a:p>
            <a:pPr marL="342900" lvl="0" indent="-342900"/>
            <a:r>
              <a:rPr lang="ru-RU" dirty="0">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За сутки на 1 км движения автотранспорта в атмосферу г. Воронежа поступает в среднем 3 тонн 068 кг 409 </a:t>
            </a:r>
            <a:r>
              <a:rPr lang="ru-RU" sz="2000" dirty="0" err="1">
                <a:solidFill>
                  <a:srgbClr val="FF0000"/>
                </a:solidFill>
                <a:latin typeface="Times New Roman" pitchFamily="18" charset="0"/>
                <a:cs typeface="Times New Roman" pitchFamily="18" charset="0"/>
              </a:rPr>
              <a:t>гр</a:t>
            </a:r>
            <a:r>
              <a:rPr lang="ru-RU" sz="2000" dirty="0">
                <a:solidFill>
                  <a:srgbClr val="FF0000"/>
                </a:solidFill>
                <a:latin typeface="Times New Roman" pitchFamily="18" charset="0"/>
                <a:cs typeface="Times New Roman" pitchFamily="18" charset="0"/>
              </a:rPr>
              <a:t> газообразных веществ, сажи 6 кг 631 г.</a:t>
            </a:r>
          </a:p>
        </p:txBody>
      </p:sp>
      <p:graphicFrame>
        <p:nvGraphicFramePr>
          <p:cNvPr id="3" name="Таблица 2"/>
          <p:cNvGraphicFramePr>
            <a:graphicFrameLocks noGrp="1"/>
          </p:cNvGraphicFramePr>
          <p:nvPr/>
        </p:nvGraphicFramePr>
        <p:xfrm>
          <a:off x="2026178" y="2259752"/>
          <a:ext cx="7194021" cy="3821800"/>
        </p:xfrm>
        <a:graphic>
          <a:graphicData uri="http://schemas.openxmlformats.org/drawingml/2006/table">
            <a:tbl>
              <a:tblPr/>
              <a:tblGrid>
                <a:gridCol w="1820114">
                  <a:extLst>
                    <a:ext uri="{9D8B030D-6E8A-4147-A177-3AD203B41FA5}">
                      <a16:colId xmlns:a16="http://schemas.microsoft.com/office/drawing/2014/main" val="20000"/>
                    </a:ext>
                  </a:extLst>
                </a:gridCol>
                <a:gridCol w="1422526">
                  <a:extLst>
                    <a:ext uri="{9D8B030D-6E8A-4147-A177-3AD203B41FA5}">
                      <a16:colId xmlns:a16="http://schemas.microsoft.com/office/drawing/2014/main" val="20001"/>
                    </a:ext>
                  </a:extLst>
                </a:gridCol>
                <a:gridCol w="1422526">
                  <a:extLst>
                    <a:ext uri="{9D8B030D-6E8A-4147-A177-3AD203B41FA5}">
                      <a16:colId xmlns:a16="http://schemas.microsoft.com/office/drawing/2014/main" val="20002"/>
                    </a:ext>
                  </a:extLst>
                </a:gridCol>
                <a:gridCol w="1287116">
                  <a:extLst>
                    <a:ext uri="{9D8B030D-6E8A-4147-A177-3AD203B41FA5}">
                      <a16:colId xmlns:a16="http://schemas.microsoft.com/office/drawing/2014/main" val="20003"/>
                    </a:ext>
                  </a:extLst>
                </a:gridCol>
                <a:gridCol w="1241739">
                  <a:extLst>
                    <a:ext uri="{9D8B030D-6E8A-4147-A177-3AD203B41FA5}">
                      <a16:colId xmlns:a16="http://schemas.microsoft.com/office/drawing/2014/main" val="20004"/>
                    </a:ext>
                  </a:extLst>
                </a:gridCol>
              </a:tblGrid>
              <a:tr h="487846">
                <a:tc rowSpan="2">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Районы </a:t>
                      </a:r>
                      <a:endParaRPr lang="ru-RU" sz="1100" dirty="0">
                        <a:latin typeface="Calibri"/>
                        <a:ea typeface="Times New Roman"/>
                        <a:cs typeface="Times New Roman"/>
                      </a:endParaRPr>
                    </a:p>
                    <a:p>
                      <a:pPr algn="ctr">
                        <a:spcAft>
                          <a:spcPts val="0"/>
                        </a:spcAft>
                        <a:tabLst>
                          <a:tab pos="450215" algn="l"/>
                        </a:tabLst>
                      </a:pPr>
                      <a:r>
                        <a:rPr lang="ru-RU" sz="1200" kern="1200" dirty="0">
                          <a:solidFill>
                            <a:srgbClr val="000000"/>
                          </a:solidFill>
                          <a:latin typeface="Times New Roman"/>
                          <a:ea typeface="Calibri"/>
                          <a:cs typeface="Times New Roman"/>
                        </a:rPr>
                        <a:t>г. Воронежа</a:t>
                      </a:r>
                      <a:r>
                        <a:rPr lang="ru-RU" sz="1200" kern="1200" dirty="0">
                          <a:solidFill>
                            <a:srgbClr val="000000"/>
                          </a:solidFill>
                          <a:latin typeface="Times New Roman"/>
                          <a:ea typeface="Times New Roman"/>
                          <a:cs typeface="Times New Roman"/>
                        </a:rPr>
                        <a:t> </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450215" algn="l"/>
                        </a:tabLst>
                      </a:pPr>
                      <a:r>
                        <a:rPr lang="ru-RU" sz="1200" kern="1200">
                          <a:solidFill>
                            <a:srgbClr val="000000"/>
                          </a:solidFill>
                          <a:latin typeface="Times New Roman"/>
                          <a:ea typeface="Calibri"/>
                          <a:cs typeface="Times New Roman"/>
                        </a:rPr>
                        <a:t>Газообразных веществ</a:t>
                      </a:r>
                      <a:r>
                        <a:rPr lang="ru-RU" sz="1200" kern="1200">
                          <a:solidFill>
                            <a:srgbClr val="000000"/>
                          </a:solidFill>
                          <a:latin typeface="Times New Roman"/>
                          <a:ea typeface="Times New Roman"/>
                          <a:cs typeface="Times New Roman"/>
                        </a:rPr>
                        <a:t>, г/км</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450215" algn="l"/>
                        </a:tabLst>
                      </a:pPr>
                      <a:r>
                        <a:rPr lang="ru-RU" sz="1200" kern="1200">
                          <a:solidFill>
                            <a:srgbClr val="000000"/>
                          </a:solidFill>
                          <a:latin typeface="Times New Roman"/>
                          <a:ea typeface="Calibri"/>
                          <a:cs typeface="Times New Roman"/>
                        </a:rPr>
                        <a:t>Сажа</a:t>
                      </a:r>
                      <a:r>
                        <a:rPr lang="ru-RU" sz="1200" kern="1200">
                          <a:solidFill>
                            <a:srgbClr val="000000"/>
                          </a:solidFill>
                          <a:latin typeface="Times New Roman"/>
                          <a:ea typeface="Times New Roman"/>
                          <a:cs typeface="Times New Roman"/>
                        </a:rPr>
                        <a:t>, г/км</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43923">
                <a:tc vMerge="1">
                  <a:txBody>
                    <a:bodyPr/>
                    <a:lstStyle/>
                    <a:p>
                      <a:endParaRPr lang="ru-RU"/>
                    </a:p>
                  </a:txBody>
                  <a:tcPr/>
                </a:tc>
                <a:tc>
                  <a:txBody>
                    <a:bodyPr/>
                    <a:lstStyle/>
                    <a:p>
                      <a:pPr algn="ctr">
                        <a:spcAft>
                          <a:spcPts val="0"/>
                        </a:spcAft>
                        <a:tabLst>
                          <a:tab pos="450215" algn="l"/>
                        </a:tabLst>
                      </a:pPr>
                      <a:r>
                        <a:rPr lang="ru-RU" sz="1200" kern="1200">
                          <a:solidFill>
                            <a:srgbClr val="000000"/>
                          </a:solidFill>
                          <a:latin typeface="Times New Roman"/>
                          <a:ea typeface="Calibri"/>
                          <a:cs typeface="Times New Roman"/>
                        </a:rPr>
                        <a:t>за сутки</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a:solidFill>
                            <a:srgbClr val="000000"/>
                          </a:solidFill>
                          <a:latin typeface="Times New Roman"/>
                          <a:ea typeface="Calibri"/>
                          <a:cs typeface="Times New Roman"/>
                        </a:rPr>
                        <a:t>за год</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a:solidFill>
                            <a:srgbClr val="000000"/>
                          </a:solidFill>
                          <a:latin typeface="Times New Roman"/>
                          <a:ea typeface="Calibri"/>
                          <a:cs typeface="Times New Roman"/>
                        </a:rPr>
                        <a:t>за сутки</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a:solidFill>
                            <a:srgbClr val="000000"/>
                          </a:solidFill>
                          <a:latin typeface="Times New Roman"/>
                          <a:ea typeface="Calibri"/>
                          <a:cs typeface="Times New Roman"/>
                        </a:rPr>
                        <a:t>за год</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337">
                <a:tc>
                  <a:txBody>
                    <a:bodyPr/>
                    <a:lstStyle/>
                    <a:p>
                      <a:pPr algn="just">
                        <a:spcAft>
                          <a:spcPts val="0"/>
                        </a:spcAft>
                        <a:tabLst>
                          <a:tab pos="450215" algn="l"/>
                        </a:tabLst>
                      </a:pPr>
                      <a:r>
                        <a:rPr lang="ru-RU" sz="1200" kern="1200" dirty="0">
                          <a:solidFill>
                            <a:srgbClr val="000000"/>
                          </a:solidFill>
                          <a:latin typeface="Times New Roman"/>
                          <a:ea typeface="Calibri"/>
                          <a:cs typeface="Times New Roman"/>
                        </a:rPr>
                        <a:t>Коминтерновский район</a:t>
                      </a:r>
                      <a:r>
                        <a:rPr lang="ru-RU" sz="1200" kern="1200" dirty="0">
                          <a:solidFill>
                            <a:srgbClr val="000000"/>
                          </a:solidFill>
                          <a:latin typeface="Times New Roman"/>
                          <a:ea typeface="Times New Roman"/>
                          <a:cs typeface="Times New Roman"/>
                        </a:rPr>
                        <a:t> </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Times New Roman"/>
                          <a:cs typeface="Times New Roman"/>
                        </a:rPr>
                        <a:t>3 т 535 кг151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Times New Roman"/>
                          <a:cs typeface="Times New Roman"/>
                        </a:rPr>
                        <a:t>1 290 т 330 кг 224г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Calibri"/>
                          <a:cs typeface="Times New Roman"/>
                        </a:rPr>
                        <a:t>7 кг 053</a:t>
                      </a:r>
                      <a:r>
                        <a:rPr lang="ru-RU" sz="1200" kern="1200" baseline="0" dirty="0">
                          <a:solidFill>
                            <a:srgbClr val="000000"/>
                          </a:solidFill>
                          <a:latin typeface="Times New Roman"/>
                          <a:ea typeface="Calibri"/>
                          <a:cs typeface="Times New Roman"/>
                        </a:rPr>
                        <a:t>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2 т 574кг 564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6546">
                <a:tc>
                  <a:txBody>
                    <a:bodyPr/>
                    <a:lstStyle/>
                    <a:p>
                      <a:pPr algn="just">
                        <a:spcAft>
                          <a:spcPts val="0"/>
                        </a:spcAft>
                        <a:tabLst>
                          <a:tab pos="450215" algn="l"/>
                        </a:tabLst>
                      </a:pPr>
                      <a:r>
                        <a:rPr lang="ru-RU" sz="1200" kern="1200">
                          <a:solidFill>
                            <a:srgbClr val="000000"/>
                          </a:solidFill>
                          <a:latin typeface="Times New Roman"/>
                          <a:ea typeface="Calibri"/>
                          <a:cs typeface="Times New Roman"/>
                        </a:rPr>
                        <a:t>Центральный район</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Calibri"/>
                          <a:cs typeface="Times New Roman"/>
                        </a:rPr>
                        <a:t>2 т 831 кг418 г</a:t>
                      </a:r>
                    </a:p>
                    <a:p>
                      <a:pPr algn="ctr">
                        <a:spcAft>
                          <a:spcPts val="0"/>
                        </a:spcAft>
                      </a:pP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Times New Roman"/>
                          <a:cs typeface="Times New Roman"/>
                        </a:rPr>
                        <a:t>1 033т 467кг 526г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4 кг 765</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Times New Roman"/>
                          <a:cs typeface="Times New Roman"/>
                        </a:rPr>
                        <a:t>1 т 739 кг 444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9590">
                <a:tc>
                  <a:txBody>
                    <a:bodyPr/>
                    <a:lstStyle/>
                    <a:p>
                      <a:pPr algn="just">
                        <a:spcAft>
                          <a:spcPts val="0"/>
                        </a:spcAft>
                        <a:tabLst>
                          <a:tab pos="450215" algn="l"/>
                        </a:tabLst>
                      </a:pPr>
                      <a:r>
                        <a:rPr lang="ru-RU" sz="1200" kern="1200">
                          <a:solidFill>
                            <a:srgbClr val="000000"/>
                          </a:solidFill>
                          <a:latin typeface="Times New Roman"/>
                          <a:ea typeface="Calibri"/>
                          <a:cs typeface="Times New Roman"/>
                        </a:rPr>
                        <a:t>Советский район</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4 т 409 кг175г</a:t>
                      </a:r>
                    </a:p>
                    <a:p>
                      <a:pPr algn="ctr">
                        <a:spcAft>
                          <a:spcPts val="0"/>
                        </a:spcAft>
                        <a:tabLst>
                          <a:tab pos="450215" algn="l"/>
                        </a:tabLst>
                      </a:pP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1 609 т 348кг 875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Times New Roman"/>
                          <a:cs typeface="Times New Roman"/>
                        </a:rPr>
                        <a:t>8 кг 473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Calibri"/>
                          <a:cs typeface="Times New Roman"/>
                        </a:rPr>
                        <a:t>309 кг 248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2684">
                <a:tc>
                  <a:txBody>
                    <a:bodyPr/>
                    <a:lstStyle/>
                    <a:p>
                      <a:pPr algn="just">
                        <a:spcAft>
                          <a:spcPts val="0"/>
                        </a:spcAft>
                        <a:tabLst>
                          <a:tab pos="450215" algn="l"/>
                        </a:tabLst>
                      </a:pPr>
                      <a:r>
                        <a:rPr lang="ru-RU" sz="1200" kern="1200">
                          <a:solidFill>
                            <a:srgbClr val="000000"/>
                          </a:solidFill>
                          <a:latin typeface="Times New Roman"/>
                          <a:ea typeface="Calibri"/>
                          <a:cs typeface="Times New Roman"/>
                        </a:rPr>
                        <a:t>Ленинский район</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 83 кг 2164г</a:t>
                      </a:r>
                    </a:p>
                    <a:p>
                      <a:pPr algn="ctr">
                        <a:spcAft>
                          <a:spcPts val="0"/>
                        </a:spcAft>
                        <a:tabLst>
                          <a:tab pos="450215" algn="l"/>
                        </a:tabLst>
                      </a:pP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Times New Roman"/>
                          <a:cs typeface="Times New Roman"/>
                        </a:rPr>
                        <a:t>668 т 739 кг 860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5 кг 079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 т 853 кг 835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6400">
                <a:tc>
                  <a:txBody>
                    <a:bodyPr/>
                    <a:lstStyle/>
                    <a:p>
                      <a:pPr algn="just">
                        <a:spcAft>
                          <a:spcPts val="0"/>
                        </a:spcAft>
                        <a:tabLst>
                          <a:tab pos="450215" algn="l"/>
                        </a:tabLst>
                      </a:pPr>
                      <a:r>
                        <a:rPr lang="ru-RU" sz="1200" kern="1200">
                          <a:solidFill>
                            <a:srgbClr val="000000"/>
                          </a:solidFill>
                          <a:latin typeface="Times New Roman"/>
                          <a:ea typeface="Calibri"/>
                          <a:cs typeface="Times New Roman"/>
                        </a:rPr>
                        <a:t>Левобережный район</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2 т 532 кг133г</a:t>
                      </a:r>
                    </a:p>
                    <a:p>
                      <a:pPr algn="ctr">
                        <a:spcAft>
                          <a:spcPts val="0"/>
                        </a:spcAft>
                        <a:tabLst>
                          <a:tab pos="450215" algn="l"/>
                        </a:tabLst>
                      </a:pP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927т 154 кг 385г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Calibri"/>
                          <a:cs typeface="Times New Roman"/>
                        </a:rPr>
                        <a:t>4  Кг 713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 т 720 кг 245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2655">
                <a:tc>
                  <a:txBody>
                    <a:bodyPr/>
                    <a:lstStyle/>
                    <a:p>
                      <a:pPr algn="just">
                        <a:spcAft>
                          <a:spcPts val="0"/>
                        </a:spcAft>
                        <a:tabLst>
                          <a:tab pos="450215" algn="l"/>
                        </a:tabLst>
                      </a:pPr>
                      <a:r>
                        <a:rPr lang="ru-RU" sz="1200" kern="1200">
                          <a:solidFill>
                            <a:srgbClr val="000000"/>
                          </a:solidFill>
                          <a:latin typeface="Times New Roman"/>
                          <a:ea typeface="Calibri"/>
                          <a:cs typeface="Times New Roman"/>
                        </a:rPr>
                        <a:t>Железнодорожный район</a:t>
                      </a:r>
                      <a:r>
                        <a:rPr lang="ru-RU" sz="1200" kern="1200">
                          <a:solidFill>
                            <a:srgbClr val="000000"/>
                          </a:solidFill>
                          <a:latin typeface="Times New Roman"/>
                          <a:ea typeface="Times New Roman"/>
                          <a:cs typeface="Times New Roman"/>
                        </a:rPr>
                        <a:t> </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kern="1200" dirty="0">
                          <a:solidFill>
                            <a:srgbClr val="000000"/>
                          </a:solidFill>
                          <a:latin typeface="Times New Roman"/>
                          <a:ea typeface="Times New Roman"/>
                          <a:cs typeface="Times New Roman"/>
                        </a:rPr>
                        <a:t>3 т 262 кг 399г</a:t>
                      </a:r>
                    </a:p>
                    <a:p>
                      <a:pPr algn="ctr">
                        <a:spcAft>
                          <a:spcPts val="0"/>
                        </a:spcAft>
                      </a:pP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Times New Roman"/>
                          <a:cs typeface="Times New Roman"/>
                        </a:rPr>
                        <a:t>1 190 т</a:t>
                      </a:r>
                      <a:r>
                        <a:rPr lang="ru-RU" sz="1200" kern="1200" baseline="0" dirty="0">
                          <a:solidFill>
                            <a:srgbClr val="000000"/>
                          </a:solidFill>
                          <a:latin typeface="Times New Roman"/>
                          <a:ea typeface="Times New Roman"/>
                          <a:cs typeface="Times New Roman"/>
                        </a:rPr>
                        <a:t> </a:t>
                      </a:r>
                      <a:r>
                        <a:rPr lang="ru-RU" sz="1200" kern="1200" dirty="0">
                          <a:solidFill>
                            <a:srgbClr val="000000"/>
                          </a:solidFill>
                          <a:latin typeface="Times New Roman"/>
                          <a:ea typeface="Times New Roman"/>
                          <a:cs typeface="Times New Roman"/>
                        </a:rPr>
                        <a:t>775кг 547</a:t>
                      </a:r>
                      <a:r>
                        <a:rPr lang="ru-RU" sz="1200" kern="1200" baseline="0" dirty="0">
                          <a:solidFill>
                            <a:srgbClr val="000000"/>
                          </a:solidFill>
                          <a:latin typeface="Times New Roman"/>
                          <a:ea typeface="Times New Roman"/>
                          <a:cs typeface="Times New Roman"/>
                        </a:rPr>
                        <a:t> </a:t>
                      </a:r>
                      <a:r>
                        <a:rPr lang="ru-RU" sz="1200" kern="1200" dirty="0">
                          <a:solidFill>
                            <a:srgbClr val="000000"/>
                          </a:solidFill>
                          <a:latin typeface="Times New Roman"/>
                          <a:ea typeface="Times New Roman"/>
                          <a:cs typeface="Times New Roman"/>
                        </a:rPr>
                        <a:t>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18 кг174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6</a:t>
                      </a:r>
                      <a:r>
                        <a:rPr lang="ru-RU" sz="1200" kern="1200" baseline="0" dirty="0">
                          <a:solidFill>
                            <a:srgbClr val="000000"/>
                          </a:solidFill>
                          <a:latin typeface="Times New Roman"/>
                          <a:ea typeface="Calibri"/>
                          <a:cs typeface="Times New Roman"/>
                        </a:rPr>
                        <a:t> т </a:t>
                      </a:r>
                      <a:r>
                        <a:rPr lang="ru-RU" sz="1200" kern="1200" dirty="0">
                          <a:solidFill>
                            <a:srgbClr val="000000"/>
                          </a:solidFill>
                          <a:latin typeface="Times New Roman"/>
                          <a:ea typeface="Calibri"/>
                          <a:cs typeface="Times New Roman"/>
                        </a:rPr>
                        <a:t>633 кг 510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4000">
                <a:tc>
                  <a:txBody>
                    <a:bodyPr/>
                    <a:lstStyle/>
                    <a:p>
                      <a:pPr algn="just">
                        <a:spcAft>
                          <a:spcPts val="0"/>
                        </a:spcAft>
                        <a:tabLst>
                          <a:tab pos="450215" algn="l"/>
                        </a:tabLst>
                      </a:pPr>
                      <a:r>
                        <a:rPr lang="ru-RU" sz="1200" kern="1200">
                          <a:solidFill>
                            <a:srgbClr val="000000"/>
                          </a:solidFill>
                          <a:latin typeface="Times New Roman"/>
                          <a:ea typeface="Calibri"/>
                          <a:cs typeface="Times New Roman"/>
                        </a:rPr>
                        <a:t>Всего</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18 т 410 кг 456г</a:t>
                      </a:r>
                    </a:p>
                    <a:p>
                      <a:pPr algn="ctr">
                        <a:spcAft>
                          <a:spcPts val="0"/>
                        </a:spcAft>
                      </a:pPr>
                      <a:endParaRPr lang="ru-RU" sz="12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a:latin typeface="Times New Roman" pitchFamily="18" charset="0"/>
                          <a:ea typeface="Times New Roman"/>
                          <a:cs typeface="Times New Roman" pitchFamily="18" charset="0"/>
                        </a:rPr>
                        <a:t>6719 т 816 кг440г</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pitchFamily="18" charset="0"/>
                          <a:ea typeface="Calibri"/>
                          <a:cs typeface="Times New Roman" pitchFamily="18" charset="0"/>
                        </a:rPr>
                        <a:t>3 кг 785г</a:t>
                      </a:r>
                      <a:endParaRPr lang="ru-RU" sz="12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a:latin typeface="Times New Roman" pitchFamily="18" charset="0"/>
                          <a:ea typeface="Times New Roman"/>
                          <a:cs typeface="Times New Roman" pitchFamily="18" charset="0"/>
                        </a:rPr>
                        <a:t>14 т 521 кг 525г</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4184">
                <a:tc>
                  <a:txBody>
                    <a:bodyPr/>
                    <a:lstStyle/>
                    <a:p>
                      <a:pPr algn="just">
                        <a:spcAft>
                          <a:spcPts val="0"/>
                        </a:spcAft>
                        <a:tabLst>
                          <a:tab pos="450215" algn="l"/>
                        </a:tabLst>
                      </a:pPr>
                      <a:r>
                        <a:rPr lang="ru-RU" sz="1200" kern="1200">
                          <a:solidFill>
                            <a:srgbClr val="000000"/>
                          </a:solidFill>
                          <a:latin typeface="Times New Roman"/>
                          <a:ea typeface="Calibri"/>
                          <a:cs typeface="Times New Roman"/>
                        </a:rPr>
                        <a:t>Мосты Воронежского водохранилища</a:t>
                      </a:r>
                      <a:endParaRPr lang="ru-RU" sz="11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 т 165 кг </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Times New Roman"/>
                          <a:cs typeface="Times New Roman"/>
                        </a:rPr>
                        <a:t>1155 т 190 кг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11 кг 289г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200" kern="1200" dirty="0">
                          <a:solidFill>
                            <a:srgbClr val="000000"/>
                          </a:solidFill>
                          <a:latin typeface="Times New Roman"/>
                          <a:ea typeface="Calibri"/>
                          <a:cs typeface="Times New Roman"/>
                        </a:rPr>
                        <a:t>4 т 120 кг 603 г</a:t>
                      </a:r>
                      <a:endParaRPr lang="ru-RU" sz="11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25" name="Rectangle 1"/>
          <p:cNvSpPr>
            <a:spLocks noChangeArrowheads="1"/>
          </p:cNvSpPr>
          <p:nvPr/>
        </p:nvSpPr>
        <p:spPr bwMode="auto">
          <a:xfrm>
            <a:off x="1490133" y="1305809"/>
            <a:ext cx="9533467" cy="861774"/>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50850" algn="l"/>
              </a:tabLst>
            </a:pPr>
            <a:r>
              <a:rPr kumimoji="0" lang="ru-RU"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Таблица 3</a:t>
            </a:r>
          </a:p>
          <a:p>
            <a:pPr marL="0" marR="0" lvl="0" indent="0" defTabSz="914400" rtl="0" eaLnBrk="1" fontAlgn="base" latinLnBrk="0" hangingPunct="1">
              <a:lnSpc>
                <a:spcPct val="100000"/>
              </a:lnSpc>
              <a:spcBef>
                <a:spcPct val="0"/>
              </a:spcBef>
              <a:spcAft>
                <a:spcPct val="0"/>
              </a:spcAft>
              <a:buClrTx/>
              <a:buSzTx/>
              <a:buFontTx/>
              <a:buNone/>
              <a:tabLst>
                <a:tab pos="450850" algn="l"/>
              </a:tabLst>
            </a:pPr>
            <a:r>
              <a:rPr kumimoji="0" lang="ru-RU"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Количество продуктов распада автомобильного топлива, поступающего в атмосферу г. Воронежа,</a:t>
            </a:r>
            <a:r>
              <a:rPr kumimoji="0" lang="ru-RU" altLang="zh-CN" sz="16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г/км</a:t>
            </a:r>
            <a:endParaRPr kumimoji="0" lang="ru-RU" altLang="zh-CN"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altLang="zh-CN"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4" name="Прямоугольник 3"/>
          <p:cNvSpPr/>
          <p:nvPr/>
        </p:nvSpPr>
        <p:spPr>
          <a:xfrm>
            <a:off x="3090333" y="575733"/>
            <a:ext cx="6155267" cy="58477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ru-RU" sz="1600" i="1" dirty="0">
                <a:latin typeface="Times New Roman" pitchFamily="18" charset="0"/>
                <a:cs typeface="Times New Roman" pitchFamily="18" charset="0"/>
              </a:rPr>
              <a:t>Таблица 4</a:t>
            </a:r>
          </a:p>
          <a:p>
            <a:pPr algn="ctr"/>
            <a:r>
              <a:rPr lang="ru-RU" sz="1600" i="1" dirty="0">
                <a:latin typeface="Times New Roman" pitchFamily="18" charset="0"/>
                <a:cs typeface="Times New Roman" pitchFamily="18" charset="0"/>
              </a:rPr>
              <a:t> Среднесуточный выброс наиболее опасных веществ</a:t>
            </a:r>
            <a:endParaRPr lang="ru-RU" sz="1600" i="1" dirty="0"/>
          </a:p>
        </p:txBody>
      </p:sp>
      <p:sp>
        <p:nvSpPr>
          <p:cNvPr id="512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1617134" y="1337734"/>
          <a:ext cx="9000067" cy="3334152"/>
        </p:xfrm>
        <a:graphic>
          <a:graphicData uri="http://schemas.openxmlformats.org/drawingml/2006/table">
            <a:tbl>
              <a:tblPr/>
              <a:tblGrid>
                <a:gridCol w="1247625">
                  <a:extLst>
                    <a:ext uri="{9D8B030D-6E8A-4147-A177-3AD203B41FA5}">
                      <a16:colId xmlns:a16="http://schemas.microsoft.com/office/drawing/2014/main" val="20000"/>
                    </a:ext>
                  </a:extLst>
                </a:gridCol>
                <a:gridCol w="961748">
                  <a:extLst>
                    <a:ext uri="{9D8B030D-6E8A-4147-A177-3AD203B41FA5}">
                      <a16:colId xmlns:a16="http://schemas.microsoft.com/office/drawing/2014/main" val="20001"/>
                    </a:ext>
                  </a:extLst>
                </a:gridCol>
                <a:gridCol w="2002045">
                  <a:extLst>
                    <a:ext uri="{9D8B030D-6E8A-4147-A177-3AD203B41FA5}">
                      <a16:colId xmlns:a16="http://schemas.microsoft.com/office/drawing/2014/main" val="20002"/>
                    </a:ext>
                  </a:extLst>
                </a:gridCol>
                <a:gridCol w="1745395">
                  <a:extLst>
                    <a:ext uri="{9D8B030D-6E8A-4147-A177-3AD203B41FA5}">
                      <a16:colId xmlns:a16="http://schemas.microsoft.com/office/drawing/2014/main" val="20003"/>
                    </a:ext>
                  </a:extLst>
                </a:gridCol>
                <a:gridCol w="1820290">
                  <a:extLst>
                    <a:ext uri="{9D8B030D-6E8A-4147-A177-3AD203B41FA5}">
                      <a16:colId xmlns:a16="http://schemas.microsoft.com/office/drawing/2014/main" val="20004"/>
                    </a:ext>
                  </a:extLst>
                </a:gridCol>
                <a:gridCol w="1222964">
                  <a:extLst>
                    <a:ext uri="{9D8B030D-6E8A-4147-A177-3AD203B41FA5}">
                      <a16:colId xmlns:a16="http://schemas.microsoft.com/office/drawing/2014/main" val="20005"/>
                    </a:ext>
                  </a:extLst>
                </a:gridCol>
              </a:tblGrid>
              <a:tr h="1354666">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Вещество</a:t>
                      </a:r>
                      <a:r>
                        <a:rPr lang="ru-RU" sz="1400" kern="1200" dirty="0">
                          <a:solidFill>
                            <a:srgbClr val="000000"/>
                          </a:solidFill>
                          <a:latin typeface="Times New Roman" pitchFamily="18" charset="0"/>
                          <a:ea typeface="Times New Roman"/>
                          <a:cs typeface="Times New Roman" pitchFamily="18" charset="0"/>
                        </a:rPr>
                        <a:t> </a:t>
                      </a:r>
                      <a:endParaRPr lang="ru-RU" sz="14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Класс опасности</a:t>
                      </a:r>
                      <a:r>
                        <a:rPr lang="ru-RU" sz="1400" kern="1200" dirty="0">
                          <a:solidFill>
                            <a:srgbClr val="000000"/>
                          </a:solidFill>
                          <a:latin typeface="Times New Roman" pitchFamily="18" charset="0"/>
                          <a:ea typeface="Times New Roman"/>
                          <a:cs typeface="Times New Roman" pitchFamily="18" charset="0"/>
                        </a:rPr>
                        <a:t> </a:t>
                      </a:r>
                      <a:endParaRPr lang="ru-RU" sz="1400" dirty="0">
                        <a:latin typeface="Times New Roman" pitchFamily="18" charset="0"/>
                        <a:ea typeface="Times New Roman"/>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ПДК (среднесуточное),</a:t>
                      </a:r>
                      <a:r>
                        <a:rPr lang="en-GB" sz="1400" kern="1200" dirty="0">
                          <a:solidFill>
                            <a:srgbClr val="000000"/>
                          </a:solidFill>
                          <a:latin typeface="Times New Roman" pitchFamily="18" charset="0"/>
                          <a:ea typeface="Calibri"/>
                          <a:cs typeface="Times New Roman" pitchFamily="18" charset="0"/>
                        </a:rPr>
                        <a:t> 1</a:t>
                      </a:r>
                      <a:r>
                        <a:rPr lang="ru-RU" sz="1400" kern="1200" dirty="0">
                          <a:solidFill>
                            <a:srgbClr val="000000"/>
                          </a:solidFill>
                          <a:latin typeface="Times New Roman" pitchFamily="18" charset="0"/>
                          <a:ea typeface="Calibri"/>
                          <a:cs typeface="Times New Roman" pitchFamily="18" charset="0"/>
                        </a:rPr>
                        <a:t> м</a:t>
                      </a:r>
                      <a:r>
                        <a:rPr lang="ru-RU" sz="1400" kern="1200" baseline="30000" dirty="0">
                          <a:solidFill>
                            <a:srgbClr val="000000"/>
                          </a:solidFill>
                          <a:latin typeface="Times New Roman" pitchFamily="18" charset="0"/>
                          <a:ea typeface="Calibri"/>
                          <a:cs typeface="Times New Roman" pitchFamily="18" charset="0"/>
                        </a:rPr>
                        <a:t> 3</a:t>
                      </a:r>
                      <a:r>
                        <a:rPr lang="ru-RU" sz="1400" kern="1200" dirty="0">
                          <a:solidFill>
                            <a:srgbClr val="000000"/>
                          </a:solidFill>
                          <a:latin typeface="Times New Roman" pitchFamily="18" charset="0"/>
                          <a:ea typeface="Times New Roman"/>
                          <a:cs typeface="Times New Roman" pitchFamily="18" charset="0"/>
                        </a:rPr>
                        <a:t> </a:t>
                      </a:r>
                      <a:endParaRPr lang="ru-RU" sz="14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ул. Героев </a:t>
                      </a:r>
                      <a:r>
                        <a:rPr lang="ru-RU" sz="1400" kern="1200" dirty="0" err="1">
                          <a:solidFill>
                            <a:srgbClr val="000000"/>
                          </a:solidFill>
                          <a:latin typeface="Times New Roman" pitchFamily="18" charset="0"/>
                          <a:ea typeface="Calibri"/>
                          <a:cs typeface="Times New Roman" pitchFamily="18" charset="0"/>
                        </a:rPr>
                        <a:t>тратосферы</a:t>
                      </a:r>
                      <a:r>
                        <a:rPr lang="ru-RU" sz="1400" kern="1200" dirty="0">
                          <a:solidFill>
                            <a:srgbClr val="000000"/>
                          </a:solidFill>
                          <a:latin typeface="Times New Roman" pitchFamily="18" charset="0"/>
                          <a:ea typeface="Calibri"/>
                          <a:cs typeface="Times New Roman" pitchFamily="18" charset="0"/>
                        </a:rPr>
                        <a:t> - самая низкая концентрация продуктов распада, 1г/м</a:t>
                      </a:r>
                      <a:r>
                        <a:rPr lang="ru-RU" sz="1400" kern="1200" dirty="0">
                          <a:solidFill>
                            <a:srgbClr val="000000"/>
                          </a:solidFill>
                          <a:latin typeface="Times New Roman" pitchFamily="18" charset="0"/>
                          <a:ea typeface="Times New Roman"/>
                          <a:cs typeface="Times New Roman" pitchFamily="18" charset="0"/>
                        </a:rPr>
                        <a:t> </a:t>
                      </a:r>
                      <a:endParaRPr lang="ru-RU" sz="14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ул. Холмистая- самая высокая концентрации продуктов распада автомобильного топлива , 1г/м</a:t>
                      </a:r>
                      <a:r>
                        <a:rPr lang="ru-RU" sz="1400" kern="1200" dirty="0">
                          <a:solidFill>
                            <a:srgbClr val="000000"/>
                          </a:solidFill>
                          <a:latin typeface="Times New Roman" pitchFamily="18" charset="0"/>
                          <a:ea typeface="Times New Roman"/>
                          <a:cs typeface="Times New Roman" pitchFamily="18" charset="0"/>
                        </a:rPr>
                        <a:t> </a:t>
                      </a:r>
                      <a:endParaRPr lang="ru-RU" sz="14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400" kern="1200" dirty="0">
                          <a:solidFill>
                            <a:srgbClr val="000000"/>
                          </a:solidFill>
                          <a:latin typeface="Times New Roman" pitchFamily="18" charset="0"/>
                          <a:ea typeface="Calibri"/>
                          <a:cs typeface="Times New Roman" pitchFamily="18" charset="0"/>
                        </a:rPr>
                        <a:t>Мосты Воронежского водохранилища</a:t>
                      </a:r>
                      <a:endParaRPr lang="ru-RU" sz="1400" dirty="0">
                        <a:latin typeface="Times New Roman" pitchFamily="18" charset="0"/>
                        <a:ea typeface="Times New Roman"/>
                        <a:cs typeface="Times New Roman" pitchFamily="18" charset="0"/>
                      </a:endParaRPr>
                    </a:p>
                    <a:p>
                      <a:pPr algn="ctr">
                        <a:spcAft>
                          <a:spcPts val="0"/>
                        </a:spcAft>
                      </a:pPr>
                      <a:r>
                        <a:rPr lang="ru-RU" sz="1400" kern="1200" dirty="0">
                          <a:solidFill>
                            <a:srgbClr val="000000"/>
                          </a:solidFill>
                          <a:latin typeface="Times New Roman" pitchFamily="18" charset="0"/>
                          <a:ea typeface="Calibri"/>
                          <a:cs typeface="Times New Roman" pitchFamily="18" charset="0"/>
                        </a:rPr>
                        <a:t>1г/м (суммарный выброс)</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0175">
                <a:tc>
                  <a:txBody>
                    <a:bodyPr/>
                    <a:lstStyle/>
                    <a:p>
                      <a:pPr>
                        <a:spcAft>
                          <a:spcPts val="0"/>
                        </a:spcAft>
                        <a:tabLst>
                          <a:tab pos="450215" algn="l"/>
                        </a:tabLst>
                      </a:pPr>
                      <a:r>
                        <a:rPr lang="ru-RU" sz="1800" kern="1200" dirty="0">
                          <a:solidFill>
                            <a:srgbClr val="000000"/>
                          </a:solidFill>
                          <a:latin typeface="Times New Roman"/>
                          <a:ea typeface="Calibri"/>
                          <a:cs typeface="DejaVu Sans"/>
                        </a:rPr>
                        <a:t>Оксид азота</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dirty="0">
                          <a:solidFill>
                            <a:srgbClr val="000000"/>
                          </a:solidFill>
                          <a:latin typeface="Times New Roman"/>
                          <a:ea typeface="Calibri"/>
                          <a:cs typeface="DejaVu Sans"/>
                        </a:rPr>
                        <a:t>3 </a:t>
                      </a:r>
                      <a:endParaRPr lang="ru-RU" sz="1800" dirty="0">
                        <a:latin typeface="Calibri"/>
                        <a:ea typeface="Times New Roman"/>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dirty="0">
                          <a:solidFill>
                            <a:srgbClr val="000000"/>
                          </a:solidFill>
                          <a:latin typeface="Times New Roman"/>
                          <a:ea typeface="Calibri"/>
                          <a:cs typeface="DejaVu Sans"/>
                        </a:rPr>
                        <a:t>0,06</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pitchFamily="18" charset="0"/>
                          <a:ea typeface="Times New Roman"/>
                          <a:cs typeface="Times New Roman" pitchFamily="18" charset="0"/>
                        </a:rPr>
                        <a:t>122 </a:t>
                      </a:r>
                      <a:endParaRPr lang="ru-RU" sz="18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a:solidFill>
                            <a:srgbClr val="000000"/>
                          </a:solidFill>
                          <a:latin typeface="Times New Roman"/>
                          <a:ea typeface="Times New Roman"/>
                          <a:cs typeface="Times New Roman"/>
                        </a:rPr>
                        <a:t>419</a:t>
                      </a:r>
                      <a:r>
                        <a:rPr lang="ru-RU" sz="1800" kern="1200">
                          <a:solidFill>
                            <a:srgbClr val="000000"/>
                          </a:solidFill>
                          <a:latin typeface="Calibri"/>
                          <a:ea typeface="Times New Roman"/>
                          <a:cs typeface="Times New Roman"/>
                        </a:rPr>
                        <a:t> </a:t>
                      </a:r>
                      <a:endParaRPr lang="ru-RU" sz="18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Times New Roman"/>
                          <a:cs typeface="Times New Roman"/>
                        </a:rPr>
                        <a:t>838</a:t>
                      </a:r>
                      <a:endParaRPr lang="ru-RU" sz="18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0175">
                <a:tc>
                  <a:txBody>
                    <a:bodyPr/>
                    <a:lstStyle/>
                    <a:p>
                      <a:pPr>
                        <a:spcAft>
                          <a:spcPts val="0"/>
                        </a:spcAft>
                        <a:tabLst>
                          <a:tab pos="450215" algn="l"/>
                        </a:tabLst>
                      </a:pPr>
                      <a:r>
                        <a:rPr lang="ru-RU" sz="1800" kern="1200">
                          <a:solidFill>
                            <a:srgbClr val="000000"/>
                          </a:solidFill>
                          <a:latin typeface="Times New Roman"/>
                          <a:ea typeface="Calibri"/>
                          <a:cs typeface="DejaVu Sans"/>
                        </a:rPr>
                        <a:t>Оксид углерода</a:t>
                      </a:r>
                      <a:r>
                        <a:rPr lang="ru-RU" sz="1800" kern="1200">
                          <a:solidFill>
                            <a:srgbClr val="000000"/>
                          </a:solidFill>
                          <a:latin typeface="Times New Roman"/>
                          <a:ea typeface="Times New Roman"/>
                          <a:cs typeface="DejaVu Sans"/>
                        </a:rPr>
                        <a:t> </a:t>
                      </a:r>
                      <a:endParaRPr lang="ru-RU" sz="18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dirty="0">
                          <a:solidFill>
                            <a:srgbClr val="000000"/>
                          </a:solidFill>
                          <a:latin typeface="Times New Roman"/>
                          <a:ea typeface="Calibri"/>
                          <a:cs typeface="DejaVu Sans"/>
                        </a:rPr>
                        <a:t>2 </a:t>
                      </a:r>
                      <a:endParaRPr lang="ru-RU" sz="1800" dirty="0">
                        <a:latin typeface="Calibri"/>
                        <a:ea typeface="Times New Roman"/>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dirty="0">
                          <a:solidFill>
                            <a:srgbClr val="000000"/>
                          </a:solidFill>
                          <a:latin typeface="Times New Roman"/>
                          <a:ea typeface="Calibri"/>
                          <a:cs typeface="DejaVu Sans"/>
                        </a:rPr>
                        <a:t>3</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pitchFamily="18" charset="0"/>
                          <a:ea typeface="Times New Roman"/>
                          <a:cs typeface="Times New Roman" pitchFamily="18" charset="0"/>
                        </a:rPr>
                        <a:t>872 </a:t>
                      </a:r>
                      <a:endParaRPr lang="ru-RU" sz="18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Calibri"/>
                          <a:cs typeface="DejaVu Sans"/>
                        </a:rPr>
                        <a:t>1 964</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a:solidFill>
                            <a:srgbClr val="000000"/>
                          </a:solidFill>
                          <a:latin typeface="Times New Roman"/>
                          <a:ea typeface="Calibri"/>
                          <a:cs typeface="DejaVu Sans"/>
                        </a:rPr>
                        <a:t>1791</a:t>
                      </a:r>
                      <a:endParaRPr lang="ru-RU" sz="18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0175">
                <a:tc>
                  <a:txBody>
                    <a:bodyPr/>
                    <a:lstStyle/>
                    <a:p>
                      <a:pPr>
                        <a:spcAft>
                          <a:spcPts val="0"/>
                        </a:spcAft>
                        <a:tabLst>
                          <a:tab pos="450215" algn="l"/>
                        </a:tabLst>
                      </a:pPr>
                      <a:r>
                        <a:rPr lang="ru-RU" sz="1800" kern="1200">
                          <a:solidFill>
                            <a:srgbClr val="000000"/>
                          </a:solidFill>
                          <a:latin typeface="Times New Roman"/>
                          <a:ea typeface="Calibri"/>
                          <a:cs typeface="DejaVu Sans"/>
                        </a:rPr>
                        <a:t>Оксид серы</a:t>
                      </a:r>
                      <a:r>
                        <a:rPr lang="ru-RU" sz="1800" kern="1200">
                          <a:solidFill>
                            <a:srgbClr val="000000"/>
                          </a:solidFill>
                          <a:latin typeface="Times New Roman"/>
                          <a:ea typeface="Times New Roman"/>
                          <a:cs typeface="DejaVu Sans"/>
                        </a:rPr>
                        <a:t> </a:t>
                      </a:r>
                      <a:endParaRPr lang="ru-RU" sz="18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a:solidFill>
                            <a:srgbClr val="000000"/>
                          </a:solidFill>
                          <a:latin typeface="Times New Roman"/>
                          <a:ea typeface="Calibri"/>
                          <a:cs typeface="DejaVu Sans"/>
                        </a:rPr>
                        <a:t>3 </a:t>
                      </a:r>
                      <a:endParaRPr lang="ru-RU" sz="1800">
                        <a:latin typeface="Calibri"/>
                        <a:ea typeface="Times New Roman"/>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a:solidFill>
                            <a:srgbClr val="000000"/>
                          </a:solidFill>
                          <a:latin typeface="Times New Roman"/>
                          <a:ea typeface="Calibri"/>
                          <a:cs typeface="DejaVu Sans"/>
                        </a:rPr>
                        <a:t>0,05</a:t>
                      </a:r>
                      <a:r>
                        <a:rPr lang="ru-RU" sz="1800" kern="1200">
                          <a:solidFill>
                            <a:srgbClr val="000000"/>
                          </a:solidFill>
                          <a:latin typeface="Times New Roman"/>
                          <a:ea typeface="Times New Roman"/>
                          <a:cs typeface="DejaVu Sans"/>
                        </a:rPr>
                        <a:t> </a:t>
                      </a:r>
                      <a:endParaRPr lang="ru-RU" sz="18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pitchFamily="18" charset="0"/>
                          <a:ea typeface="Times New Roman"/>
                          <a:cs typeface="Times New Roman" pitchFamily="18" charset="0"/>
                        </a:rPr>
                        <a:t>6 </a:t>
                      </a:r>
                      <a:endParaRPr lang="ru-RU" sz="18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Calibri"/>
                          <a:cs typeface="DejaVu Sans"/>
                        </a:rPr>
                        <a:t>17</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Calibri"/>
                          <a:cs typeface="DejaVu Sans"/>
                        </a:rPr>
                        <a:t>36,37</a:t>
                      </a:r>
                      <a:endParaRPr lang="ru-RU" sz="18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564">
                <a:tc>
                  <a:txBody>
                    <a:bodyPr/>
                    <a:lstStyle/>
                    <a:p>
                      <a:pPr>
                        <a:spcAft>
                          <a:spcPts val="0"/>
                        </a:spcAft>
                        <a:tabLst>
                          <a:tab pos="450215" algn="l"/>
                        </a:tabLst>
                      </a:pPr>
                      <a:r>
                        <a:rPr lang="ru-RU" sz="1800" kern="1200" dirty="0">
                          <a:solidFill>
                            <a:srgbClr val="000000"/>
                          </a:solidFill>
                          <a:latin typeface="Times New Roman"/>
                          <a:ea typeface="Calibri"/>
                          <a:cs typeface="DejaVu Sans"/>
                        </a:rPr>
                        <a:t>Сажа</a:t>
                      </a:r>
                      <a:r>
                        <a:rPr lang="ru-RU" sz="1800" kern="1200" dirty="0">
                          <a:solidFill>
                            <a:srgbClr val="000000"/>
                          </a:solidFill>
                          <a:latin typeface="Times New Roman"/>
                          <a:ea typeface="Times New Roman"/>
                          <a:cs typeface="DejaVu Sans"/>
                        </a:rPr>
                        <a:t> </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a:solidFill>
                            <a:srgbClr val="000000"/>
                          </a:solidFill>
                          <a:latin typeface="Times New Roman"/>
                          <a:ea typeface="Calibri"/>
                          <a:cs typeface="DejaVu Sans"/>
                        </a:rPr>
                        <a:t>3 </a:t>
                      </a:r>
                      <a:endParaRPr lang="ru-RU" sz="1800">
                        <a:latin typeface="Calibri"/>
                        <a:ea typeface="Times New Roman"/>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ru-RU" sz="1800" kern="1200">
                          <a:solidFill>
                            <a:srgbClr val="000000"/>
                          </a:solidFill>
                          <a:latin typeface="Times New Roman"/>
                          <a:ea typeface="Calibri"/>
                          <a:cs typeface="DejaVu Sans"/>
                        </a:rPr>
                        <a:t>0,05</a:t>
                      </a:r>
                      <a:r>
                        <a:rPr lang="ru-RU" sz="1800" kern="1200">
                          <a:solidFill>
                            <a:srgbClr val="000000"/>
                          </a:solidFill>
                          <a:latin typeface="Times New Roman"/>
                          <a:ea typeface="Times New Roman"/>
                          <a:cs typeface="DejaVu Sans"/>
                        </a:rPr>
                        <a:t> </a:t>
                      </a:r>
                      <a:endParaRPr lang="ru-RU" sz="180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pitchFamily="18" charset="0"/>
                          <a:ea typeface="Times New Roman"/>
                          <a:cs typeface="Times New Roman" pitchFamily="18" charset="0"/>
                        </a:rPr>
                        <a:t>2,6 </a:t>
                      </a:r>
                      <a:endParaRPr lang="ru-RU" sz="1800" dirty="0">
                        <a:latin typeface="Times New Roman" pitchFamily="18" charset="0"/>
                        <a:ea typeface="Times New Roman"/>
                        <a:cs typeface="Times New Roman"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Calibri"/>
                          <a:cs typeface="DejaVu Sans"/>
                        </a:rPr>
                        <a:t>12</a:t>
                      </a:r>
                      <a:endParaRPr lang="ru-RU" sz="1800" dirty="0">
                        <a:latin typeface="Calibri"/>
                        <a:ea typeface="Times New Roman"/>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50215" algn="l"/>
                        </a:tabLst>
                      </a:pPr>
                      <a:r>
                        <a:rPr lang="ru-RU" sz="1800" kern="1200" dirty="0">
                          <a:solidFill>
                            <a:srgbClr val="000000"/>
                          </a:solidFill>
                          <a:latin typeface="Times New Roman"/>
                          <a:ea typeface="Times New Roman"/>
                          <a:cs typeface="Times New Roman"/>
                        </a:rPr>
                        <a:t>11,8</a:t>
                      </a:r>
                      <a:endParaRPr lang="ru-RU" sz="18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146" name="Rectangle 2"/>
          <p:cNvSpPr>
            <a:spLocks noChangeArrowheads="1"/>
          </p:cNvSpPr>
          <p:nvPr/>
        </p:nvSpPr>
        <p:spPr bwMode="auto">
          <a:xfrm>
            <a:off x="1559783" y="4868561"/>
            <a:ext cx="9125151" cy="1200329"/>
          </a:xfrm>
          <a:prstGeom prst="rect">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 сожалению, мы получили данные грамм на метр, а в с.с. ПДК – дана концентрация в кубическом метре. Но при сравнении данных таблицы 4а «Среднесуточный выброс наиболее опасных веществ», можно предположить, что  концентрация веществ значительно превышает с.с. ПДК.</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232464" y="347910"/>
            <a:ext cx="5595470" cy="954107"/>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3538" algn="l"/>
                <a:tab pos="450850" algn="l"/>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363538" algn="l"/>
                <a:tab pos="450850" algn="l"/>
              </a:tabLst>
            </a:pPr>
            <a:r>
              <a:rPr kumimoji="0" lang="ru-RU"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Таблица 5</a:t>
            </a:r>
            <a:endParaRPr kumimoji="0" lang="ru-RU" sz="16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3538" algn="l"/>
                <a:tab pos="450850" algn="l"/>
              </a:tabLst>
            </a:pPr>
            <a:r>
              <a:rPr kumimoji="0" lang="ru-RU"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Влияние автотранспорта на ход температурного режима окружающей среды</a:t>
            </a:r>
            <a:endParaRPr kumimoji="0" lang="ru-RU" sz="1600" b="0" i="1" u="none" strike="noStrike" cap="none" normalizeH="0" baseline="0" dirty="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23" y="4781083"/>
            <a:ext cx="6264275"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6451" y="3739343"/>
            <a:ext cx="5787216" cy="830997"/>
          </a:xfrm>
          <a:prstGeom prst="rect">
            <a:avLst/>
          </a:prstGeom>
          <a:ln>
            <a:solidFill>
              <a:srgbClr val="7030A0"/>
            </a:solidFill>
          </a:ln>
        </p:spPr>
        <p:txBody>
          <a:bodyPr wrap="square">
            <a:spAutoFit/>
          </a:bodyPr>
          <a:lstStyle/>
          <a:p>
            <a:pPr algn="r"/>
            <a:r>
              <a:rPr lang="ru-RU" sz="1600" i="1" dirty="0">
                <a:latin typeface="Times New Roman" pitchFamily="18" charset="0"/>
                <a:cs typeface="Times New Roman" pitchFamily="18" charset="0"/>
              </a:rPr>
              <a:t>Таблица 6</a:t>
            </a:r>
          </a:p>
          <a:p>
            <a:r>
              <a:rPr lang="ru-RU" sz="1600" i="1" dirty="0">
                <a:latin typeface="Times New Roman" pitchFamily="18" charset="0"/>
                <a:cs typeface="Times New Roman" pitchFamily="18" charset="0"/>
              </a:rPr>
              <a:t> Уровень шумового загрязнения автомобильным транспортом г. Воронежа</a:t>
            </a:r>
          </a:p>
        </p:txBody>
      </p:sp>
      <p:sp>
        <p:nvSpPr>
          <p:cNvPr id="6" name="Прямоугольник 5"/>
          <p:cNvSpPr/>
          <p:nvPr/>
        </p:nvSpPr>
        <p:spPr>
          <a:xfrm>
            <a:off x="372534" y="167901"/>
            <a:ext cx="4588933" cy="1477328"/>
          </a:xfrm>
          <a:prstGeom prst="rect">
            <a:avLst/>
          </a:prstGeom>
          <a:solidFill>
            <a:schemeClr val="accent6">
              <a:lumMod val="60000"/>
              <a:lumOff val="40000"/>
            </a:schemeClr>
          </a:solidFill>
          <a:ln>
            <a:solidFill>
              <a:srgbClr val="FF0000"/>
            </a:solidFill>
          </a:ln>
        </p:spPr>
        <p:txBody>
          <a:bodyPr wrap="square">
            <a:spAutoFit/>
          </a:bodyPr>
          <a:lstStyle/>
          <a:p>
            <a:pPr lvl="0" algn="ctr" defTabSz="914400" fontAlgn="base">
              <a:spcBef>
                <a:spcPct val="0"/>
              </a:spcBef>
              <a:spcAft>
                <a:spcPct val="0"/>
              </a:spcAft>
              <a:tabLst>
                <a:tab pos="450850" algn="l"/>
              </a:tabLst>
            </a:pPr>
            <a:r>
              <a:rPr lang="ru-RU" b="1" dirty="0">
                <a:latin typeface="Times New Roman" pitchFamily="18" charset="0"/>
                <a:cs typeface="Times New Roman" pitchFamily="18" charset="0"/>
              </a:rPr>
              <a:t>ТЕХНОГЕННОЕ ВОЗДЕЙСТВИЕ </a:t>
            </a:r>
            <a:r>
              <a:rPr lang="ru-RU" b="1" dirty="0">
                <a:solidFill>
                  <a:srgbClr val="000000"/>
                </a:solidFill>
                <a:latin typeface="Times New Roman" pitchFamily="18" charset="0"/>
                <a:ea typeface="Calibri" pitchFamily="34" charset="0"/>
                <a:cs typeface="Times New Roman" pitchFamily="18" charset="0"/>
              </a:rPr>
              <a:t>АВТОМОБИЛЬНОГО </a:t>
            </a:r>
          </a:p>
          <a:p>
            <a:pPr lvl="0" algn="ctr" defTabSz="914400" fontAlgn="base">
              <a:spcBef>
                <a:spcPct val="0"/>
              </a:spcBef>
              <a:spcAft>
                <a:spcPct val="0"/>
              </a:spcAft>
              <a:tabLst>
                <a:tab pos="450850" algn="l"/>
              </a:tabLst>
            </a:pPr>
            <a:r>
              <a:rPr lang="ru-RU" b="1" dirty="0">
                <a:solidFill>
                  <a:srgbClr val="000000"/>
                </a:solidFill>
                <a:latin typeface="Times New Roman" pitchFamily="18" charset="0"/>
                <a:ea typeface="Calibri" pitchFamily="34" charset="0"/>
                <a:cs typeface="Times New Roman" pitchFamily="18" charset="0"/>
              </a:rPr>
              <a:t>ТРАНСПОРТА В Г. ВОРОНЕЖЕ НА УРОВЕНЬ ТЕПЛОВОГО И ШУМОВОГО ЗАГРЯЗНЕНИЯ</a:t>
            </a:r>
            <a:endParaRPr lang="ru-RU"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959599" y="3690351"/>
            <a:ext cx="1658040" cy="2210797"/>
          </a:xfrm>
          <a:prstGeom prst="rect">
            <a:avLst/>
          </a:prstGeom>
          <a:noFill/>
          <a:ln w="9525">
            <a:solidFill>
              <a:srgbClr val="7030A0"/>
            </a:solidFill>
            <a:miter lim="800000"/>
            <a:headEnd/>
            <a:tailEnd/>
          </a:ln>
        </p:spPr>
      </p:pic>
      <p:sp>
        <p:nvSpPr>
          <p:cNvPr id="8" name="TextBox 7"/>
          <p:cNvSpPr txBox="1"/>
          <p:nvPr/>
        </p:nvSpPr>
        <p:spPr>
          <a:xfrm>
            <a:off x="6697131" y="5969001"/>
            <a:ext cx="2700869" cy="276999"/>
          </a:xfrm>
          <a:prstGeom prst="rect">
            <a:avLst/>
          </a:prstGeom>
          <a:noFill/>
          <a:ln>
            <a:solidFill>
              <a:srgbClr val="7030A0"/>
            </a:solidFill>
          </a:ln>
        </p:spPr>
        <p:txBody>
          <a:bodyPr wrap="square" rtlCol="0">
            <a:spAutoFit/>
          </a:bodyPr>
          <a:lstStyle/>
          <a:p>
            <a:r>
              <a:rPr lang="ru-RU" sz="1200" i="1" dirty="0">
                <a:latin typeface="Times New Roman" pitchFamily="18" charset="0"/>
                <a:cs typeface="Times New Roman" pitchFamily="18" charset="0"/>
              </a:rPr>
              <a:t>Рис. 10.  Измерение уровня шума</a:t>
            </a:r>
          </a:p>
        </p:txBody>
      </p:sp>
      <p:graphicFrame>
        <p:nvGraphicFramePr>
          <p:cNvPr id="9" name="Таблица 8"/>
          <p:cNvGraphicFramePr>
            <a:graphicFrameLocks noGrp="1"/>
          </p:cNvGraphicFramePr>
          <p:nvPr/>
        </p:nvGraphicFramePr>
        <p:xfrm>
          <a:off x="5393266" y="1466426"/>
          <a:ext cx="6574576" cy="1931778"/>
        </p:xfrm>
        <a:graphic>
          <a:graphicData uri="http://schemas.openxmlformats.org/drawingml/2006/table">
            <a:tbl>
              <a:tblPr/>
              <a:tblGrid>
                <a:gridCol w="1717370">
                  <a:extLst>
                    <a:ext uri="{9D8B030D-6E8A-4147-A177-3AD203B41FA5}">
                      <a16:colId xmlns:a16="http://schemas.microsoft.com/office/drawing/2014/main" val="20000"/>
                    </a:ext>
                  </a:extLst>
                </a:gridCol>
                <a:gridCol w="1733382">
                  <a:extLst>
                    <a:ext uri="{9D8B030D-6E8A-4147-A177-3AD203B41FA5}">
                      <a16:colId xmlns:a16="http://schemas.microsoft.com/office/drawing/2014/main" val="20001"/>
                    </a:ext>
                  </a:extLst>
                </a:gridCol>
                <a:gridCol w="1733382">
                  <a:extLst>
                    <a:ext uri="{9D8B030D-6E8A-4147-A177-3AD203B41FA5}">
                      <a16:colId xmlns:a16="http://schemas.microsoft.com/office/drawing/2014/main" val="20002"/>
                    </a:ext>
                  </a:extLst>
                </a:gridCol>
                <a:gridCol w="1390442">
                  <a:extLst>
                    <a:ext uri="{9D8B030D-6E8A-4147-A177-3AD203B41FA5}">
                      <a16:colId xmlns:a16="http://schemas.microsoft.com/office/drawing/2014/main" val="20003"/>
                    </a:ext>
                  </a:extLst>
                </a:gridCol>
              </a:tblGrid>
              <a:tr h="456300">
                <a:tc>
                  <a:txBody>
                    <a:bodyPr/>
                    <a:lstStyle/>
                    <a:p>
                      <a:pPr marL="457200" algn="ctr">
                        <a:lnSpc>
                          <a:spcPct val="100000"/>
                        </a:lnSpc>
                        <a:spcAft>
                          <a:spcPts val="0"/>
                        </a:spcAft>
                      </a:pPr>
                      <a:r>
                        <a:rPr lang="ru-RU" sz="1200" dirty="0">
                          <a:latin typeface="Times New Roman"/>
                          <a:ea typeface="Calibri"/>
                          <a:cs typeface="Times New Roman"/>
                        </a:rPr>
                        <a:t>Дата измерения</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63855" algn="l"/>
                          <a:tab pos="450215" algn="l"/>
                        </a:tabLst>
                      </a:pPr>
                      <a:r>
                        <a:rPr lang="ru-RU" sz="1200" dirty="0">
                          <a:latin typeface="Times New Roman"/>
                          <a:ea typeface="Calibri"/>
                          <a:cs typeface="Times New Roman"/>
                        </a:rPr>
                        <a:t>Температура воздуха во дворе, </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63855" algn="l"/>
                          <a:tab pos="450215" algn="l"/>
                        </a:tabLst>
                      </a:pPr>
                      <a:r>
                        <a:rPr lang="ru-RU" sz="1200" dirty="0">
                          <a:latin typeface="Times New Roman"/>
                          <a:ea typeface="Calibri"/>
                          <a:cs typeface="Times New Roman"/>
                        </a:rPr>
                        <a:t>Температура воздуха у дороги, </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63855" algn="l"/>
                          <a:tab pos="450215" algn="l"/>
                        </a:tabLst>
                      </a:pPr>
                      <a:r>
                        <a:rPr lang="ru-RU" sz="1200" dirty="0">
                          <a:latin typeface="Times New Roman"/>
                          <a:ea typeface="Calibri"/>
                          <a:cs typeface="Times New Roman"/>
                        </a:rPr>
                        <a:t>Разница между температурой, </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2474">
                <a:tc>
                  <a:txBody>
                    <a:bodyPr/>
                    <a:lstStyle/>
                    <a:p>
                      <a:pPr marL="457200" algn="just">
                        <a:lnSpc>
                          <a:spcPct val="150000"/>
                        </a:lnSpc>
                        <a:spcAft>
                          <a:spcPts val="0"/>
                        </a:spcAft>
                      </a:pPr>
                      <a:r>
                        <a:rPr lang="ru-RU" sz="1200">
                          <a:latin typeface="Times New Roman"/>
                          <a:ea typeface="Calibri"/>
                          <a:cs typeface="Times New Roman"/>
                        </a:rPr>
                        <a:t>11.07 2020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+22,9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+23.6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0,7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748">
                <a:tc>
                  <a:txBody>
                    <a:bodyPr/>
                    <a:lstStyle/>
                    <a:p>
                      <a:pPr marL="457200" algn="just">
                        <a:lnSpc>
                          <a:spcPct val="150000"/>
                        </a:lnSpc>
                        <a:spcAft>
                          <a:spcPts val="0"/>
                        </a:spcAft>
                      </a:pPr>
                      <a:r>
                        <a:rPr lang="ru-RU" sz="1200">
                          <a:latin typeface="Times New Roman"/>
                          <a:ea typeface="Calibri"/>
                          <a:cs typeface="Times New Roman"/>
                        </a:rPr>
                        <a:t>12. 07. 2020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+25,4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+26,5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1,1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748">
                <a:tc>
                  <a:txBody>
                    <a:bodyPr/>
                    <a:lstStyle/>
                    <a:p>
                      <a:pPr marL="457200" algn="just">
                        <a:lnSpc>
                          <a:spcPct val="150000"/>
                        </a:lnSpc>
                        <a:spcAft>
                          <a:spcPts val="0"/>
                        </a:spcAft>
                      </a:pPr>
                      <a:r>
                        <a:rPr lang="ru-RU" sz="1200">
                          <a:latin typeface="Times New Roman"/>
                          <a:ea typeface="Calibri"/>
                          <a:cs typeface="Times New Roman"/>
                        </a:rPr>
                        <a:t>13.07. 2020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+25,1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+26,5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1  </a:t>
                      </a:r>
                      <a:r>
                        <a:rPr lang="ru-RU" sz="1200" dirty="0">
                          <a:solidFill>
                            <a:srgbClr val="4D4D4D"/>
                          </a:solidFill>
                          <a:latin typeface="Times New Roman"/>
                          <a:ea typeface="Times New Roman"/>
                          <a:cs typeface="Times New Roman"/>
                        </a:rPr>
                        <a:t>± 0,5</a:t>
                      </a:r>
                      <a:r>
                        <a:rPr lang="ru-RU" sz="1200" baseline="0" dirty="0">
                          <a:solidFill>
                            <a:srgbClr val="4D4D4D"/>
                          </a:solidFill>
                          <a:latin typeface="Times New Roman"/>
                          <a:ea typeface="Times New Roman"/>
                          <a:cs typeface="Times New Roman"/>
                        </a:rPr>
                        <a:t> </a:t>
                      </a:r>
                      <a:r>
                        <a:rPr lang="ru-RU" sz="1200" baseline="30000" dirty="0">
                          <a:latin typeface="Times New Roman"/>
                          <a:ea typeface="Calibri"/>
                          <a:cs typeface="Times New Roman"/>
                        </a:rPr>
                        <a:t>0</a:t>
                      </a:r>
                      <a:r>
                        <a:rPr lang="ru-RU" sz="1200" dirty="0">
                          <a:latin typeface="Times New Roman"/>
                          <a:ea typeface="Calibri"/>
                          <a:cs typeface="Times New Roman"/>
                        </a:rPr>
                        <a:t>С         </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748">
                <a:tc>
                  <a:txBody>
                    <a:bodyPr/>
                    <a:lstStyle/>
                    <a:p>
                      <a:pPr marL="457200" algn="just">
                        <a:lnSpc>
                          <a:spcPct val="150000"/>
                        </a:lnSpc>
                        <a:spcAft>
                          <a:spcPts val="0"/>
                        </a:spcAft>
                      </a:pPr>
                      <a:r>
                        <a:rPr lang="ru-RU" sz="1200" dirty="0">
                          <a:latin typeface="Times New Roman"/>
                          <a:ea typeface="Calibri"/>
                          <a:cs typeface="Times New Roman"/>
                        </a:rPr>
                        <a:t>14. 07 2020</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+23,9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ru-RU" sz="1200" dirty="0">
                          <a:latin typeface="Times New Roman"/>
                          <a:ea typeface="Calibri"/>
                          <a:cs typeface="Times New Roman"/>
                        </a:rPr>
                        <a:t>+24,6 </a:t>
                      </a:r>
                      <a:r>
                        <a:rPr lang="ru-RU" sz="1200" dirty="0">
                          <a:solidFill>
                            <a:srgbClr val="4D4D4D"/>
                          </a:solidFill>
                          <a:latin typeface="Times New Roman"/>
                          <a:ea typeface="Times New Roman"/>
                          <a:cs typeface="Times New Roman"/>
                        </a:rPr>
                        <a:t>± 0,5</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457200" algn="ctr">
                        <a:lnSpc>
                          <a:spcPct val="150000"/>
                        </a:lnSpc>
                        <a:spcAft>
                          <a:spcPts val="0"/>
                        </a:spcAft>
                      </a:pPr>
                      <a:r>
                        <a:rPr lang="ru-RU" sz="1200" dirty="0">
                          <a:latin typeface="Times New Roman"/>
                          <a:ea typeface="Calibri"/>
                          <a:cs typeface="Times New Roman"/>
                        </a:rPr>
                        <a:t>0, 7 </a:t>
                      </a:r>
                      <a:r>
                        <a:rPr lang="ru-RU" sz="1200" dirty="0">
                          <a:solidFill>
                            <a:srgbClr val="4D4D4D"/>
                          </a:solidFill>
                          <a:latin typeface="Times New Roman"/>
                          <a:ea typeface="Times New Roman"/>
                          <a:cs typeface="Times New Roman"/>
                        </a:rPr>
                        <a:t>± 0,5</a:t>
                      </a:r>
                      <a:r>
                        <a:rPr lang="ru-RU" sz="1200" baseline="0" dirty="0">
                          <a:solidFill>
                            <a:srgbClr val="4D4D4D"/>
                          </a:solidFill>
                          <a:latin typeface="Times New Roman"/>
                          <a:ea typeface="Times New Roman"/>
                          <a:cs typeface="Times New Roman"/>
                        </a:rPr>
                        <a:t> </a:t>
                      </a:r>
                      <a:r>
                        <a:rPr lang="ru-RU" sz="1200" baseline="30000" dirty="0">
                          <a:latin typeface="Times New Roman"/>
                          <a:ea typeface="Calibri"/>
                          <a:cs typeface="Times New Roman"/>
                        </a:rPr>
                        <a:t>0</a:t>
                      </a:r>
                      <a:r>
                        <a:rPr lang="ru-RU" sz="1200" dirty="0">
                          <a:latin typeface="Times New Roman"/>
                          <a:ea typeface="Calibri"/>
                          <a:cs typeface="Times New Roman"/>
                        </a:rPr>
                        <a:t>С</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4331">
                <a:tc>
                  <a:txBody>
                    <a:bodyPr/>
                    <a:lstStyle/>
                    <a:p>
                      <a:pPr marL="457200" algn="just">
                        <a:lnSpc>
                          <a:spcPct val="100000"/>
                        </a:lnSpc>
                        <a:spcAft>
                          <a:spcPts val="0"/>
                        </a:spcAft>
                      </a:pPr>
                      <a:r>
                        <a:rPr lang="ru-RU" sz="1200" dirty="0">
                          <a:latin typeface="Times New Roman"/>
                          <a:ea typeface="Calibri"/>
                          <a:cs typeface="Times New Roman"/>
                        </a:rPr>
                        <a:t>Средний показатель</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50000"/>
                        </a:lnSpc>
                        <a:spcAft>
                          <a:spcPts val="0"/>
                        </a:spcAft>
                      </a:pPr>
                      <a:r>
                        <a:rPr lang="ru-RU" sz="1200" kern="1200" dirty="0">
                          <a:solidFill>
                            <a:schemeClr val="tx1"/>
                          </a:solidFill>
                          <a:latin typeface="Times New Roman" pitchFamily="18" charset="0"/>
                          <a:ea typeface="+mn-ea"/>
                          <a:cs typeface="Times New Roman" pitchFamily="18" charset="0"/>
                        </a:rPr>
                        <a:t>                                                                                            0,9 ± 0,5</a:t>
                      </a:r>
                      <a:r>
                        <a:rPr lang="ru-RU" sz="1200" kern="1200" baseline="30000" dirty="0">
                          <a:solidFill>
                            <a:schemeClr val="tx1"/>
                          </a:solidFill>
                          <a:latin typeface="Times New Roman" pitchFamily="18" charset="0"/>
                          <a:ea typeface="+mn-ea"/>
                          <a:cs typeface="Times New Roman" pitchFamily="18" charset="0"/>
                        </a:rPr>
                        <a:t>0</a:t>
                      </a:r>
                      <a:r>
                        <a:rPr lang="ru-RU" sz="1200" kern="1200" dirty="0">
                          <a:solidFill>
                            <a:schemeClr val="tx1"/>
                          </a:solidFill>
                          <a:latin typeface="Times New Roman" pitchFamily="18" charset="0"/>
                          <a:ea typeface="+mn-ea"/>
                          <a:cs typeface="Times New Roman" pitchFamily="18" charset="0"/>
                        </a:rPr>
                        <a:t>С </a:t>
                      </a:r>
                      <a:endParaRPr lang="ru-RU" sz="12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57200" algn="ctr">
                        <a:lnSpc>
                          <a:spcPct val="150000"/>
                        </a:lnSpc>
                        <a:spcAft>
                          <a:spcPts val="0"/>
                        </a:spcAft>
                      </a:pPr>
                      <a:endParaRPr lang="ru-RU" sz="1100" dirty="0">
                        <a:latin typeface="Calibri"/>
                        <a:ea typeface="Times New Roman"/>
                        <a:cs typeface="Times New Roman"/>
                      </a:endParaRPr>
                    </a:p>
                  </a:txBody>
                  <a:tcPr marL="68580" marR="68580" marT="0" marB="0"/>
                </a:tc>
                <a:tc hMerge="1">
                  <a:txBody>
                    <a:bodyPr/>
                    <a:lstStyle/>
                    <a:p>
                      <a:endParaRPr lang="ru-RU" dirty="0"/>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145" name="Picture 1" descr="C:\Users\Алексей\Desktop\0-02-05-b96ea51e8fc386c96d2c31033f07a126eef6a3268dbc89f166d526f3bc81a4ff_a9c427a4.jpg"/>
          <p:cNvPicPr>
            <a:picLocks noChangeAspect="1" noChangeArrowheads="1"/>
          </p:cNvPicPr>
          <p:nvPr/>
        </p:nvPicPr>
        <p:blipFill>
          <a:blip r:embed="rId4"/>
          <a:srcRect r="8579" b="3373"/>
          <a:stretch>
            <a:fillRect/>
          </a:stretch>
        </p:blipFill>
        <p:spPr bwMode="auto">
          <a:xfrm>
            <a:off x="9946305" y="3725333"/>
            <a:ext cx="897903" cy="2108984"/>
          </a:xfrm>
          <a:prstGeom prst="rect">
            <a:avLst/>
          </a:prstGeom>
          <a:noFill/>
        </p:spPr>
      </p:pic>
      <p:sp>
        <p:nvSpPr>
          <p:cNvPr id="10" name="TextBox 9"/>
          <p:cNvSpPr txBox="1"/>
          <p:nvPr/>
        </p:nvSpPr>
        <p:spPr>
          <a:xfrm>
            <a:off x="9728199" y="5926666"/>
            <a:ext cx="2192867" cy="461665"/>
          </a:xfrm>
          <a:prstGeom prst="rect">
            <a:avLst/>
          </a:prstGeom>
          <a:noFill/>
          <a:ln>
            <a:solidFill>
              <a:srgbClr val="7030A0"/>
            </a:solidFill>
          </a:ln>
        </p:spPr>
        <p:txBody>
          <a:bodyPr wrap="square" rtlCol="0">
            <a:spAutoFit/>
          </a:bodyPr>
          <a:lstStyle/>
          <a:p>
            <a:r>
              <a:rPr lang="ru-RU" sz="1200" i="1" dirty="0">
                <a:latin typeface="Times New Roman" pitchFamily="18" charset="0"/>
                <a:cs typeface="Times New Roman" pitchFamily="18" charset="0"/>
              </a:rPr>
              <a:t>Рис. 11.  Приложение «</a:t>
            </a:r>
            <a:r>
              <a:rPr lang="ru-RU" sz="1200" i="1" dirty="0" err="1">
                <a:latin typeface="Times New Roman" pitchFamily="18" charset="0"/>
                <a:cs typeface="Times New Roman" pitchFamily="18" charset="0"/>
              </a:rPr>
              <a:t>Шумомер</a:t>
            </a:r>
            <a:r>
              <a:rPr lang="ru-RU" sz="1200" i="1" dirty="0">
                <a:latin typeface="Times New Roman" pitchFamily="18" charset="0"/>
                <a:cs typeface="Times New Roman" pitchFamily="18" charset="0"/>
              </a:rPr>
              <a:t>»</a:t>
            </a:r>
          </a:p>
        </p:txBody>
      </p:sp>
    </p:spTree>
  </p:cSld>
  <p:clrMapOvr>
    <a:masterClrMapping/>
  </p:clrMapOvr>
</p:sld>
</file>

<file path=ppt/theme/theme1.xml><?xml version="1.0" encoding="utf-8"?>
<a:theme xmlns:a="http://schemas.openxmlformats.org/drawingml/2006/main" name="Ретро">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2120</TotalTime>
  <Words>1573</Words>
  <Application>Microsoft Office PowerPoint</Application>
  <PresentationFormat>Широкоэкранный</PresentationFormat>
  <Paragraphs>319</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宋体</vt:lpstr>
      <vt:lpstr>宋体</vt:lpstr>
      <vt:lpstr>Arial</vt:lpstr>
      <vt:lpstr>Calibri</vt:lpstr>
      <vt:lpstr>Calibri Light</vt:lpstr>
      <vt:lpstr>DejaVu Sans</vt:lpstr>
      <vt:lpstr>Times New Roman</vt:lpstr>
      <vt:lpstr>Ретро</vt:lpstr>
      <vt:lpstr>МБУДО ЦДО «Созвездие»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ДОД ЦДО «Созвездие», МБОУ лицей № 4</dc:title>
  <dc:creator>Алексей</dc:creator>
  <cp:lastModifiedBy>Михаил</cp:lastModifiedBy>
  <cp:revision>226</cp:revision>
  <dcterms:created xsi:type="dcterms:W3CDTF">2016-12-11T16:17:42Z</dcterms:created>
  <dcterms:modified xsi:type="dcterms:W3CDTF">2022-04-18T15:36:05Z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253120</vt:lpwstr>
  </property>
  <property fmtid="{D5CDD505-2E9C-101B-9397-08002B2CF9AE}" pid="3" name="NXPowerLiteSettings">
    <vt:lpwstr>F7000400038000</vt:lpwstr>
  </property>
  <property fmtid="{D5CDD505-2E9C-101B-9397-08002B2CF9AE}" pid="4" name="NXPowerLiteVersion">
    <vt:lpwstr>S9.1.4</vt:lpwstr>
  </property>
</Properties>
</file>